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5" r:id="rId4"/>
    <p:sldId id="286" r:id="rId5"/>
    <p:sldId id="266" r:id="rId6"/>
    <p:sldId id="264" r:id="rId7"/>
    <p:sldId id="313" r:id="rId8"/>
    <p:sldId id="259" r:id="rId9"/>
    <p:sldId id="260" r:id="rId10"/>
    <p:sldId id="314" r:id="rId11"/>
    <p:sldId id="261" r:id="rId12"/>
    <p:sldId id="262" r:id="rId13"/>
    <p:sldId id="263" r:id="rId14"/>
    <p:sldId id="267" r:id="rId15"/>
    <p:sldId id="268" r:id="rId16"/>
    <p:sldId id="31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9" r:id="rId31"/>
    <p:sldId id="290" r:id="rId32"/>
    <p:sldId id="292" r:id="rId33"/>
    <p:sldId id="304" r:id="rId34"/>
    <p:sldId id="30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0CA50"/>
    <a:srgbClr val="FF66CC"/>
    <a:srgbClr val="11CAE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571" autoAdjust="0"/>
  </p:normalViewPr>
  <p:slideViewPr>
    <p:cSldViewPr>
      <p:cViewPr>
        <p:scale>
          <a:sx n="60" d="100"/>
          <a:sy n="60" d="100"/>
        </p:scale>
        <p:origin x="-142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spikednation.com/sites/default/files/emvideo-youtube-EBYmiqad_-M_1.jp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t1.gstatic.com/images?q=tbn:ANd9GcSzruKXdOqx8CfhJvP86rIPVT_BMLVgxPI37KZU0o3yNGB024uPIQ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img.youtube.com/vi/wyv6T1LtXho/hqdefault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gambiahorseanddonkey.org.uk/Pages/comfyharness3.jpg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ars.els-cdn.com/content/image/1-s2.0-S153475160600031X-gr2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http://www.omafra.gov.on.ca/english/livestock/dairy/facts/info_fsdimenf22.jpg" TargetMode="External"/><Relationship Id="rId7" Type="http://schemas.openxmlformats.org/officeDocument/2006/relationships/image" Target="http://ts2.mm.bing.net/th?id=H.4698046560798029&amp;pid=15.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http://ts1.mm.bing.net/th?id=H.5032456992983804&amp;pid=15.1" TargetMode="Externa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http://t3.gstatic.com/images?q=tbn:ANd9GcQ9ubqDcERsUVuiFPN2P12XeVEjCgWr6kaJFPmqq5_jrApVJ7EGtQ" TargetMode="External"/><Relationship Id="rId7" Type="http://schemas.openxmlformats.org/officeDocument/2006/relationships/image" Target="http://www.yourhorse.co.uk/ImgGalleryTn/59/138859/29381_100328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http://davidlwilliams.org.uk/wp-content/uploads/2012/07/Dermoid-dog-os.jpg" TargetMode="External"/><Relationship Id="rId4" Type="http://schemas.openxmlformats.org/officeDocument/2006/relationships/image" Target="../media/image31.jpeg"/><Relationship Id="rId9" Type="http://schemas.openxmlformats.org/officeDocument/2006/relationships/image" Target="http://academyofequinedentistry.files.wordpress.com/2010/03/dentigerous-cyst-4.jpg?w=418&amp;h=31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5.jpeg"/><Relationship Id="rId7" Type="http://schemas.openxmlformats.org/officeDocument/2006/relationships/image" Target="http://www.yourhorse.co.uk/ImgGalleryTn/59/138859/29381_100328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http://academyofequinedentistry.files.wordpress.com/2010/03/dentigerous-cyst-4.jpg?w=418&amp;h=31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spikednation.com/sites/default/files/emvideo-youtube-EBYmiqad_-M_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7.jpeg"/><Relationship Id="rId4" Type="http://schemas.openxmlformats.org/officeDocument/2006/relationships/image" Target="http://img.tfd.com/vet/thumbs/gr402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6.gif"/><Relationship Id="rId3" Type="http://schemas.openxmlformats.org/officeDocument/2006/relationships/image" Target="../media/image36.jpeg"/><Relationship Id="rId7" Type="http://schemas.openxmlformats.org/officeDocument/2006/relationships/image" Target="http://www.drostproject.org/en_bovrep/images/bags91.jpg" TargetMode="External"/><Relationship Id="rId12" Type="http://schemas.openxmlformats.org/officeDocument/2006/relationships/image" Target="http://www.michigananimalhospital.com/files/3909344/uploaded/fig-9-w-ff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5.jpeg"/><Relationship Id="rId5" Type="http://schemas.openxmlformats.org/officeDocument/2006/relationships/image" Target="http://www.alnorthumbriavets.co.uk/uploads/images/Picture6.jpg" TargetMode="External"/><Relationship Id="rId10" Type="http://schemas.openxmlformats.org/officeDocument/2006/relationships/image" Target="http://vetspecialists.co.uk/images/factsheetImages/salivary_mucoceloe.jpg" TargetMode="External"/><Relationship Id="rId4" Type="http://schemas.openxmlformats.org/officeDocument/2006/relationships/image" Target="../media/image41.jpeg"/><Relationship Id="rId9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vet.uga.edu/vpp/archives/nsep/Brazil2002/brucella/Images/orchidis.jpg" TargetMode="External"/><Relationship Id="rId5" Type="http://schemas.openxmlformats.org/officeDocument/2006/relationships/image" Target="../media/image48.jpeg"/><Relationship Id="rId4" Type="http://schemas.openxmlformats.org/officeDocument/2006/relationships/image" Target="http://www.pet-informed-veterinary-advice-online.com/images/cryptorchidism-dog-pet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6.jpeg"/><Relationship Id="rId7" Type="http://schemas.openxmlformats.org/officeDocument/2006/relationships/image" Target="http://www.drostproject.org/en_bovrep/images/bags91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http://vetspecialists.co.uk/images/factsheetImages/salivary_mucoceloe.jpg" TargetMode="External"/><Relationship Id="rId4" Type="http://schemas.openxmlformats.org/officeDocument/2006/relationships/image" Target="../media/image44.jpeg"/><Relationship Id="rId9" Type="http://schemas.openxmlformats.org/officeDocument/2006/relationships/image" Target="http://t3.gstatic.com/images?q=tbn:ANd9GcQ9ubqDcERsUVuiFPN2P12XeVEjCgWr6kaJFPmqq5_jrApVJ7EGtQ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vetnext.com/fotos/T0756E71.jpg" TargetMode="Externa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http://t0.gstatic.com/images?q=tbn:ANd9GcTya0IMLR4Axzw10Jt5OPMZI3nlSZqmfZeIsY6HIM43gMhUBmA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horseforum.com/attachments/9404d1247861442-hematoma-my-horse-please-help-boogie-stormy-hematoma-skylee-etc.-7" TargetMode="Externa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http://www.spikednation.com/sites/default/files/emvideo-youtube-EBYmiqad_-M_1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76200"/>
            <a:ext cx="6629400" cy="914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1-ABSCESS</a:t>
            </a:r>
            <a:endParaRPr lang="ar-EG" sz="60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il_fi" descr="http://www.spikednation.com/sites/default/files/emvideo-youtube-EBYmiqad_-M_1.jpg"/>
          <p:cNvPicPr>
            <a:picLocks noChangeAspect="1" noChangeArrowheads="1"/>
          </p:cNvPicPr>
          <p:nvPr/>
        </p:nvPicPr>
        <p:blipFill>
          <a:blip r:embed="rId2" r:link="rId3"/>
          <a:srcRect l="5924" r="11141"/>
          <a:stretch>
            <a:fillRect/>
          </a:stretch>
        </p:blipFill>
        <p:spPr bwMode="auto">
          <a:xfrm>
            <a:off x="152400" y="3603171"/>
            <a:ext cx="3429000" cy="3102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3124200" cy="1219200"/>
          </a:xfrm>
          <a:ln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Circumscribed swelling</a:t>
            </a:r>
          </a:p>
          <a:p>
            <a:pPr marL="0" indent="0" algn="just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Containing pus </a:t>
            </a:r>
          </a:p>
          <a:p>
            <a:pPr marL="0" indent="0" algn="just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signs of inflammation</a:t>
            </a:r>
            <a:endParaRPr lang="ar-EG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farm3.static.flickr.com/2169/2032959021_24d70ff120.jpg"/>
          <p:cNvPicPr>
            <a:picLocks noChangeAspect="1" noChangeArrowheads="1"/>
          </p:cNvPicPr>
          <p:nvPr/>
        </p:nvPicPr>
        <p:blipFill>
          <a:blip r:embed="rId4"/>
          <a:srcRect t="6250" r="12417"/>
          <a:stretch>
            <a:fillRect/>
          </a:stretch>
        </p:blipFill>
        <p:spPr bwMode="auto">
          <a:xfrm>
            <a:off x="3581400" y="1097280"/>
            <a:ext cx="2590800" cy="3108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 descr="http://www.horsegroomingsupplies.com/pictures/files/2/5/4/9/0/dscf00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089637"/>
            <a:ext cx="2667000" cy="3558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2" name="Picture 8" descr="http://www.horsefeedblog.com/wp-content/uploads/2011/12/Horse-with-strangl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3722272"/>
            <a:ext cx="1941761" cy="3059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4" name="Picture 10" descr="http://img.tfd.com/dorland/thumbs/absces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4800600"/>
            <a:ext cx="2438400" cy="1950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52400"/>
            <a:ext cx="1676400" cy="838200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8100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1-Conservative Treatment</a:t>
            </a:r>
            <a:endParaRPr lang="ar-EG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2438400"/>
            <a:ext cx="38100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2-Ripening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Maturation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2050" name="AutoShape 2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052" name="AutoShape 4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2" name="Rounded Rectangle 11"/>
          <p:cNvSpPr/>
          <p:nvPr/>
        </p:nvSpPr>
        <p:spPr>
          <a:xfrm>
            <a:off x="4343400" y="1219200"/>
            <a:ext cx="9144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86400" y="1219200"/>
            <a:ext cx="9144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29400" y="1219200"/>
            <a:ext cx="9144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Flui</a:t>
            </a:r>
            <a:endParaRPr lang="ar-EG" sz="2400" dirty="0">
              <a:solidFill>
                <a:schemeClr val="tx1"/>
              </a:solidFill>
            </a:endParaRPr>
          </a:p>
        </p:txBody>
      </p:sp>
      <p:pic>
        <p:nvPicPr>
          <p:cNvPr id="16386" name="irc_mi" descr="http://t1.gstatic.com/images?q=tbn:ANd9GcSzruKXdOqx8CfhJvP86rIPVT_BMLVgxPI37KZU0o3yNGB024uPIQ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190999" y="2286000"/>
            <a:ext cx="4876257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/>
          <a:srcRect r="3999"/>
          <a:stretch>
            <a:fillRect/>
          </a:stretch>
        </p:blipFill>
        <p:spPr bwMode="auto">
          <a:xfrm>
            <a:off x="76200" y="3479198"/>
            <a:ext cx="4038600" cy="3151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2" descr="ANd9GcQhZL1sZe_jssazokvITZlL6_XnMfZDiSaUUbR6U1mdMVRVD1dc"/>
          <p:cNvPicPr>
            <a:picLocks noChangeAspect="1" noChangeArrowheads="1"/>
          </p:cNvPicPr>
          <p:nvPr/>
        </p:nvPicPr>
        <p:blipFill>
          <a:blip r:embed="rId5"/>
          <a:srcRect t="7692"/>
          <a:stretch>
            <a:fillRect/>
          </a:stretch>
        </p:blipFill>
        <p:spPr bwMode="auto">
          <a:xfrm>
            <a:off x="7620000" y="1143000"/>
            <a:ext cx="15240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67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052" name="AutoShape 4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7410" name="irc_mi" descr="http://img.youtube.com/vi/wyv6T1LtXho/hqdefault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05200" y="457200"/>
            <a:ext cx="5531833" cy="4150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1" name="Picture 3" descr="IMG_0085"/>
          <p:cNvPicPr>
            <a:picLocks noChangeAspect="1" noChangeArrowheads="1"/>
          </p:cNvPicPr>
          <p:nvPr/>
        </p:nvPicPr>
        <p:blipFill>
          <a:blip r:embed="rId4" cstate="print"/>
          <a:srcRect t="19125"/>
          <a:stretch>
            <a:fillRect/>
          </a:stretch>
        </p:blipFill>
        <p:spPr bwMode="auto">
          <a:xfrm>
            <a:off x="76200" y="762000"/>
            <a:ext cx="3323656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irc_mi" descr="http://www.gambiahorseanddonkey.org.uk/Pages/comfyharness3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r="2501" b="3325"/>
          <a:stretch>
            <a:fillRect/>
          </a:stretch>
        </p:blipFill>
        <p:spPr bwMode="auto">
          <a:xfrm>
            <a:off x="73572" y="4438560"/>
            <a:ext cx="3326284" cy="2385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28600" y="152400"/>
            <a:ext cx="39624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3-Evacuation and Drainage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53000" y="5638800"/>
            <a:ext cx="39624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Drain function</a:t>
            </a:r>
            <a:endParaRPr lang="ar-EG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052" name="AutoShape 4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9" name="Rounded Rectangle 8"/>
          <p:cNvSpPr/>
          <p:nvPr/>
        </p:nvSpPr>
        <p:spPr>
          <a:xfrm>
            <a:off x="0" y="152400"/>
            <a:ext cx="274320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Critical Abscesses</a:t>
            </a:r>
          </a:p>
        </p:txBody>
      </p:sp>
      <p:pic>
        <p:nvPicPr>
          <p:cNvPr id="18434" name="irc_mi" descr="http://ars.els-cdn.com/content/image/1-s2.0-S153475160600031X-gr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04800" y="990600"/>
            <a:ext cx="8545522" cy="5769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52400"/>
            <a:ext cx="3200400" cy="838200"/>
          </a:xfrm>
          <a:prstGeom prst="roundRect">
            <a:avLst/>
          </a:prstGeom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II-Chronic or Cold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2050" name="AutoShape 2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052" name="AutoShape 4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562600" cy="12954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rt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Grow very slowly </a:t>
            </a:r>
          </a:p>
          <a:p>
            <a:pPr marL="0" indent="0" algn="just" rt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Show very slight inflammatory reactions</a:t>
            </a:r>
          </a:p>
          <a:p>
            <a:pPr marL="0" indent="0" algn="just" rt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Pain is either very slight or absent</a:t>
            </a:r>
            <a:endParaRPr lang="ar-EG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2895600"/>
            <a:ext cx="19050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1-Soft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6600" y="2895600"/>
            <a:ext cx="19050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2-Hard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5562600"/>
            <a:ext cx="1905000" cy="838200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Treatment</a:t>
            </a:r>
            <a:endParaRPr lang="ar-EG" sz="24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0" y="5562600"/>
            <a:ext cx="2286000" cy="10668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maturation and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evacuation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0600" y="5562600"/>
            <a:ext cx="19812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Inspessiated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10400" y="5562600"/>
            <a:ext cx="19812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Capsulated</a:t>
            </a:r>
            <a:endParaRPr lang="ar-EG" sz="24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t0.gstatic.com/images?q=tbn:ANd9GcQyID6jZ8QNQdSa6fADX-REuEmUwkGUt4ROWlkuyS4wFnW-o-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514600"/>
            <a:ext cx="4800600" cy="2688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76200" y="3886200"/>
            <a:ext cx="2057400" cy="762000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soft surface </a:t>
            </a:r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amount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pus </a:t>
            </a:r>
            <a:endParaRPr lang="ar-EG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086600" y="3886200"/>
            <a:ext cx="2057400" cy="762000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fibrous tissues </a:t>
            </a:r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small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amount pus</a:t>
            </a:r>
            <a:endParaRPr lang="ar-EG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uild="p" animBg="1"/>
      <p:bldP spid="1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52400"/>
            <a:ext cx="3200400" cy="838200"/>
          </a:xfrm>
          <a:prstGeom prst="roundRect">
            <a:avLst/>
          </a:prstGeom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Special forms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2050" name="AutoShape 2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052" name="AutoShape 4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0" name="Rounded Rectangle 9"/>
          <p:cNvSpPr/>
          <p:nvPr/>
        </p:nvSpPr>
        <p:spPr>
          <a:xfrm>
            <a:off x="152400" y="1219200"/>
            <a:ext cx="45720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I-Acne, Furuncle or Boil</a:t>
            </a:r>
            <a:endParaRPr lang="ar-EG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petcaregt.com/blog/wp-content/uploads/2009/06/dog-boi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1978" y="457199"/>
            <a:ext cx="4061641" cy="3047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6" name="Picture 4" descr="http://naturaldogshealth.com/wp-content/uploads/2012/08/interdigitalcyststreatment.png"/>
          <p:cNvPicPr>
            <a:picLocks noChangeAspect="1" noChangeArrowheads="1"/>
          </p:cNvPicPr>
          <p:nvPr/>
        </p:nvPicPr>
        <p:blipFill>
          <a:blip r:embed="rId3"/>
          <a:srcRect l="5555" t="7239" r="7408" b="10718"/>
          <a:stretch>
            <a:fillRect/>
          </a:stretch>
        </p:blipFill>
        <p:spPr bwMode="auto">
          <a:xfrm>
            <a:off x="4953000" y="3733800"/>
            <a:ext cx="4002741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4191000" cy="457200"/>
          </a:xfr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rtl="0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ebaceous gland</a:t>
            </a:r>
            <a:endParaRPr lang="ar-EG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8600" y="2895600"/>
            <a:ext cx="4191000" cy="2362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algn="just">
              <a:buClr>
                <a:schemeClr val="accent1"/>
              </a:buClr>
              <a:buSzPct val="70000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Single or multiple pustules </a:t>
            </a:r>
          </a:p>
          <a:p>
            <a:pPr algn="just">
              <a:buClr>
                <a:schemeClr val="accent1"/>
              </a:buClr>
              <a:buSzPct val="70000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Size of a pea </a:t>
            </a:r>
          </a:p>
          <a:p>
            <a:pPr algn="just">
              <a:buClr>
                <a:schemeClr val="accent1"/>
              </a:buClr>
              <a:buSzPct val="70000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Release grayish white pus</a:t>
            </a:r>
          </a:p>
          <a:p>
            <a:pPr algn="just">
              <a:buClr>
                <a:schemeClr val="accent1"/>
              </a:buClr>
              <a:buSzPct val="70000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Grayish white core of necrotic tissue comes out when the pustule is compressed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28600" y="5410200"/>
            <a:ext cx="4191000" cy="1295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Wash and apply an antiseptic Remove the necrotic core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Topical and systemic 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7" grpId="0" build="p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4.bp.blogspot.com/-HKiPlxBqW3E/TimcaJPzygI/AAAAAAAAAIs/w7bqdUmM7vk/s1600/201107206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133600"/>
            <a:ext cx="4467985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50" name="AutoShape 2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052" name="AutoShape 4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0" name="Rounded Rectangle 9"/>
          <p:cNvSpPr/>
          <p:nvPr/>
        </p:nvSpPr>
        <p:spPr>
          <a:xfrm>
            <a:off x="152400" y="152400"/>
            <a:ext cx="42672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Phlegmon</a:t>
            </a:r>
            <a:endParaRPr lang="ar-EG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838200"/>
          </a:xfr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rt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Diffuse inflammatory swelling which fades gradually into the surrounding structures without any definite demarcation</a:t>
            </a:r>
            <a:endParaRPr lang="ar-EG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45979" y="4654769"/>
            <a:ext cx="17526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2-Aseptic</a:t>
            </a:r>
          </a:p>
        </p:txBody>
      </p:sp>
      <p:pic>
        <p:nvPicPr>
          <p:cNvPr id="25602" name="Picture 2" descr="http://ibic.lib.ku.ac.th/e-Bulletin/2009-113.files/image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8364" y="2209800"/>
            <a:ext cx="4389436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604" name="AutoShape 4" descr="data:image/jpeg;base64,/9j/4AAQSkZJRgABAQAAAQABAAD/2wCEAAkGBhQSERQUEhQWFRUVGBoaGRYWFxcaFxgYFxYaFxcZFhgXHCYeGhkjHBgYHy8gIycpLCwsGh8xNTAqNSYrLCkBCQoKDgwOGg8PGiwcHyQpKSkpLCwsKSksKSkpKSwsLCkpKSwpLCksKSwpLCwsKSwpLCwsKSwsKSwsLCksLCwpLP/AABEIAMIBAwMBIgACEQEDEQH/xAAcAAABBQEBAQAAAAAAAAAAAAAEAgMFBgcAAQj/xABCEAABAgMFBQcCBAMHAwUAAAABAhEAAyEEEjFBUQVhcYGRBiKhscHR8BMyB0Lh8RRSciMzYpKissJDgtIVFhdTk//EABkBAAMBAQEAAAAAAAAAAAAAAAECAwAEBf/EACMRAQEBAQACAgMBAAMBAAAAAAABEQIhMQMSE0FRBEJhcTL/2gAMAwEAAhEDEQA/ANHTCkiOKKwtCQ53R49d2mLesBGNRXdGfbZtZE0thlwOMXra32PUD55Rm+1lVfSnj+8dn+Wftz/NUHbVEqxx9zCdk2gpBVmqg4AuT6QTPkhT73D8T7Ex7ZNmrmzAJSXbkkB2DnSkdtiEqNt9qvKKcS+O/ODOz3Ytcxpk4mXLP+ZQ3aDfF92T2UQhX1Zt2ZMpVmSGzAzO8xLz5QrQbjn8aNJ/WtQyLPKQgJlgBKcEimOr4l4ru17MVksA8WW02dwWorwPtEMqU+Ib04Q1DlX17PujvAPxhVl2cDjjrCrRZlFVSTwqG3tC7GWVdL0hJDLNslP02ckjDrjyhW0ewyZnellhjdZ09PaOsqcGEW7ZzXQCMR8eK54IzSd2emSlMBhkKjoY4WZRT3kh92PjF723byjBIx0+Uit2ntChdLveGbNCWGiKlhRBSQpstxhyXZygOSdziCkW2oYs8Ssm3omMFAEbx5aQv1HVe2vs/wDiJLp+9NRvbKIGZY5iGC3CyAtLijt9vMRpcvZslbfSP01DIuUq8yDEd2isAlpaY104KBe4rI6iJ9zD81TlE3byAVOHAG/LdERIP05hmT5qXOMtHeVwpQNxh/aFr+qhctBZSXVdB7qm+4U6iKoFsYE50bcXldvADpS281PGtPCGJiioJUVFWRc4Ee+MDbKtH1JTYqT1KT7RIyLLcB+oQkEZ1U+RCRWJ3xcpoRJg+RKJrlqcOsMCYlNEpcjNf/iKDm8PCYTiX9OWUGQNIkLFnm33JBIdhRjqTGi7D2ldUlSeI3gxQlSQpJBziU7M2tSB9NWKftOqYMmBfLZ5E0KSFDAxFdpNnGZLvJ+9FRUgEZu2OsDdl9pOLho9Q/iPWLCYa87Cy5WeWeyIIdRKiD9poB/2+8Oz56RSg3DDn7QV2gsH0prpBZeDA45ikRQsai70B1Yn2HjHFZZcdUuwlSg+EdDiZAzBfi8dCisc0VfKOOEN7On/AFJaRTAQ8lJFMa0hLMuBDNqk3kKBzEZZbJCgtUs4gkcwaH0jWlFt0ULbsu9alCUklaqHiMeEdP8Am6stiXyc6i7Ps6UEBU1VAK1Ye+UCp7bIk9yzIBBq6hVzSueES6uxpXW0qKxiEIUAkHNyO8dMuEEy+x1mFBJAbNJLh83NXjr+vXXupXrmIL/3lOH94VAYuE3QOowgyy9sQqpmONQ1DqQ2EE2nshPlOqRNdqlK60L4HSIGba/oE/WsqQqveuivQN4QbzYX7RZpVvTMZlODgoYY5gYQhW0pKJoQvv0clLfDELsa2ifMKZaQ101r3cHJDtuDNjCu105Eqy3Uu5Ic61YEkZu0Hm3zodf9JC2dpbMkd1Cc60rUajhFfndpJAchBKlOXvUFdGeKVNtZUQBl6x7JQTviX2suq/XZjQtn9rZZSPyKB4jnpFp2ft9K090g7x7RkMpKhv6wXItKkkMSluMPPmv7Lfi/jX7WlM1JYuwYj3iFmdnRi2GkV3ZPa+YhVe+M3GPOLfY+1EqYKK+mcGV6RWd89FsvKLtdnSwDNvw8IBWgpqDE1tGQ7l3OreRgKXIOBiuE1Cr7TGQ5JY5QbsnbCJyrloCEoWKpV96gagkmo15Qja2xmF65eHykV217EE0pUkktTGqQMHGYG6sSvP8ATy/w/wBqNjfTtH9iq8q8CMnCsQThv5RA26wyELUuatRvEn6SBV3q6jQB3wi/9qdlKnSEqlk/UlMpgfvAFebVH6xQttWQLR9ROIqfJQ8lczE54p/ceWbtFdITJQmUl6tVZG9Zr0iduXkjNs9QcDFKsVmWtQCElR0Ai6bLmJlJCZqgVh+4k3jdzCjgGxhfl4krc0RdKgCMcDxyPOCkWdvvN3d+bp7wm0TlIICGQKOU4kf1GvSG0pYwORo1M0D7Q281PTAeMDWi8hSZyfuTjvGcOShBTBmPTE89OcGzAl1bNi7RcJWg6ERodjtImISoZjocxGJ9nto/TmmSQyVVQ5euYjS+zW0GNwmisNx/WNC1ObSsX1JZGeKeMU0yyAQRXPQbovkVXtRssBQmF7qixDlgrVhrviPy8fuK/H1+kMqcnR97E+IEdDhI0PJ46ORcPsLa11N04gkV40PQ+ES03bSBRwMA/wAwis2KztXLLfpxESdm2Qk94uc8Kcax6Xyf5uerrj5+WxI2a2maQJZCQMVq9ILl7MkyUksFKP3HUmp/WGEISlLJBFBiakQibNcEHEaDm3pD8cTmZITrq9OmJScA7DL00yhK7CB9r1NQMNQISlL6MQ7jCF/UN5q4txwqfmcUkJpoW1KGBDE01f56QNarIiYllAbzTrEpNsYmO7NVvmrg9Yh12VSFFi4IZt2/hC7YaIqRstFnv3UjvEAkNl+7xXO2qTNs10OCkv8A5WBHD1aJ2dPoWJDOSK4lJOMRlumA3h/XwxT7v6xNRnlk2aoHjEvZ+zpIoWPhE5JsABwz84sFh2U4dsPGG5+PWveKUdkTE4pcbq+GMeps4UP0rwjS5GxQ1RDdo7IomfcgE658iKwb/n/jT5f6zVdgIwjklY4couds7DTEuZKz/Suo64xBWqyKl/egg5kJcPx+YxHr47z7UnUpNg26pACb1MLq6pbFhpFjsm1ZZ/wnqjri8VeXKSr7S44+kESpS01Te/1Ea5DhG57sa8yrxKnA0I9uoiH2t2XYmZJdKtMjERZtrKlB1Fqtd710k0qFB34RP7O7VJ+yaCmmI4aYjxi0+SX2l9LPQHZ9pWEoK+6R3T/2/oREL2lsQkn6iU30TCaAUTSoLV16mLpabEiah0qBBwWNcrzRAzJZ70maKaZjMEeYg3nY25WfbT2gTLR9EiXLUGuoF0XhiCoVL41iO2daihYOYP7xN7S2MpK5ksh0nvBQwBej6cdDEcNnSpNZ8y8r/wCqUXPBS8ByeB4zBu7q4WQiYhhUiqf6TlyMPBCUsFnvfypqWGpwDRAbJ286glKQhAqECrtiFE1LxP2qWHC04Go4HEekThixOyAujdjzOMLlKhlCCftD+2+HJZA3ndh19obwUq3WO8l00UmoO8Raez+1PqoCnF4FlMcFDRorgqK/p0hiw2j+Gng/9OYWVuORhfVH227ZVu+qgH8woeOvOH7XZRMQpJwI6aERU9ibR+msH8poeGsXEGDmlih2lMxCykpe6Weld8exeFSEkuQDyjo5r8C/5WXbInNiwfVz0ESk601TU418alsqRAy510ZuSAfnCD5KgQWYu9BwPz9o9GuRJqSo8N2JoD84Q6CasXKdchXHnAlltbBF7EYj/TDneClNnwwNfCsDAOAiniOIy1EJRMdQJ05Owr6wgI7tcBlqGy+ZQqzWcir6+Yw5GMwtNqZJOnpj5PAUy094vTHxLwxMtFSxxy8PeBVzHAbnwNBzf0jDgHaiXyx00fPgH6RCLQ7McX6mWPaJe1EngR5+nvAASApNfzJ/3Ef8h+sTs8qz0Ts89+rMQCK4OHb4cotez5btl+zRU0SSMS3dodClbDwizWW0OkKG7qMYpxcJ1Fks0lwPm+CpSajTPwiNsE5hV+sFia/zdFt1PBiJY0xr+kNf+ny6i6NcMY8TaGwPAeMJtNpCVJJLB4XRwLtDsNZp1TLAV/MnukdIqO1Pw9tEtRMpYmJ0WKtxAjSJM0kYQtM9y2I+UiXXEvs3PdjCrehSZvfllDfzMAdWAp6tnCbLaUkMpqZmtCxNcGjZNvdl5VpSykh8iGcHdGc7W/CycglchZOZSauMOUR6+K/8Vufln7A2WbMlm9JXx0Oj7+kGTrcJ90TGlzRRKn7qxocTzirC3TrMpSJyCkhjTpTJoPTtdC0uK0zBdtzHXnzicvXJ+pKJ2lYCoFwRNQCwOCxmk6g5GM82pZAhfd+1VU6jUHeDSNBSidMQVSl1l4IN1lPVTHJWFcIhDJTaCRMkgArDKqgpyXeOAFK9YvO5PKf1vpWtky1qWAgEnGkX7Zs5JH0yUqViwNEkDvJvCnIQm0fh1blyv7A2cSyxEuWspUoGoKlLSL1DmqJ7s7+FSpab0+0BMyhCZYcJI1Upr3ANxiXffPvT8/H16xArmKdsE5JFA/qTvj1BrFq2v2LZJUJqb2l0iurvSKuGCiD9yfuGQPH2hubL6L1zefYuQYa2gi8gsm9oDR45M8DEgbnEKO0ZTOVpbiIPXOwsqU7GbYK0mUui0eKY0vs/tC8n6ZxThvGnKMPm7Yly5qJspYvJNWwUnMROyfxbTJU8uReORWshtWCQerweebQtja46Mc/+epgxsqP/ANT/AOMdDfjpfsIlWclnoognw8yRCpEoyqNXXhlHn0ilQWahhXm4plw3Q9NSpSkqT78fIRWlKlpJCwr7kgmmgqeDAAdIJs20CU3i2gLjH5XlAdomAK0SKE5nBk+JOuER5SoLY5n7dHPg9H574DLNKUbrF61G6nk7w5MV3HFGy3tEVs21EMlRcCjnUB38okwkEMTiDwyZ+UYAq/tvcemURkxfeUN2GeX6xLWgC51pq1G94DN0hJBqScMgT86CNhoilkuxwA0+fDDSkM4xIYj/ADJLvwBiWtFmq5aoDEZxH2oBgW1Tx49InTwEo0YaL6hUHbNtV1ak4XmIzqQ/It5Dc4q5NXOkxqg5BXPHfCVLYu2H0zUkVu0c9eMCDYt9gICbo5dYPUuqaa+DZ84iNlWsLQFD9iKGD5U92rx94tz4JfPlJOAeNfflAtrWFC6Q3ykeSp5qPnygMM2pRuknH96+UHr0ESlnW6QH6OPWCrOn+U08y5fnnFc2btWmrEtxzeD/AP1BjTAnLpCzo15qWM9q4b4WJ3h5RDC3AqOYbprHKtd0gg09DlB2FvFe7e7NSbUhQmJD5Fh80jLe0X4eTJBvyC+bM8a0LaDnRs/nGEWlQUnL4Ya8TqBOryyHZE0qRMQpV2aHvAULEMSII2BsaWm0AkEgoIBPeKFCt5N5w/6xLdpOzSFf2qHStP5kFizU484qeyPqCbMZR+qGWhOCZiQ4UG/mypHP3xkxbnrzrSpu1voISZ8/6j4ADunMVep3UiE2x2+KqIYaEQRs+1S5skCYkLlLGDMxG8VSsHOAdofh1eddlWVoFTLI/tEjdkrwjl/D1Jsdc+aXxUFO7WzFH7iesC7TkJtEpU1JInSw5INFp0O8ZGJWwbKsaFEzStRH5TdCX5e8N7e2nLAKZaUoSzMIWbzdHuSzFHRbCqhUx11+aQgT1dOnGB1nH4Rwhv6z4456cY7uetcHUyiDaHJyPGhhlVpahHzfA05UIE0wdDBJn7/GOgflHRtBvFnWpRCSKCnMFx/xPWHpNqKQzYUPzRo8lGqSa1r/AFEH0PlHsxLrTklWJwZ8D0EPQMWqU5BfCgANQ9SaZnDi0eKlEgO97DSgreJyAoeZhZUPsTgA41ALXfKCpCbqVCjk7sKH0aAwEKusCGSA5GdPUnWJJNpAQEgi83n8PSApovBzS8fbHwH7wzJshBL1Ll+OGPzOAKRmzQpL3mL4auAX5wzL7pN0fc5rk9TyMCKDgZHDqQw3F2MdJtpH3DNiNGYHeNfhjClZhCkhhlnuGEBpsYKSk4EOOMOJnMhub5P6R0i0A8iC/UQooWak1Tg14cSUH0SIHmKYb2lluWn6CJTbCgJiW/MwffUeUQ01TJIP8qKHHHMcN0Iokdj7SuzCgsxVTjoeMS6Z91bvjprT3ioT7SQokYhfpz9ImUbSC0JUcTiN4LEQfsGeU8Lbk/wfpCJ9vcEV+Yj5pFftFvIS4Lsp+vzwhlO1KuSwIqOFI17NPjFfxF1amwJpyg9FsVT5805RVxa3WS9K9PlesH2LaOR+ZvCavJkWSTaCkOc/HHGHP48EKZ8m6BuX6RW5+0C929TWFfxjMAY32/RLzvlOC2FKb2Na5mDrLb74xY0iBs9qar0+YwXMtNAUtFOOrz5R6kvgZapbhR1x6N7xn22bOQp0UWhV5G9/uTwMXv8AiryT85GKhtVN5ZOHz3ivV2J8+EZsbtMiTNWld4ypgClivcWTid1axcJNtKWurN1wQpJyxD7vOKHJ7iyhQ7q3IfoUmHbHtEyVXHJSPt/pOXKJS4erN2k2BNnkzbIEKmKquUSxWf5pZcAk5pLVqHeMx2xNnhSpc1JlKGKVApPN6xpuztrEs1dBh00O6LDMtdmtqBLtUsTAKPhNRvBFfmBhfpN2D976fO5SYIs6cOHrGwz/AMEZSlhci1tLORlgq4XkqCSeQ4RWu1f4cTrIDO+omfL/ADLCSlSCcDMTU3X/ADOwzbM+gqjzJZvMBn58Y9RstTgUBKrrPvbLJ6Rfuyn4S2q3ShPStMmWsqAKipyAbpIQkVSaipGGkXDYf4LWezJXM2lMlzEIU6SkrQCNJhNW0SnMmpwgaDDZlkYkEpcFsRHR9By+1mzJYCJNilmWmiT9OWHGrKD9ax0T/Lz/AE306/gaWglDD7iXFdKk+PlDsxJugYbtSmp9o5ZYks5FBkN48PGBfqd4J3l6sQW71fmEddQOoQcjViH4M4OkEgVDYUAGgOPSA7LMKyQ3dJd9ca/NIKlWhld4NdGPEPC6OCf4ME4UGAGVf1h2bZ03SRio0PGnrAsi1nA/ze+G7DoIYkzVKmEYpSAQxqO9hXd4wNHA1us5FMG6Z/OcB7RmUCnOPe34j5xg20VJONSehr5HpEVbAQQ+BBxPT0hv0MFS5xZIGBpx+BoNsJSAdf1iHSLveB7qvA4jzf40HbPIUGoWxPGvvEqpBm0LLfQUg94F06P0itzZZrexDAh3ZlZcOEWSfPuseXT4Iru1pRSpw6kr1JofUEDwhabANoUxOYvenOjbhDci0EO5pVtzGvh5R5MxxfvZcMRA97Dc58fghDS4KVaHFDTj8+NDM60NDCV4txph+0NTFkhvmsK6HIthB9NfjwYmfdIrw+fMYi5mPTwxhU20Ox8NH/WCVKJtNN8ei3ZY+2MRC57DlXdA0y04FyAPjQBWaz7ROBPCJWXbmAYvFNRa9/z4/SH0WkjPN4MpOpq4J2xQjGILaNrH1C3Pg9IjJVtN474cnrdRMVnVqHXMj22JEwM9TgdCMxEbOtRCwmakYOFp3UPLPUQUpNfTLOAbapxvFR6vuMGliXsloUgviNcjEsm1Imd4Fla4EcdRFY2XtJu4eTnLNNcxDluWxC0Z5b4MoWLpY+0E6UrNtRUH+oD26RKo7RiZxwKTUMRWhy3VjPrHt/JbOMD6RJy9qgvQUDuTDey7jT9ldq5VmsYSiUT9NwlKT3WJJFcUpBLZ5CM67TdorRaZrzlun8qBRCeA13lzHWTbgfFtfVxmIct+znDpzqnP944/9HPU/wDF/jsqDEuPYdA4COji8rLii1viWOegLvXr4GHkoBc4MHc4nAe/SA5RFcHfDWhLVycgeMFTbV3AAarHUhwMcs2j2+q4TciepN1q5PR6AthjhHi9oVY5EPvZKWhtIJWC7Opxuc5D5jD6LOPu+1KnAb/FiODYQhjspRIcflfydqcY8NoN4EUJDvUPXDj7Q13gC/DxHsIRfJHRqYVJzyMGAKnS3ANHUN2um+sRNpSQCGcCnz5mINKikd0u5cE8HPmOYgRKXmOa4PoSX9YZgsmYbpTQtUPwwO/2gvZ0pi4zo3zlDEtLKUDQluG72h2zgoc1plu/aJ9KcpJSnSQcd0Qe0A6Cl2oGOhyMSMyc5fnETtCY0S1fEGlQoMC/TIv0hK5lA+hgRU66tW+o3HP5vjjM+cTCFzBBU1AXao88+ce/Vr4+EBzVsCauM3+PSEy190fMIynHopSvGGl0Nae0c7mG7Qs8oGjXgnjAnD0hkzIYVjHKUqtIwaeQoJDCu9oc/ioBE0w4VaiMCW2cA4bURIz7OREJYbSb1aDLlFlTb0kC8AeGI1h+aTrm30ijMo8CLmpUd8WSdZkTEghqxV7XZGUf5fGGtwk5Dqki8bwd8PJo9k2kh0nA4P5QlRGZ4HMQtbFBOCk5DiK8GgShYYM5i4pDqrU4pQ74Cm4wlopKnTku2rSWUaiLx2W28Jg+ms4Ybt0UlLLDK5HMQ7ZplzuYgkFe8ZDgYHU2YPNy6u1qVZCskzpb59/2pHRbLHJlqlpMsJCCAwSGADYACOjkzn+LbUZYlX3P8uo+VO/RoLQgm7TDI8fB4jLHbgAbtEh64XiPg6xK94gEEPTrRxv+7wjutQkDJUXB1oAd715CvODpagxD4UbjdHv4QhFkDXc3BOrE04CnlHs6Uq6SzKxbnl4HlAYSkApwxfHEG68AqLkVAukAjXTxjk7QEuh3iuWvKh8IItYBrRiQrgx/SDGpKFCnDDQ0B/3eEcqVgphpTeKeYgJE43gRlXpTyB6wR/Fi6ATVySc8Wr8ygsbtBulynAM/EufGo0aG3IVqFCnt0hVnt4X3CMDngxyPjHs2WEnd7V9BC26aQ2tRB5xFbSmfOEWG0WcFL5+EVfbBp18XiNmLS7FX2isBT6HwdocRNJHzKGrckPxEDyZ1MfghWo1S8sXp86wLZptKx6VkwuzbPVmCBvgVpXGZCVSzzgpSQmgBPlA08vR+UKfTJkNUnD5nC0Tk3S2I5QhMh8Pn6RISdizFB7ihoWLHhSD4LbQEqYncT8wglCEk6btecInbJWnLw9Ia+mrSDkL9qMVKAIoIQu2NRNDrAySpOZHHDoYTeUcx09oGG+4qXtFQOPKF2i3Xq5wBWv2vzjpSSr7a8DR+MEfuTaLIFVcJPGoPtDMokHvFNM3x5CsKnyVAi8RwGUMz5wFIZO3RMuyhagkLSnEuQstuZCSSdKZ5RJp2AlNVzGGq0/THIKN8/wCSIGVbVPRxwh2V3i5JPnDyp2Cpv0EGl6adQbqepDnoIYmWi+sUShOHddnajuSeMNrszYeMMpxaHwutK2Btoos8tJxSCP8AUY6M7ExQoCesdE/xn+zTESLwVoKcWLk8CXiSsM5mDY1fWvl+sAyF3E96gGu5II5V6tEtZAg1wOBJ3ZdXJilKVZ5XfNHJI4M3sPEQ7PthJ0oQ+ZOp8fCHjM7tP2p8HKBrWhPeD/zN19S0bQiKMrvsav55eYg+TJFxYJd6cQVCvQwHaiUpvZuOuII3VbpCUTriG4txYDo8EacCDgkceZA9+kC2pQTeOJxwyofA+cH2SYborvO8u9IjdoqAWXDUNdW/QxrcHmaZs1p76quPVgWPUxICa5Lml7owz6xCWeaACQaHzb9WiQkT+/164mFNU9M+ylWz3NFQ2wklRbL54xdbDKdBTj8eKdt50LJfDH5pC0Zcqr7RNesK2F2dtFqUoSJSlgFiQO6MMVGggfaE2vGNq/DLZSpFhlkn+9eZdbC+aVx+0CJ9XIaozs3+FCZSkzLSpMxv+ml7j/4lGqgNGFYnZ/YOyLrcUn+lZbop4sbx48S8gqC/w2sj1+oeK/ZMej8PrGkf3RPFavQxaFmG3jDqBk9n5EmsqUlJ1Zz1LmOnIo5wHkImVSg0R1slEhhUGh3A4wMGVXp+zQpAMxIUVV3h8A+6g5RBzuz6RUJpF1mSqxH/AEqNjj509oA6pNvsAQAbobCIe0qGSBxyi92vZ99JSWrn5RTrbZSl0mhTD80nSJnIC0lhXLTnAEiVRgSN2cHKDFoHtKLqgoYHHj+sVJp6RLThgTnEftLZi0VUkgHA5HeDnBZOcWjYCkWiUbNNwV9pzSvUfKwNwVDlJh0UNIkds7AmWaYUrFMlDBQ1B9IjlQ8sKdvtDU1YNRHX3wh2zSACCt2cUGLccob7BhoKOj9Y6NS2f2fsKpSFJloUCKFSje/7q4jCOif5DfU2VlRrWoc5ChPwcIk0FkitASeLDDqQOURtoTcDcz4ewhVnnKYZnHxq+5/SLlTSJjJqalnG4w0uzMXODpp09SOsM2aYaZg4vvISPm+Jdcu8gHNn4tTxaNgbiBty6BJ1BNcq/tDcucFqN4USGHV38fCDrbJAJJqQmg3vjwHqIACaGneYU1x9/CMxaGCtxcjyPNyYFtcr6hZ8R5V8X8oflreuDewVCbHZyB0P6ecCjEWmzsjm/r7QZYlgliK4nkT6GHbX/KzADT5hA1llm8T/AIVDoUkcsekKdcNmJ3xW+2NiOIziz7Olslwz513/AKwBtmSFpIOIw+b436L+2XTbLfmS0YXlJS/9SgPWPo2TKShKUpDJSAkDQJoBGG2CzA22zhQp9aX/ALx6ho236xiPZxBVCSuEJW4haUZwgENWErLQ4pYhmcsQRMTJkDrMOLxhowohl6QLMlcoMMtoZKC8AQYlPFa7WbKoJqcqK9D6dIt9xoZtFmCwQqoIYiNArIrbKq8CgBQKTgYntsbOMpakKywOoyMQM5DGkVlJQ0kkEpOIguxWkoU4pWBrWMFjKh4ZR156w9Brdgny7XZ030pUMFJIcPru1eKl2r7GS5aPqyUkAfelyWBwUHyyPWGOx22/pruqPdVQ+h+b40EgEXSHBDEGoIOUR/8Amm9sQXLbdCArKLD2t2F/DTWH92tyg6DNJOo8mMVqYKx083+J0Wi1KAZ46BguPYcNa9MsIUo4vUPvwJ6MI9tEtKAAkCoYeArySTBM9lbvX43jDEyzvh+5Z/eDGNyEAKfG7rg+J9OcSc2aUtmAln+b3iOlTM8qV35+PlC12h0HJ8tB7mCBFpnORqzcgf0MRn8RecuygOjMD4vBVpmC7qwUH1qz8GiLM2lQxJ9zWF0w5SQogCjte6XffpDyJ7Ko2BL/ADf6RHoV3wHow8ySTyJjyYpjQ1JFPfkTAE7a5eWeu819z0g/YzE1FKEeXiIiEziWc8xuAbxiY2Ut3JDDLmGgGTdmF0gZAftA9qF4EDluhpdoKZhrl6wqSty2vrT2gUIqM2cZM9Ey6CUKCgDndILeBjXbDPE2WlaRRYBrvDxlG3LMQok5Gh405Rc/w62oV2ZUslzKURVvtV3k/wDIQnc/YrilATjDE2eTCFTnhsqiOi9WtobUrWPFLhChCmJWqE3c4VMLQhSozEkQ0/SPUvC1xmIxhpSN8PIpjHkwPBBWu1uy/qS/qJHel470/pj1jPLXZ6vGyECoIfXfxjNe0WyfozVJ/Kap/pOXLCG5oVV5eYygZIukpPLhlBs2Wxge1IdN4Yp8s4tCPZcy6QRGndl9ridJY/egcyMvbpGXS1XhEr2d2uZE1JyFCNxxHzdC9c6MrRdu7LTaZSpauKT/ACqGB9DuJjIrdZFS1qQoMpJYjf7RsSLQFC8DQ1HAxVu22xRNT9ZA76B3m/MkZ8R5PoIXi54HqazspjoeuR0X1Jsc/wBo8nH+y5n/AHCPI6KRggOHFP8AtMOZHnHR0Zg6ft6RGWz7zy80x0dCGNWYvML/ACiYTKNQc76PSPI6Axyz/cngPNMTmzMUcf8AgI6OgxqKtH3H5+UQwg94f1H/AGx7HQtNyC7S/m5+EHfhma2nijzVHR0L16aLy2MIlYR5HRzwSTCVGOjoFMS9eUIVHR0CiZj1eEex0b9sbm4CHE4R0dDQDBy+ZRV+2o/s5ZzvHyEex0GMoVrGMDyMY6Oi0JQVkxPE+cPZ/NI6OhqVofZtT2eXziUIqI8johfasZRtFLTpgFAFqAAwAvHCOjo6LxB//9k="/>
          <p:cNvSpPr>
            <a:spLocks noChangeAspect="1" noChangeArrowheads="1"/>
          </p:cNvSpPr>
          <p:nvPr/>
        </p:nvSpPr>
        <p:spPr bwMode="auto">
          <a:xfrm>
            <a:off x="9082088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1" name="Rounded Rectangle 10"/>
          <p:cNvSpPr/>
          <p:nvPr/>
        </p:nvSpPr>
        <p:spPr>
          <a:xfrm>
            <a:off x="7315200" y="3686503"/>
            <a:ext cx="17526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1-Septic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44185" y="4800600"/>
            <a:ext cx="4599816" cy="1905000"/>
          </a:xfrm>
          <a:prstGeom prst="rect">
            <a:avLst/>
          </a:prstGeom>
          <a:ln w="5715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1-Local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diffuse swelling which fades gradually 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2-Local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tenderness and hotness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3-Lymph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glands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usually inflamed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4-Body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temperature rises and sharply fluctuates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build="p" animBg="1"/>
      <p:bldP spid="12" grpId="0" animBg="1"/>
      <p:bldP spid="11" grpId="0" animBg="1"/>
      <p:bldP spid="1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052" name="AutoShape 4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685800"/>
          </a:xfr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1-Keep the affected part in complete rest </a:t>
            </a:r>
            <a:endParaRPr lang="ar-EG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AutoShape 4" descr="data:image/jpeg;base64,/9j/4AAQSkZJRgABAQAAAQABAAD/2wCEAAkGBhQSERQUEhQWFRUVGBoaGRYWFxcaFxgYFxYaFxcZFhgXHCYeGhkjHBgYHy8gIycpLCwsGh8xNTAqNSYrLCkBCQoKDgwOGg8PGiwcHyQpKSkpLCwsKSksKSkpKSwsLCkpKSwpLCksKSwpLCwsKSwpLCwsKSwsKSwsLCksLCwpLP/AABEIAMIBAwMBIgACEQEDEQH/xAAcAAABBQEBAQAAAAAAAAAAAAAEAgMFBgcAAQj/xABCEAABAgMFBQcCBAMHAwUAAAABAhEAAyEEEjFBUQVhcYGRBiKhscHR8BMyB0Lh8RRSciMzYpKissJDgtIVFhdTk//EABkBAAMBAQEAAAAAAAAAAAAAAAECAwAEBf/EACMRAQEBAQACAgMBAAMBAAAAAAABEQIhMQMSE0FRBEJhcTL/2gAMAwEAAhEDEQA/ANHTCkiOKKwtCQ53R49d2mLesBGNRXdGfbZtZE0thlwOMXra32PUD55Rm+1lVfSnj+8dn+Wftz/NUHbVEqxx9zCdk2gpBVmqg4AuT6QTPkhT73D8T7Ex7ZNmrmzAJSXbkkB2DnSkdtiEqNt9qvKKcS+O/ODOz3Ytcxpk4mXLP+ZQ3aDfF92T2UQhX1Zt2ZMpVmSGzAzO8xLz5QrQbjn8aNJ/WtQyLPKQgJlgBKcEimOr4l4ru17MVksA8WW02dwWorwPtEMqU+Ib04Q1DlX17PujvAPxhVl2cDjjrCrRZlFVSTwqG3tC7GWVdL0hJDLNslP02ckjDrjyhW0ewyZnellhjdZ09PaOsqcGEW7ZzXQCMR8eK54IzSd2emSlMBhkKjoY4WZRT3kh92PjF723byjBIx0+Uit2ntChdLveGbNCWGiKlhRBSQpstxhyXZygOSdziCkW2oYs8Ssm3omMFAEbx5aQv1HVe2vs/wDiJLp+9NRvbKIGZY5iGC3CyAtLijt9vMRpcvZslbfSP01DIuUq8yDEd2isAlpaY104KBe4rI6iJ9zD81TlE3byAVOHAG/LdERIP05hmT5qXOMtHeVwpQNxh/aFr+qhctBZSXVdB7qm+4U6iKoFsYE50bcXldvADpS281PGtPCGJiioJUVFWRc4Ee+MDbKtH1JTYqT1KT7RIyLLcB+oQkEZ1U+RCRWJ3xcpoRJg+RKJrlqcOsMCYlNEpcjNf/iKDm8PCYTiX9OWUGQNIkLFnm33JBIdhRjqTGi7D2ldUlSeI3gxQlSQpJBziU7M2tSB9NWKftOqYMmBfLZ5E0KSFDAxFdpNnGZLvJ+9FRUgEZu2OsDdl9pOLho9Q/iPWLCYa87Cy5WeWeyIIdRKiD9poB/2+8Oz56RSg3DDn7QV2gsH0prpBZeDA45ikRQsai70B1Yn2HjHFZZcdUuwlSg+EdDiZAzBfi8dCisc0VfKOOEN7On/AFJaRTAQ8lJFMa0hLMuBDNqk3kKBzEZZbJCgtUs4gkcwaH0jWlFt0ULbsu9alCUklaqHiMeEdP8Am6stiXyc6i7Ps6UEBU1VAK1Ye+UCp7bIk9yzIBBq6hVzSueES6uxpXW0qKxiEIUAkHNyO8dMuEEy+x1mFBJAbNJLh83NXjr+vXXupXrmIL/3lOH94VAYuE3QOowgyy9sQqpmONQ1DqQ2EE2nshPlOqRNdqlK60L4HSIGba/oE/WsqQqveuivQN4QbzYX7RZpVvTMZlODgoYY5gYQhW0pKJoQvv0clLfDELsa2ifMKZaQ101r3cHJDtuDNjCu105Eqy3Uu5Ic61YEkZu0Hm3zodf9JC2dpbMkd1Cc60rUajhFfndpJAchBKlOXvUFdGeKVNtZUQBl6x7JQTviX2suq/XZjQtn9rZZSPyKB4jnpFp2ft9K090g7x7RkMpKhv6wXItKkkMSluMPPmv7Lfi/jX7WlM1JYuwYj3iFmdnRi2GkV3ZPa+YhVe+M3GPOLfY+1EqYKK+mcGV6RWd89FsvKLtdnSwDNvw8IBWgpqDE1tGQ7l3OreRgKXIOBiuE1Cr7TGQ5JY5QbsnbCJyrloCEoWKpV96gagkmo15Qja2xmF65eHykV217EE0pUkktTGqQMHGYG6sSvP8ATy/w/wBqNjfTtH9iq8q8CMnCsQThv5RA26wyELUuatRvEn6SBV3q6jQB3wi/9qdlKnSEqlk/UlMpgfvAFebVH6xQttWQLR9ROIqfJQ8lczE54p/ceWbtFdITJQmUl6tVZG9Zr0iduXkjNs9QcDFKsVmWtQCElR0Ai6bLmJlJCZqgVh+4k3jdzCjgGxhfl4krc0RdKgCMcDxyPOCkWdvvN3d+bp7wm0TlIICGQKOU4kf1GvSG0pYwORo1M0D7Q281PTAeMDWi8hSZyfuTjvGcOShBTBmPTE89OcGzAl1bNi7RcJWg6ERodjtImISoZjocxGJ9nto/TmmSQyVVQ5euYjS+zW0GNwmisNx/WNC1ObSsX1JZGeKeMU0yyAQRXPQbovkVXtRssBQmF7qixDlgrVhrviPy8fuK/H1+kMqcnR97E+IEdDhI0PJ46ORcPsLa11N04gkV40PQ+ES03bSBRwMA/wAwis2KztXLLfpxESdm2Qk94uc8Kcax6Xyf5uerrj5+WxI2a2maQJZCQMVq9ILl7MkyUksFKP3HUmp/WGEISlLJBFBiakQibNcEHEaDm3pD8cTmZITrq9OmJScA7DL00yhK7CB9r1NQMNQISlL6MQ7jCF/UN5q4txwqfmcUkJpoW1KGBDE01f56QNarIiYllAbzTrEpNsYmO7NVvmrg9Yh12VSFFi4IZt2/hC7YaIqRstFnv3UjvEAkNl+7xXO2qTNs10OCkv8A5WBHD1aJ2dPoWJDOSK4lJOMRlumA3h/XwxT7v6xNRnlk2aoHjEvZ+zpIoWPhE5JsABwz84sFh2U4dsPGG5+PWveKUdkTE4pcbq+GMeps4UP0rwjS5GxQ1RDdo7IomfcgE658iKwb/n/jT5f6zVdgIwjklY4couds7DTEuZKz/Suo64xBWqyKl/egg5kJcPx+YxHr47z7UnUpNg26pACb1MLq6pbFhpFjsm1ZZ/wnqjri8VeXKSr7S44+kESpS01Te/1Ea5DhG57sa8yrxKnA0I9uoiH2t2XYmZJdKtMjERZtrKlB1Fqtd710k0qFB34RP7O7VJ+yaCmmI4aYjxi0+SX2l9LPQHZ9pWEoK+6R3T/2/oREL2lsQkn6iU30TCaAUTSoLV16mLpabEiah0qBBwWNcrzRAzJZ70maKaZjMEeYg3nY25WfbT2gTLR9EiXLUGuoF0XhiCoVL41iO2daihYOYP7xN7S2MpK5ksh0nvBQwBej6cdDEcNnSpNZ8y8r/wCqUXPBS8ByeB4zBu7q4WQiYhhUiqf6TlyMPBCUsFnvfypqWGpwDRAbJ286glKQhAqECrtiFE1LxP2qWHC04Go4HEekThixOyAujdjzOMLlKhlCCftD+2+HJZA3ndh19obwUq3WO8l00UmoO8Raez+1PqoCnF4FlMcFDRorgqK/p0hiw2j+Gng/9OYWVuORhfVH227ZVu+qgH8woeOvOH7XZRMQpJwI6aERU9ibR+msH8poeGsXEGDmlih2lMxCykpe6Weld8exeFSEkuQDyjo5r8C/5WXbInNiwfVz0ESk601TU418alsqRAy510ZuSAfnCD5KgQWYu9BwPz9o9GuRJqSo8N2JoD84Q6CasXKdchXHnAlltbBF7EYj/TDneClNnwwNfCsDAOAiniOIy1EJRMdQJ05Owr6wgI7tcBlqGy+ZQqzWcir6+Yw5GMwtNqZJOnpj5PAUy094vTHxLwxMtFSxxy8PeBVzHAbnwNBzf0jDgHaiXyx00fPgH6RCLQ7McX6mWPaJe1EngR5+nvAASApNfzJ/3Ef8h+sTs8qz0Ts89+rMQCK4OHb4cotez5btl+zRU0SSMS3dodClbDwizWW0OkKG7qMYpxcJ1Fks0lwPm+CpSajTPwiNsE5hV+sFia/zdFt1PBiJY0xr+kNf+ny6i6NcMY8TaGwPAeMJtNpCVJJLB4XRwLtDsNZp1TLAV/MnukdIqO1Pw9tEtRMpYmJ0WKtxAjSJM0kYQtM9y2I+UiXXEvs3PdjCrehSZvfllDfzMAdWAp6tnCbLaUkMpqZmtCxNcGjZNvdl5VpSykh8iGcHdGc7W/CycglchZOZSauMOUR6+K/8Vufln7A2WbMlm9JXx0Oj7+kGTrcJ90TGlzRRKn7qxocTzirC3TrMpSJyCkhjTpTJoPTtdC0uK0zBdtzHXnzicvXJ+pKJ2lYCoFwRNQCwOCxmk6g5GM82pZAhfd+1VU6jUHeDSNBSidMQVSl1l4IN1lPVTHJWFcIhDJTaCRMkgArDKqgpyXeOAFK9YvO5PKf1vpWtky1qWAgEnGkX7Zs5JH0yUqViwNEkDvJvCnIQm0fh1blyv7A2cSyxEuWspUoGoKlLSL1DmqJ7s7+FSpab0+0BMyhCZYcJI1Upr3ANxiXffPvT8/H16xArmKdsE5JFA/qTvj1BrFq2v2LZJUJqb2l0iurvSKuGCiD9yfuGQPH2hubL6L1zefYuQYa2gi8gsm9oDR45M8DEgbnEKO0ZTOVpbiIPXOwsqU7GbYK0mUui0eKY0vs/tC8n6ZxThvGnKMPm7Yly5qJspYvJNWwUnMROyfxbTJU8uReORWshtWCQerweebQtja46Mc/+epgxsqP/ANT/AOMdDfjpfsIlWclnoognw8yRCpEoyqNXXhlHn0ilQWahhXm4plw3Q9NSpSkqT78fIRWlKlpJCwr7kgmmgqeDAAdIJs20CU3i2gLjH5XlAdomAK0SKE5nBk+JOuER5SoLY5n7dHPg9H574DLNKUbrF61G6nk7w5MV3HFGy3tEVs21EMlRcCjnUB38okwkEMTiDwyZ+UYAq/tvcemURkxfeUN2GeX6xLWgC51pq1G94DN0hJBqScMgT86CNhoilkuxwA0+fDDSkM4xIYj/ADJLvwBiWtFmq5aoDEZxH2oBgW1Tx49InTwEo0YaL6hUHbNtV1ak4XmIzqQ/It5Dc4q5NXOkxqg5BXPHfCVLYu2H0zUkVu0c9eMCDYt9gICbo5dYPUuqaa+DZ84iNlWsLQFD9iKGD5U92rx94tz4JfPlJOAeNfflAtrWFC6Q3ykeSp5qPnygMM2pRuknH96+UHr0ESlnW6QH6OPWCrOn+U08y5fnnFc2btWmrEtxzeD/AP1BjTAnLpCzo15qWM9q4b4WJ3h5RDC3AqOYbprHKtd0gg09DlB2FvFe7e7NSbUhQmJD5Fh80jLe0X4eTJBvyC+bM8a0LaDnRs/nGEWlQUnL4Ya8TqBOryyHZE0qRMQpV2aHvAULEMSII2BsaWm0AkEgoIBPeKFCt5N5w/6xLdpOzSFf2qHStP5kFizU484qeyPqCbMZR+qGWhOCZiQ4UG/mypHP3xkxbnrzrSpu1voISZ8/6j4ADunMVep3UiE2x2+KqIYaEQRs+1S5skCYkLlLGDMxG8VSsHOAdofh1eddlWVoFTLI/tEjdkrwjl/D1Jsdc+aXxUFO7WzFH7iesC7TkJtEpU1JInSw5INFp0O8ZGJWwbKsaFEzStRH5TdCX5e8N7e2nLAKZaUoSzMIWbzdHuSzFHRbCqhUx11+aQgT1dOnGB1nH4Rwhv6z4456cY7uetcHUyiDaHJyPGhhlVpahHzfA05UIE0wdDBJn7/GOgflHRtBvFnWpRCSKCnMFx/xPWHpNqKQzYUPzRo8lGqSa1r/AFEH0PlHsxLrTklWJwZ8D0EPQMWqU5BfCgANQ9SaZnDi0eKlEgO97DSgreJyAoeZhZUPsTgA41ALXfKCpCbqVCjk7sKH0aAwEKusCGSA5GdPUnWJJNpAQEgi83n8PSApovBzS8fbHwH7wzJshBL1Ll+OGPzOAKRmzQpL3mL4auAX5wzL7pN0fc5rk9TyMCKDgZHDqQw3F2MdJtpH3DNiNGYHeNfhjClZhCkhhlnuGEBpsYKSk4EOOMOJnMhub5P6R0i0A8iC/UQooWak1Tg14cSUH0SIHmKYb2lluWn6CJTbCgJiW/MwffUeUQ01TJIP8qKHHHMcN0Iokdj7SuzCgsxVTjoeMS6Z91bvjprT3ioT7SQokYhfpz9ImUbSC0JUcTiN4LEQfsGeU8Lbk/wfpCJ9vcEV+Yj5pFftFvIS4Lsp+vzwhlO1KuSwIqOFI17NPjFfxF1amwJpyg9FsVT5805RVxa3WS9K9PlesH2LaOR+ZvCavJkWSTaCkOc/HHGHP48EKZ8m6BuX6RW5+0C929TWFfxjMAY32/RLzvlOC2FKb2Na5mDrLb74xY0iBs9qar0+YwXMtNAUtFOOrz5R6kvgZapbhR1x6N7xn22bOQp0UWhV5G9/uTwMXv8AiryT85GKhtVN5ZOHz3ivV2J8+EZsbtMiTNWld4ypgClivcWTid1axcJNtKWurN1wQpJyxD7vOKHJ7iyhQ7q3IfoUmHbHtEyVXHJSPt/pOXKJS4erN2k2BNnkzbIEKmKquUSxWf5pZcAk5pLVqHeMx2xNnhSpc1JlKGKVApPN6xpuztrEs1dBh00O6LDMtdmtqBLtUsTAKPhNRvBFfmBhfpN2D976fO5SYIs6cOHrGwz/AMEZSlhci1tLORlgq4XkqCSeQ4RWu1f4cTrIDO+omfL/ADLCSlSCcDMTU3X/ADOwzbM+gqjzJZvMBn58Y9RstTgUBKrrPvbLJ6Rfuyn4S2q3ShPStMmWsqAKipyAbpIQkVSaipGGkXDYf4LWezJXM2lMlzEIU6SkrQCNJhNW0SnMmpwgaDDZlkYkEpcFsRHR9By+1mzJYCJNilmWmiT9OWHGrKD9ax0T/Lz/AE306/gaWglDD7iXFdKk+PlDsxJugYbtSmp9o5ZYks5FBkN48PGBfqd4J3l6sQW71fmEddQOoQcjViH4M4OkEgVDYUAGgOPSA7LMKyQ3dJd9ca/NIKlWhld4NdGPEPC6OCf4ME4UGAGVf1h2bZ03SRio0PGnrAsi1nA/ze+G7DoIYkzVKmEYpSAQxqO9hXd4wNHA1us5FMG6Z/OcB7RmUCnOPe34j5xg20VJONSehr5HpEVbAQQ+BBxPT0hv0MFS5xZIGBpx+BoNsJSAdf1iHSLveB7qvA4jzf40HbPIUGoWxPGvvEqpBm0LLfQUg94F06P0itzZZrexDAh3ZlZcOEWSfPuseXT4Iru1pRSpw6kr1JofUEDwhabANoUxOYvenOjbhDci0EO5pVtzGvh5R5MxxfvZcMRA97Dc58fghDS4KVaHFDTj8+NDM60NDCV4txph+0NTFkhvmsK6HIthB9NfjwYmfdIrw+fMYi5mPTwxhU20Ox8NH/WCVKJtNN8ei3ZY+2MRC57DlXdA0y04FyAPjQBWaz7ROBPCJWXbmAYvFNRa9/z4/SH0WkjPN4MpOpq4J2xQjGILaNrH1C3Pg9IjJVtN474cnrdRMVnVqHXMj22JEwM9TgdCMxEbOtRCwmakYOFp3UPLPUQUpNfTLOAbapxvFR6vuMGliXsloUgviNcjEsm1Imd4Fla4EcdRFY2XtJu4eTnLNNcxDluWxC0Z5b4MoWLpY+0E6UrNtRUH+oD26RKo7RiZxwKTUMRWhy3VjPrHt/JbOMD6RJy9qgvQUDuTDey7jT9ldq5VmsYSiUT9NwlKT3WJJFcUpBLZ5CM67TdorRaZrzlun8qBRCeA13lzHWTbgfFtfVxmIct+znDpzqnP944/9HPU/wDF/jsqDEuPYdA4COji8rLii1viWOegLvXr4GHkoBc4MHc4nAe/SA5RFcHfDWhLVycgeMFTbV3AAarHUhwMcs2j2+q4TciepN1q5PR6AthjhHi9oVY5EPvZKWhtIJWC7Opxuc5D5jD6LOPu+1KnAb/FiODYQhjspRIcflfydqcY8NoN4EUJDvUPXDj7Q13gC/DxHsIRfJHRqYVJzyMGAKnS3ANHUN2um+sRNpSQCGcCnz5mINKikd0u5cE8HPmOYgRKXmOa4PoSX9YZgsmYbpTQtUPwwO/2gvZ0pi4zo3zlDEtLKUDQluG72h2zgoc1plu/aJ9KcpJSnSQcd0Qe0A6Cl2oGOhyMSMyc5fnETtCY0S1fEGlQoMC/TIv0hK5lA+hgRU66tW+o3HP5vjjM+cTCFzBBU1AXao88+ce/Vr4+EBzVsCauM3+PSEy190fMIynHopSvGGl0Nae0c7mG7Qs8oGjXgnjAnD0hkzIYVjHKUqtIwaeQoJDCu9oc/ioBE0w4VaiMCW2cA4bURIz7OREJYbSb1aDLlFlTb0kC8AeGI1h+aTrm30ijMo8CLmpUd8WSdZkTEghqxV7XZGUf5fGGtwk5Dqki8bwd8PJo9k2kh0nA4P5QlRGZ4HMQtbFBOCk5DiK8GgShYYM5i4pDqrU4pQ74Cm4wlopKnTku2rSWUaiLx2W28Jg+ms4Ybt0UlLLDK5HMQ7ZplzuYgkFe8ZDgYHU2YPNy6u1qVZCskzpb59/2pHRbLHJlqlpMsJCCAwSGADYACOjkzn+LbUZYlX3P8uo+VO/RoLQgm7TDI8fB4jLHbgAbtEh64XiPg6xK94gEEPTrRxv+7wjutQkDJUXB1oAd715CvODpagxD4UbjdHv4QhFkDXc3BOrE04CnlHs6Uq6SzKxbnl4HlAYSkApwxfHEG68AqLkVAukAjXTxjk7QEuh3iuWvKh8IItYBrRiQrgx/SDGpKFCnDDQ0B/3eEcqVgphpTeKeYgJE43gRlXpTyB6wR/Fi6ATVySc8Wr8ygsbtBulynAM/EufGo0aG3IVqFCnt0hVnt4X3CMDngxyPjHs2WEnd7V9BC26aQ2tRB5xFbSmfOEWG0WcFL5+EVfbBp18XiNmLS7FX2isBT6HwdocRNJHzKGrckPxEDyZ1MfghWo1S8sXp86wLZptKx6VkwuzbPVmCBvgVpXGZCVSzzgpSQmgBPlA08vR+UKfTJkNUnD5nC0Tk3S2I5QhMh8Pn6RISdizFB7ihoWLHhSD4LbQEqYncT8wglCEk6btecInbJWnLw9Ia+mrSDkL9qMVKAIoIQu2NRNDrAySpOZHHDoYTeUcx09oGG+4qXtFQOPKF2i3Xq5wBWv2vzjpSSr7a8DR+MEfuTaLIFVcJPGoPtDMokHvFNM3x5CsKnyVAi8RwGUMz5wFIZO3RMuyhagkLSnEuQstuZCSSdKZ5RJp2AlNVzGGq0/THIKN8/wCSIGVbVPRxwh2V3i5JPnDyp2Cpv0EGl6adQbqepDnoIYmWi+sUShOHddnajuSeMNrszYeMMpxaHwutK2Btoos8tJxSCP8AUY6M7ExQoCesdE/xn+zTESLwVoKcWLk8CXiSsM5mDY1fWvl+sAyF3E96gGu5II5V6tEtZAg1wOBJ3ZdXJilKVZ5XfNHJI4M3sPEQ7PthJ0oQ+ZOp8fCHjM7tP2p8HKBrWhPeD/zN19S0bQiKMrvsav55eYg+TJFxYJd6cQVCvQwHaiUpvZuOuII3VbpCUTriG4txYDo8EacCDgkceZA9+kC2pQTeOJxwyofA+cH2SYborvO8u9IjdoqAWXDUNdW/QxrcHmaZs1p76quPVgWPUxICa5Lml7owz6xCWeaACQaHzb9WiQkT+/164mFNU9M+ylWz3NFQ2wklRbL54xdbDKdBTj8eKdt50LJfDH5pC0Zcqr7RNesK2F2dtFqUoSJSlgFiQO6MMVGggfaE2vGNq/DLZSpFhlkn+9eZdbC+aVx+0CJ9XIaozs3+FCZSkzLSpMxv+ml7j/4lGqgNGFYnZ/YOyLrcUn+lZbop4sbx48S8gqC/w2sj1+oeK/ZMej8PrGkf3RPFavQxaFmG3jDqBk9n5EmsqUlJ1Zz1LmOnIo5wHkImVSg0R1slEhhUGh3A4wMGVXp+zQpAMxIUVV3h8A+6g5RBzuz6RUJpF1mSqxH/AEqNjj509oA6pNvsAQAbobCIe0qGSBxyi92vZ99JSWrn5RTrbZSl0mhTD80nSJnIC0lhXLTnAEiVRgSN2cHKDFoHtKLqgoYHHj+sVJp6RLThgTnEftLZi0VUkgHA5HeDnBZOcWjYCkWiUbNNwV9pzSvUfKwNwVDlJh0UNIkds7AmWaYUrFMlDBQ1B9IjlQ8sKdvtDU1YNRHX3wh2zSACCt2cUGLccob7BhoKOj9Y6NS2f2fsKpSFJloUCKFSje/7q4jCOif5DfU2VlRrWoc5ChPwcIk0FkitASeLDDqQOURtoTcDcz4ewhVnnKYZnHxq+5/SLlTSJjJqalnG4w0uzMXODpp09SOsM2aYaZg4vvISPm+Jdcu8gHNn4tTxaNgbiBty6BJ1BNcq/tDcucFqN4USGHV38fCDrbJAJJqQmg3vjwHqIACaGneYU1x9/CMxaGCtxcjyPNyYFtcr6hZ8R5V8X8oflreuDewVCbHZyB0P6ecCjEWmzsjm/r7QZYlgliK4nkT6GHbX/KzADT5hA1llm8T/AIVDoUkcsekKdcNmJ3xW+2NiOIziz7Olslwz513/AKwBtmSFpIOIw+b436L+2XTbLfmS0YXlJS/9SgPWPo2TKShKUpDJSAkDQJoBGG2CzA22zhQp9aX/ALx6ho236xiPZxBVCSuEJW4haUZwgENWErLQ4pYhmcsQRMTJkDrMOLxhowohl6QLMlcoMMtoZKC8AQYlPFa7WbKoJqcqK9D6dIt9xoZtFmCwQqoIYiNArIrbKq8CgBQKTgYntsbOMpakKywOoyMQM5DGkVlJQ0kkEpOIguxWkoU4pWBrWMFjKh4ZR156w9Brdgny7XZ030pUMFJIcPru1eKl2r7GS5aPqyUkAfelyWBwUHyyPWGOx22/pruqPdVQ+h+b40EgEXSHBDEGoIOUR/8Amm9sQXLbdCArKLD2t2F/DTWH92tyg6DNJOo8mMVqYKx083+J0Wi1KAZ46BguPYcNa9MsIUo4vUPvwJ6MI9tEtKAAkCoYeArySTBM9lbvX43jDEyzvh+5Z/eDGNyEAKfG7rg+J9OcSc2aUtmAln+b3iOlTM8qV35+PlC12h0HJ8tB7mCBFpnORqzcgf0MRn8RecuygOjMD4vBVpmC7qwUH1qz8GiLM2lQxJ9zWF0w5SQogCjte6XffpDyJ7Ko2BL/ADf6RHoV3wHow8ySTyJjyYpjQ1JFPfkTAE7a5eWeu819z0g/YzE1FKEeXiIiEziWc8xuAbxiY2Ut3JDDLmGgGTdmF0gZAftA9qF4EDluhpdoKZhrl6wqSty2vrT2gUIqM2cZM9Ey6CUKCgDndILeBjXbDPE2WlaRRYBrvDxlG3LMQok5Gh405Rc/w62oV2ZUslzKURVvtV3k/wDIQnc/YrilATjDE2eTCFTnhsqiOi9WtobUrWPFLhChCmJWqE3c4VMLQhSozEkQ0/SPUvC1xmIxhpSN8PIpjHkwPBBWu1uy/qS/qJHel470/pj1jPLXZ6vGyECoIfXfxjNe0WyfozVJ/Kap/pOXLCG5oVV5eYygZIukpPLhlBs2Wxge1IdN4Yp8s4tCPZcy6QRGndl9ridJY/egcyMvbpGXS1XhEr2d2uZE1JyFCNxxHzdC9c6MrRdu7LTaZSpauKT/ACqGB9DuJjIrdZFS1qQoMpJYjf7RsSLQFC8DQ1HAxVu22xRNT9ZA76B3m/MkZ8R5PoIXi54HqazspjoeuR0X1Jsc/wBo8nH+y5n/AHCPI6KRggOHFP8AtMOZHnHR0Zg6ft6RGWz7zy80x0dCGNWYvML/ACiYTKNQc76PSPI6Axyz/cngPNMTmzMUcf8AgI6OgxqKtH3H5+UQwg94f1H/AGx7HQtNyC7S/m5+EHfhma2nijzVHR0L16aLy2MIlYR5HRzwSTCVGOjoFMS9eUIVHR0CiZj1eEex0b9sbm4CHE4R0dDQDBy+ZRV+2o/s5ZzvHyEex0GMoVrGMDyMY6Oi0JQVkxPE+cPZ/NI6OhqVofZtT2eXziUIqI8johfasZRtFLTpgFAFqAAwAvHCOjo6LxB//9k="/>
          <p:cNvSpPr>
            <a:spLocks noChangeAspect="1" noChangeArrowheads="1"/>
          </p:cNvSpPr>
          <p:nvPr/>
        </p:nvSpPr>
        <p:spPr bwMode="auto">
          <a:xfrm>
            <a:off x="9082088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4" name="Rounded Rectangle 13"/>
          <p:cNvSpPr/>
          <p:nvPr/>
        </p:nvSpPr>
        <p:spPr>
          <a:xfrm>
            <a:off x="228600" y="152400"/>
            <a:ext cx="1905000" cy="838200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Treatment</a:t>
            </a:r>
            <a:endParaRPr lang="ar-EG" sz="24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8600" y="1981200"/>
            <a:ext cx="8763000" cy="685800"/>
          </a:xfrm>
          <a:prstGeom prst="rect">
            <a:avLst/>
          </a:prstGeom>
          <a:ln w="5715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2-Warm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antiseptic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fomentation,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antiphlogestic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poultices </a:t>
            </a:r>
            <a:endParaRPr lang="ar-EG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2895600"/>
            <a:ext cx="8763000" cy="685800"/>
          </a:xfrm>
          <a:prstGeom prst="rect">
            <a:avLst/>
          </a:prstGeom>
          <a:ln w="5715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3-If the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phlegmon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so voluminous,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scarification) </a:t>
            </a:r>
            <a:endParaRPr lang="ar-EG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8600" y="3810000"/>
            <a:ext cx="8763000" cy="685800"/>
          </a:xfrm>
          <a:prstGeom prst="rect">
            <a:avLst/>
          </a:prstGeom>
          <a:ln w="5715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4-Administration of systemic antibiotics</a:t>
            </a:r>
            <a:endParaRPr lang="ar-EG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4" grpId="0" animBg="1"/>
      <p:bldP spid="15" grpId="0" build="p" animBg="1"/>
      <p:bldP spid="16" grpId="0" build="p" animBg="1"/>
      <p:bldP spid="1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52400"/>
            <a:ext cx="42672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III-Fistula and sinus</a:t>
            </a:r>
            <a:endParaRPr lang="ar-EG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il_fi" descr="http://www.omafra.gov.on.ca/english/livestock/dairy/facts/info_fsdimenf22.jpg"/>
          <p:cNvPicPr>
            <a:picLocks noChangeAspect="1" noChangeArrowheads="1"/>
          </p:cNvPicPr>
          <p:nvPr/>
        </p:nvPicPr>
        <p:blipFill>
          <a:blip r:embed="rId2" r:link="rId3"/>
          <a:srcRect l="2499" t="5205" r="3583" b="4208"/>
          <a:stretch>
            <a:fillRect/>
          </a:stretch>
        </p:blipFill>
        <p:spPr bwMode="auto">
          <a:xfrm>
            <a:off x="228600" y="1143000"/>
            <a:ext cx="4157663" cy="301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yui_3_5_1_1_1359553885926_658" descr="http://ts1.mm.bing.net/th?id=H.5032456992983804&amp;pid=15.1"/>
          <p:cNvPicPr>
            <a:picLocks noChangeAspect="1" noChangeArrowheads="1"/>
          </p:cNvPicPr>
          <p:nvPr/>
        </p:nvPicPr>
        <p:blipFill>
          <a:blip r:embed="rId4" r:link="rId5"/>
          <a:srcRect l="8943" b="11725"/>
          <a:stretch>
            <a:fillRect/>
          </a:stretch>
        </p:blipFill>
        <p:spPr bwMode="auto">
          <a:xfrm>
            <a:off x="4953000" y="62949"/>
            <a:ext cx="4114800" cy="3442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ihover-img" descr="http://ts2.mm.bing.net/th?id=H.4698046560798029&amp;pid=15.1"/>
          <p:cNvPicPr>
            <a:picLocks noChangeAspect="1" noChangeArrowheads="1"/>
          </p:cNvPicPr>
          <p:nvPr/>
        </p:nvPicPr>
        <p:blipFill>
          <a:blip r:embed="rId6" r:link="rId7"/>
          <a:srcRect t="27548"/>
          <a:stretch>
            <a:fillRect/>
          </a:stretch>
        </p:blipFill>
        <p:spPr bwMode="auto">
          <a:xfrm>
            <a:off x="228600" y="4341505"/>
            <a:ext cx="4487507" cy="2440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IMG_0026"/>
          <p:cNvPicPr>
            <a:picLocks noChangeAspect="1" noChangeArrowheads="1"/>
          </p:cNvPicPr>
          <p:nvPr/>
        </p:nvPicPr>
        <p:blipFill>
          <a:blip r:embed="rId8" cstate="print"/>
          <a:srcRect t="14594"/>
          <a:stretch>
            <a:fillRect/>
          </a:stretch>
        </p:blipFill>
        <p:spPr bwMode="auto">
          <a:xfrm>
            <a:off x="5715000" y="3657600"/>
            <a:ext cx="2745125" cy="3124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g_hi" descr="http://t3.gstatic.com/images?q=tbn:ANd9GcQ9ubqDcERsUVuiFPN2P12XeVEjCgWr6kaJFPmqq5_jrApVJ7EGtQ"/>
          <p:cNvPicPr>
            <a:picLocks noChangeAspect="1" noChangeArrowheads="1"/>
          </p:cNvPicPr>
          <p:nvPr/>
        </p:nvPicPr>
        <p:blipFill>
          <a:blip r:embed="rId2" r:link="rId3"/>
          <a:srcRect l="3784" r="3514" b="4567"/>
          <a:stretch>
            <a:fillRect/>
          </a:stretch>
        </p:blipFill>
        <p:spPr bwMode="auto">
          <a:xfrm>
            <a:off x="79649" y="76200"/>
            <a:ext cx="4035151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il_fi" descr="http://davidlwilliams.org.uk/wp-content/uploads/2012/07/Dermoid-dog-os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33400" y="3254102"/>
            <a:ext cx="3200400" cy="3451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irc_mi" descr="http://www.yourhorse.co.uk/ImgGalleryTn/59/138859/29381_100328.jpg"/>
          <p:cNvPicPr>
            <a:picLocks noChangeAspect="1" noChangeArrowheads="1"/>
          </p:cNvPicPr>
          <p:nvPr/>
        </p:nvPicPr>
        <p:blipFill>
          <a:blip r:embed="rId6" r:link="rId7"/>
          <a:srcRect l="11528" r="12709"/>
          <a:stretch>
            <a:fillRect/>
          </a:stretch>
        </p:blipFill>
        <p:spPr bwMode="auto">
          <a:xfrm>
            <a:off x="5105400" y="76199"/>
            <a:ext cx="3962400" cy="347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http://academyofequinedentistry.files.wordpress.com/2010/03/dentigerous-cyst-4.jpg?w=418&amp;h=313"/>
          <p:cNvPicPr>
            <a:picLocks noChangeAspect="1" noChangeArrowheads="1"/>
          </p:cNvPicPr>
          <p:nvPr/>
        </p:nvPicPr>
        <p:blipFill>
          <a:blip r:embed="rId8" r:link="rId9"/>
          <a:srcRect r="28938"/>
          <a:stretch>
            <a:fillRect/>
          </a:stretch>
        </p:blipFill>
        <p:spPr bwMode="auto">
          <a:xfrm>
            <a:off x="5715000" y="3657601"/>
            <a:ext cx="288947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52400"/>
            <a:ext cx="25908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Classification</a:t>
            </a:r>
            <a:endParaRPr lang="ar-EG" sz="24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05200" y="152400"/>
            <a:ext cx="22098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I-Congenital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990600"/>
            <a:ext cx="2286000" cy="685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1-Dermoid cyst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5943600"/>
            <a:ext cx="2743200" cy="685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2-Dentigerous cyst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53200" y="152400"/>
            <a:ext cx="22860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II-Acquired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1905000"/>
            <a:ext cx="2286000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A-Simple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58000" y="3200400"/>
            <a:ext cx="2286000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B-Compound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3400" y="4343400"/>
            <a:ext cx="2286000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C-Follicular </a:t>
            </a:r>
          </a:p>
        </p:txBody>
      </p:sp>
      <p:sp>
        <p:nvSpPr>
          <p:cNvPr id="12" name="Oval 11"/>
          <p:cNvSpPr/>
          <p:nvPr/>
        </p:nvSpPr>
        <p:spPr>
          <a:xfrm>
            <a:off x="2819400" y="1752600"/>
            <a:ext cx="2362200" cy="7620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Oval 12"/>
          <p:cNvSpPr/>
          <p:nvPr/>
        </p:nvSpPr>
        <p:spPr>
          <a:xfrm>
            <a:off x="4800600" y="3581400"/>
            <a:ext cx="2362200" cy="7620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Arc 14"/>
          <p:cNvSpPr/>
          <p:nvPr/>
        </p:nvSpPr>
        <p:spPr>
          <a:xfrm>
            <a:off x="7010400" y="4038600"/>
            <a:ext cx="381000" cy="1295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Arc 15"/>
          <p:cNvSpPr/>
          <p:nvPr/>
        </p:nvSpPr>
        <p:spPr>
          <a:xfrm>
            <a:off x="6934200" y="4038600"/>
            <a:ext cx="381000" cy="1295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Arc 16"/>
          <p:cNvSpPr/>
          <p:nvPr/>
        </p:nvSpPr>
        <p:spPr>
          <a:xfrm>
            <a:off x="6858000" y="4114800"/>
            <a:ext cx="381000" cy="1295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Arc 17"/>
          <p:cNvSpPr/>
          <p:nvPr/>
        </p:nvSpPr>
        <p:spPr>
          <a:xfrm>
            <a:off x="6781800" y="4114800"/>
            <a:ext cx="381000" cy="1295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9" name="Arc 18"/>
          <p:cNvSpPr/>
          <p:nvPr/>
        </p:nvSpPr>
        <p:spPr>
          <a:xfrm>
            <a:off x="6629400" y="4191000"/>
            <a:ext cx="381000" cy="1295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" name="Arc 19"/>
          <p:cNvSpPr/>
          <p:nvPr/>
        </p:nvSpPr>
        <p:spPr>
          <a:xfrm>
            <a:off x="6477000" y="4267200"/>
            <a:ext cx="381000" cy="1295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" name="Arc 20"/>
          <p:cNvSpPr/>
          <p:nvPr/>
        </p:nvSpPr>
        <p:spPr>
          <a:xfrm>
            <a:off x="6705600" y="4191000"/>
            <a:ext cx="381000" cy="1295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" name="Arc 21"/>
          <p:cNvSpPr/>
          <p:nvPr/>
        </p:nvSpPr>
        <p:spPr>
          <a:xfrm>
            <a:off x="6553200" y="4267200"/>
            <a:ext cx="381000" cy="1295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" name="Arc 22"/>
          <p:cNvSpPr/>
          <p:nvPr/>
        </p:nvSpPr>
        <p:spPr>
          <a:xfrm>
            <a:off x="6400800" y="4267200"/>
            <a:ext cx="381000" cy="1295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4" name="Arc 23"/>
          <p:cNvSpPr/>
          <p:nvPr/>
        </p:nvSpPr>
        <p:spPr>
          <a:xfrm>
            <a:off x="6248400" y="4343400"/>
            <a:ext cx="381000" cy="1295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5" name="Arc 24"/>
          <p:cNvSpPr/>
          <p:nvPr/>
        </p:nvSpPr>
        <p:spPr>
          <a:xfrm>
            <a:off x="6324600" y="4267200"/>
            <a:ext cx="381000" cy="1295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" name="Arc 25"/>
          <p:cNvSpPr/>
          <p:nvPr/>
        </p:nvSpPr>
        <p:spPr>
          <a:xfrm>
            <a:off x="6172200" y="4343400"/>
            <a:ext cx="381000" cy="12954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" name="Cloud 26"/>
          <p:cNvSpPr/>
          <p:nvPr/>
        </p:nvSpPr>
        <p:spPr>
          <a:xfrm>
            <a:off x="5562600" y="3581400"/>
            <a:ext cx="457200" cy="304800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" name="Cloud 27"/>
          <p:cNvSpPr/>
          <p:nvPr/>
        </p:nvSpPr>
        <p:spPr>
          <a:xfrm>
            <a:off x="5029200" y="3657600"/>
            <a:ext cx="457200" cy="304800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9" name="Cloud 28"/>
          <p:cNvSpPr/>
          <p:nvPr/>
        </p:nvSpPr>
        <p:spPr>
          <a:xfrm>
            <a:off x="5486400" y="4038600"/>
            <a:ext cx="457200" cy="304800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0" name="Cloud 29"/>
          <p:cNvSpPr/>
          <p:nvPr/>
        </p:nvSpPr>
        <p:spPr>
          <a:xfrm>
            <a:off x="6400800" y="3886200"/>
            <a:ext cx="457200" cy="304800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1" name="Cloud 30"/>
          <p:cNvSpPr/>
          <p:nvPr/>
        </p:nvSpPr>
        <p:spPr>
          <a:xfrm>
            <a:off x="6172200" y="3581400"/>
            <a:ext cx="457200" cy="304800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027" name="irc_mi" descr="http://www.yourhorse.co.uk/ImgGalleryTn/59/138859/29381_100328.jpg"/>
          <p:cNvPicPr>
            <a:picLocks noChangeAspect="1" noChangeArrowheads="1"/>
          </p:cNvPicPr>
          <p:nvPr/>
        </p:nvPicPr>
        <p:blipFill>
          <a:blip r:embed="rId6" r:link="rId7" cstate="print"/>
          <a:srcRect l="11516" r="12747"/>
          <a:stretch>
            <a:fillRect/>
          </a:stretch>
        </p:blipFill>
        <p:spPr bwMode="auto">
          <a:xfrm>
            <a:off x="3276600" y="4800600"/>
            <a:ext cx="2346921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academyofequinedentistry.files.wordpress.com/2010/03/dentigerous-cyst-4.jpg?w=418&amp;h=313"/>
          <p:cNvPicPr>
            <a:picLocks noChangeAspect="1" noChangeArrowheads="1"/>
          </p:cNvPicPr>
          <p:nvPr/>
        </p:nvPicPr>
        <p:blipFill>
          <a:blip r:embed="rId8" r:link="rId9"/>
          <a:srcRect r="28975"/>
          <a:stretch>
            <a:fillRect/>
          </a:stretch>
        </p:blipFill>
        <p:spPr bwMode="auto">
          <a:xfrm>
            <a:off x="5791200" y="4848447"/>
            <a:ext cx="1905000" cy="2009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5257800" y="1823545"/>
            <a:ext cx="4191000" cy="348155"/>
          </a:xfrm>
          <a:ln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lined with epithelium ,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contains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mucoid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ar-EG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52400" y="2667000"/>
            <a:ext cx="5257800" cy="957755"/>
          </a:xfrm>
          <a:prstGeom prst="rect">
            <a:avLst/>
          </a:prstGeom>
          <a:ln w="9525" cap="flat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Teratoma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like, affects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calves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(neck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Entrance of larynx, Posterior part of lower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maxilla) similar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skin (has hair follicle and sebaceous gland)</a:t>
            </a:r>
            <a:endParaRPr lang="ar-EG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52400" y="3919045"/>
            <a:ext cx="4191000" cy="348155"/>
          </a:xfrm>
          <a:prstGeom prst="rect">
            <a:avLst/>
          </a:prstGeom>
          <a:ln w="9525" cap="flat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Bony alveoli,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molar teeth</a:t>
            </a:r>
            <a:endParaRPr lang="ar-EG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2" grpId="0" uiExpand="1" build="p"/>
      <p:bldP spid="33" grpId="0" build="p"/>
      <p:bldP spid="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28600" y="228600"/>
            <a:ext cx="2133600" cy="762000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Characters</a:t>
            </a:r>
            <a:endParaRPr lang="ar-EG" sz="24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8600" y="1447800"/>
            <a:ext cx="3124200" cy="6096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1-Raised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31" name="AutoShape 2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714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32" name="AutoShape 4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714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33" name="Rounded Rectangle 32"/>
          <p:cNvSpPr/>
          <p:nvPr/>
        </p:nvSpPr>
        <p:spPr>
          <a:xfrm>
            <a:off x="228600" y="2286000"/>
            <a:ext cx="3124200" cy="6096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2-Localized heat</a:t>
            </a:r>
            <a:endParaRPr lang="ar-EG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28600" y="3124200"/>
            <a:ext cx="3124200" cy="6096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3-Redness</a:t>
            </a:r>
            <a:endParaRPr lang="ar-EG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28600" y="3962400"/>
            <a:ext cx="3124200" cy="6096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4-Tenderness &amp; pain</a:t>
            </a:r>
            <a:endParaRPr lang="ar-EG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28600" y="4800600"/>
            <a:ext cx="2173357" cy="6096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5-Pus format</a:t>
            </a:r>
            <a:endParaRPr lang="ar-EG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28600" y="5638800"/>
            <a:ext cx="4495799" cy="6096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6-Pointing, discharge Foul smell</a:t>
            </a:r>
            <a:endParaRPr lang="ar-EG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il_fi" descr="http://www.spikednation.com/sites/default/files/emvideo-youtube-EBYmiqad_-M_1.jpg"/>
          <p:cNvPicPr>
            <a:picLocks noChangeAspect="1" noChangeArrowheads="1"/>
          </p:cNvPicPr>
          <p:nvPr/>
        </p:nvPicPr>
        <p:blipFill>
          <a:blip r:embed="rId2" r:link="rId3"/>
          <a:srcRect r="8475" b="2259"/>
          <a:stretch>
            <a:fillRect/>
          </a:stretch>
        </p:blipFill>
        <p:spPr bwMode="auto">
          <a:xfrm>
            <a:off x="3372955" y="228600"/>
            <a:ext cx="5705529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9" name="Picture 10" descr="http://img.tfd.com/dorland/thumbs/absce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632960"/>
            <a:ext cx="2590800" cy="2072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3124200" cy="762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Cause Origin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2400" y="1066800"/>
            <a:ext cx="3124200" cy="685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1-Dermoid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2057400"/>
            <a:ext cx="5638800" cy="685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2-Tongue base, pharyngeal, or epiglottis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62200" y="3886200"/>
            <a:ext cx="3200400" cy="685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3-Umbilical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5486400"/>
            <a:ext cx="3200400" cy="685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4-Traumatic epithelial</a:t>
            </a:r>
          </a:p>
        </p:txBody>
      </p:sp>
      <p:pic>
        <p:nvPicPr>
          <p:cNvPr id="2050" name="irc_mi" descr="http://img.tfd.com/vet/thumbs/gr402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638800" y="3860800"/>
            <a:ext cx="3474048" cy="231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6019800" y="1295400"/>
            <a:ext cx="1295400" cy="10668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Rectangle 8"/>
          <p:cNvSpPr/>
          <p:nvPr/>
        </p:nvSpPr>
        <p:spPr>
          <a:xfrm rot="19990511" flipV="1">
            <a:off x="5412712" y="2139461"/>
            <a:ext cx="6858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Oval 9"/>
          <p:cNvSpPr/>
          <p:nvPr/>
        </p:nvSpPr>
        <p:spPr>
          <a:xfrm>
            <a:off x="3429000" y="5715000"/>
            <a:ext cx="1295400" cy="10668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Rounded Rectangle 10"/>
          <p:cNvSpPr/>
          <p:nvPr/>
        </p:nvSpPr>
        <p:spPr>
          <a:xfrm>
            <a:off x="4648200" y="152400"/>
            <a:ext cx="2209800" cy="7620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I-Epithelial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2819400"/>
            <a:ext cx="7772400" cy="685800"/>
          </a:xfrm>
          <a:prstGeom prst="rect">
            <a:avLst/>
          </a:prstGeom>
          <a:ln w="9525" cap="flat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calves and foals,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mucoid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contents.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pedunculated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not, large round cyst that may interfere with mastication or cause dyspnea and asphyxia</a:t>
            </a:r>
            <a:endParaRPr lang="ar-EG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" y="4648200"/>
            <a:ext cx="4953000" cy="368300"/>
          </a:xfrm>
          <a:prstGeom prst="rect">
            <a:avLst/>
          </a:prstGeom>
          <a:ln w="9525" cap="flat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calves and foals and contains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mucoid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contents </a:t>
            </a:r>
            <a:endParaRPr lang="ar-EG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build="p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52800" y="152400"/>
            <a:ext cx="2209800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II-Retention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362200" y="1143000"/>
            <a:ext cx="31242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1-Atheroma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Sb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alnorthumbriavets.co.uk/uploads/images/Picture6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76200" y="0"/>
            <a:ext cx="2286000" cy="3204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352800" y="2286000"/>
            <a:ext cx="31242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2-Mucous membrane</a:t>
            </a:r>
          </a:p>
        </p:txBody>
      </p:sp>
      <p:pic>
        <p:nvPicPr>
          <p:cNvPr id="1027" name="irc_mi" descr="http://www.drostproject.org/en_bovrep/images/bags91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409355" y="0"/>
            <a:ext cx="2734645" cy="2614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1" descr="438e6f7b1ef0cc7421cfbdb7c935569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2633662"/>
            <a:ext cx="2590800" cy="1938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6629400" y="2819400"/>
            <a:ext cx="838200" cy="838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Oval 10"/>
          <p:cNvSpPr/>
          <p:nvPr/>
        </p:nvSpPr>
        <p:spPr>
          <a:xfrm>
            <a:off x="8229600" y="3581400"/>
            <a:ext cx="838200" cy="838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Rounded Rectangle 14"/>
          <p:cNvSpPr/>
          <p:nvPr/>
        </p:nvSpPr>
        <p:spPr>
          <a:xfrm>
            <a:off x="76200" y="3429000"/>
            <a:ext cx="53340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3-Salivary, neck, brachial or honey cyst or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ranula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rc_mi" descr="http://vetspecialists.co.uk/images/factsheetImages/salivary_mucoceloe.jpg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3368674" y="4271543"/>
            <a:ext cx="1965326" cy="2510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rc_mi" descr="http://www.michigananimalhospital.com/files/3909344/uploaded/fig-9-w-ff.jpg"/>
          <p:cNvPicPr>
            <a:picLocks noChangeAspect="1" noChangeArrowheads="1"/>
          </p:cNvPicPr>
          <p:nvPr/>
        </p:nvPicPr>
        <p:blipFill>
          <a:blip r:embed="rId11" r:link="rId12"/>
          <a:srcRect l="3207" t="3714" r="3665" b="3143"/>
          <a:stretch>
            <a:fillRect/>
          </a:stretch>
        </p:blipFill>
        <p:spPr bwMode="auto">
          <a:xfrm>
            <a:off x="76199" y="4260377"/>
            <a:ext cx="3169089" cy="2521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29" descr="http://www.lampeterumc.org/clientimages/50105/vbs/calf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29400" y="4436098"/>
            <a:ext cx="2209800" cy="2421902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7391400" y="5029200"/>
            <a:ext cx="6858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Oval 16"/>
          <p:cNvSpPr/>
          <p:nvPr/>
        </p:nvSpPr>
        <p:spPr>
          <a:xfrm>
            <a:off x="6629400" y="5334000"/>
            <a:ext cx="6858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9" grpId="0" animBg="1"/>
      <p:bldP spid="11" grpId="0" animBg="1"/>
      <p:bldP spid="15" grpId="0" animBg="1"/>
      <p:bldP spid="14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52800" y="152400"/>
            <a:ext cx="2209800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III-Exudation </a:t>
            </a:r>
          </a:p>
        </p:txBody>
      </p:sp>
      <p:pic>
        <p:nvPicPr>
          <p:cNvPr id="3074" name="il_fi" descr="http://www.pet-informed-veterinary-advice-online.com/images/cryptorchidism-dog-pet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52400" y="1143000"/>
            <a:ext cx="2895601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il_fi" descr="http://www.vet.uga.edu/vpp/archives/nsep/Brazil2002/brucella/Images/orchidis.jpg"/>
          <p:cNvPicPr>
            <a:picLocks noChangeAspect="1" noChangeArrowheads="1"/>
          </p:cNvPicPr>
          <p:nvPr/>
        </p:nvPicPr>
        <p:blipFill>
          <a:blip r:embed="rId5" r:link="rId6"/>
          <a:srcRect l="5023" r="7155"/>
          <a:stretch>
            <a:fillRect/>
          </a:stretch>
        </p:blipFill>
        <p:spPr bwMode="auto">
          <a:xfrm>
            <a:off x="6096000" y="1143000"/>
            <a:ext cx="2998735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3124200" y="4267200"/>
            <a:ext cx="2743200" cy="1524000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Oval 5"/>
          <p:cNvSpPr/>
          <p:nvPr/>
        </p:nvSpPr>
        <p:spPr>
          <a:xfrm>
            <a:off x="4343400" y="4267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ar-EG" dirty="0"/>
          </a:p>
        </p:txBody>
      </p:sp>
      <p:sp>
        <p:nvSpPr>
          <p:cNvPr id="7" name="Oval 6"/>
          <p:cNvSpPr/>
          <p:nvPr/>
        </p:nvSpPr>
        <p:spPr>
          <a:xfrm>
            <a:off x="4191000" y="3886200"/>
            <a:ext cx="11430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ar-EG" dirty="0"/>
          </a:p>
        </p:txBody>
      </p:sp>
      <p:sp>
        <p:nvSpPr>
          <p:cNvPr id="8" name="Oval 7"/>
          <p:cNvSpPr/>
          <p:nvPr/>
        </p:nvSpPr>
        <p:spPr>
          <a:xfrm>
            <a:off x="3733800" y="3505200"/>
            <a:ext cx="18288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52800" y="1295400"/>
            <a:ext cx="2209800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IV-Parasitic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8000" y="4191000"/>
            <a:ext cx="2971800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V-Degenerative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25908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Symptoms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" y="1143000"/>
            <a:ext cx="60960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1-Non-inflammatory swelling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1905000"/>
            <a:ext cx="60960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2-Slow  growth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2667000"/>
            <a:ext cx="60960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3-Contain fluid, semi-fluid or solid contents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3429000"/>
            <a:ext cx="76962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4-Well defined wall without path lesion of covering skin</a:t>
            </a:r>
          </a:p>
        </p:txBody>
      </p:sp>
      <p:pic>
        <p:nvPicPr>
          <p:cNvPr id="7" name="irc_mi" descr="http://vetspecialists.co.uk/images/factsheetImages/salivary_mucoceloe.jpg"/>
          <p:cNvPicPr>
            <a:picLocks noChangeAspect="1" noChangeArrowheads="1"/>
          </p:cNvPicPr>
          <p:nvPr/>
        </p:nvPicPr>
        <p:blipFill>
          <a:blip r:embed="rId4" r:link="rId5"/>
          <a:srcRect t="3418"/>
          <a:stretch>
            <a:fillRect/>
          </a:stretch>
        </p:blipFill>
        <p:spPr bwMode="auto">
          <a:xfrm>
            <a:off x="6477000" y="76200"/>
            <a:ext cx="2590800" cy="3196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rc_mi" descr="http://www.drostproject.org/en_bovrep/images/bags91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324600" y="4191000"/>
            <a:ext cx="2734645" cy="2614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rg_hi" descr="http://t3.gstatic.com/images?q=tbn:ANd9GcQ9ubqDcERsUVuiFPN2P12XeVEjCgWr6kaJFPmqq5_jrApVJ7EGtQ"/>
          <p:cNvPicPr>
            <a:picLocks noChangeAspect="1" noChangeArrowheads="1"/>
          </p:cNvPicPr>
          <p:nvPr/>
        </p:nvPicPr>
        <p:blipFill>
          <a:blip r:embed="rId8" r:link="rId9"/>
          <a:srcRect l="3784" r="3514" b="4567"/>
          <a:stretch>
            <a:fillRect/>
          </a:stretch>
        </p:blipFill>
        <p:spPr bwMode="auto">
          <a:xfrm>
            <a:off x="304800" y="4114800"/>
            <a:ext cx="3505200" cy="2647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25908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Diagnosis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" y="1143000"/>
            <a:ext cx="33528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1-History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2362200"/>
            <a:ext cx="33528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2-Clinical signs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3581400"/>
            <a:ext cx="33528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3-Clincal examination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34200" y="3581400"/>
            <a:ext cx="21336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 puncture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4876800"/>
            <a:ext cx="33528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4-Diff diagnosis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" y="6096000"/>
            <a:ext cx="33528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5-Radiography</a:t>
            </a:r>
          </a:p>
        </p:txBody>
      </p:sp>
      <p:pic>
        <p:nvPicPr>
          <p:cNvPr id="9" name="Picture 4" descr="http://www.backstageworld.com/GIF/eyemov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276831"/>
            <a:ext cx="2792828" cy="1482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staciechaiken.files.wordpress.com/2011/05/do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04" y="0"/>
            <a:ext cx="3000396" cy="329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25908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Treatment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" y="1143000"/>
            <a:ext cx="52578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1-Aspiration and injection of irritants</a:t>
            </a:r>
          </a:p>
        </p:txBody>
      </p:sp>
      <p:sp>
        <p:nvSpPr>
          <p:cNvPr id="4" name="Oval 3"/>
          <p:cNvSpPr/>
          <p:nvPr/>
        </p:nvSpPr>
        <p:spPr>
          <a:xfrm>
            <a:off x="6858000" y="0"/>
            <a:ext cx="2133600" cy="213360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  <a:prstDash val="sysDot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extrusionH="76200" contourW="12700" prstMaterial="dkEdge">
            <a:bevelT w="203200" h="50800"/>
            <a:bevelB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Rounded Rectangle 4"/>
          <p:cNvSpPr/>
          <p:nvPr/>
        </p:nvSpPr>
        <p:spPr>
          <a:xfrm>
            <a:off x="228600" y="2057400"/>
            <a:ext cx="52578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2-Incision and swap with irritants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2895600"/>
            <a:ext cx="52578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3-Seton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3733800"/>
            <a:ext cx="52578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4-Ecraseur 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4572000"/>
            <a:ext cx="52578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 Surgical excision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7163594" y="2209006"/>
            <a:ext cx="1523206" cy="7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ghtning Bolt 11"/>
          <p:cNvSpPr/>
          <p:nvPr/>
        </p:nvSpPr>
        <p:spPr>
          <a:xfrm rot="14171737">
            <a:off x="7345769" y="1464160"/>
            <a:ext cx="914400" cy="1295400"/>
          </a:xfrm>
          <a:prstGeom prst="lightningBol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Lightning Bolt 12"/>
          <p:cNvSpPr/>
          <p:nvPr/>
        </p:nvSpPr>
        <p:spPr>
          <a:xfrm rot="8726058">
            <a:off x="7313445" y="476268"/>
            <a:ext cx="310286" cy="2507906"/>
          </a:xfrm>
          <a:prstGeom prst="lightningBolt">
            <a:avLst/>
          </a:prstGeom>
          <a:solidFill>
            <a:srgbClr val="00B0F0"/>
          </a:solidFill>
          <a:ln>
            <a:solidFill>
              <a:srgbClr val="11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4 0.53982 C -0.02483 0.52176 -0.02153 0.50255 -0.01615 0.48472 C -0.00955 0.46296 0.00538 0.4463 0.01493 0.42732 C 0.01545 0.42431 0.0158 0.42107 0.01649 0.41806 C 0.01753 0.41343 0.01996 0.40417 0.01996 0.40394 C 0.01614 0.38935 0.00677 0.38426 -0.0007 0.37431 C -0.00278 0.37153 -0.00382 0.36782 -0.0059 0.36528 C -0.00903 0.36157 -0.01615 0.35602 -0.01615 0.35579 C -0.0184 0.35139 -0.02083 0.34676 -0.02309 0.34213 C -0.02431 0.33982 -0.02656 0.33542 -0.02656 0.33519 C -0.03368 0.30671 -0.03125 0.26574 -0.01441 0.24329 C -0.01597 0.22639 -0.01493 0.22222 -0.02483 0.21343 C -0.03056 0.20208 -0.0349 0.20278 -0.03854 0.18819 C -0.03715 0.14074 -0.04497 0.13657 -0.03004 0.11227 C -0.02517 0.1044 -0.02622 0.09977 -0.01962 0.09398 C -0.01702 0.08357 -0.01354 0.08588 -0.01094 0.07546 C -0.01215 0.07083 -0.0132 0.06644 -0.01441 0.06181 C -0.01597 0.05579 -0.01788 0.04329 -0.01788 0.04306 C -0.01736 0.03264 -0.01875 0.0213 -0.01615 0.01111 C -0.01511 0.00694 -0.01024 0.00694 -0.00764 0.00417 C -0.00608 0.00232 -0.00573 -0.00093 -0.00417 -0.00255 C -0.00278 -0.00393 -0.0007 -0.00417 0.00104 -0.00486 C 0.00608 -0.01157 0.00989 -0.01944 0.01319 -0.02801 C 0.01406 -0.03009 0.01371 -0.0331 0.01493 -0.03472 C 0.01614 -0.03634 0.01823 -0.03634 0.01996 -0.03704 C 0.02048 -0.03935 0.0217 -0.04398 0.0217 -0.04421 " pathEditMode="relative" rAng="10800000" ptsTypes="fffffffffffffffffffffffff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-2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77 0.55648 C -0.45903 0.54167 -0.45886 0.52616 -0.46129 0.51181 C -0.46111 0.47824 -0.46563 0.41157 -0.44792 0.3838 C -0.44358 0.36667 -0.43559 0.35509 -0.42674 0.34144 C -0.42205 0.33449 -0.42118 0.32894 -0.41476 0.32431 C -0.41164 0.31574 -0.40834 0.31134 -0.40278 0.30579 C -0.39931 0.29583 -0.39358 0.28866 -0.3882 0.28009 C -0.38247 0.2713 -0.37969 0.26273 -0.37188 0.25532 C -0.37049 0.25093 -0.3691 0.24653 -0.36719 0.24213 C -0.36667 0.23982 -0.36511 0.23542 -0.36511 0.23519 C -0.36424 0.21574 -0.36389 0.15208 -0.35452 0.1375 C -0.35018 0.13125 -0.34393 0.12431 -0.33907 0.11921 C -0.33316 0.10278 -0.34115 0.12245 -0.33108 0.10903 C -0.32969 0.10718 -0.32986 0.10417 -0.32882 0.10232 C -0.32622 0.09792 -0.32066 0.08982 -0.32066 0.08958 C -0.31893 0.08542 -0.31858 0.08009 -0.31615 0.07662 C -0.31285 0.07176 -0.30452 0.06458 -0.30452 0.06435 C -0.30191 0.05741 -0.29775 0.05255 -0.29584 0.04514 C -0.29549 0.04421 -0.29236 0.02986 -0.29063 0.02755 C -0.28785 0.02407 -0.27257 0.00833 -0.26789 0.00579 C -0.26459 0.00394 -0.26094 0.00394 -0.2573 0.00278 C -0.25539 0.00208 -0.25348 -0.00023 -0.25174 -0.00093 C -0.24827 -0.00255 -0.24098 -0.00393 -0.24098 -0.00417 C -0.22188 -0.01852 -0.18108 -0.0162 -0.1599 -0.01389 C -0.14184 -0.01227 -0.12361 -0.00972 -0.10539 -0.00741 C -0.0691 -0.00764 -0.03646 -0.00579 3.61111E-6 -7.40741E-7 " pathEditMode="relative" rAng="11213296" ptsTypes="fffffffffffffffffffffffff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0" y="-2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5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76200"/>
            <a:ext cx="5867400" cy="1143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3-BURSITIS</a:t>
            </a:r>
            <a:endParaRPr lang="ar-EG" sz="6000" b="1" dirty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47800"/>
            <a:ext cx="7543800" cy="1219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algn="just">
              <a:buClr>
                <a:schemeClr val="accent1"/>
              </a:buClr>
              <a:buSzPct val="70000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Closed sac lined with synovial membrane</a:t>
            </a:r>
          </a:p>
          <a:p>
            <a:pPr algn="just">
              <a:buClr>
                <a:schemeClr val="accent1"/>
              </a:buClr>
              <a:buSzPct val="70000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Located at boney prominence or between moving parts </a:t>
            </a:r>
          </a:p>
          <a:p>
            <a:pPr algn="just">
              <a:buClr>
                <a:schemeClr val="accent1"/>
              </a:buClr>
              <a:buSzPct val="70000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Permits gliding and prevents friction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3048000"/>
            <a:ext cx="3810000" cy="1524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Congenital, natural, true, typical or deep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0" y="3048000"/>
            <a:ext cx="3810000" cy="1524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Acquired, false, atypical or subcutaneous</a:t>
            </a:r>
          </a:p>
        </p:txBody>
      </p:sp>
      <p:sp>
        <p:nvSpPr>
          <p:cNvPr id="4" name="Arc 3"/>
          <p:cNvSpPr/>
          <p:nvPr/>
        </p:nvSpPr>
        <p:spPr>
          <a:xfrm>
            <a:off x="838200" y="4953000"/>
            <a:ext cx="6248400" cy="1676400"/>
          </a:xfrm>
          <a:prstGeom prst="arc">
            <a:avLst>
              <a:gd name="adj1" fmla="val 15826452"/>
              <a:gd name="adj2" fmla="val 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911524">
            <a:off x="5181600" y="5218502"/>
            <a:ext cx="15240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911524">
            <a:off x="4986277" y="5751902"/>
            <a:ext cx="15240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228600"/>
            <a:ext cx="3810000" cy="762000"/>
          </a:xfrm>
          <a:prstGeom prst="roundRect">
            <a:avLst/>
          </a:prstGeom>
          <a:blipFill dpi="0" rotWithShape="1">
            <a:blip r:embed="rId2">
              <a:alphaModFix amt="74000"/>
            </a:blip>
            <a:srcRect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I-ACUTE BURSITIS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" y="1295400"/>
            <a:ext cx="38100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1-Aseptic bursitis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2438400"/>
            <a:ext cx="16002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1-Dry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38400" y="2438400"/>
            <a:ext cx="16002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 Serous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429000"/>
            <a:ext cx="4459224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5181600" y="1295400"/>
            <a:ext cx="38100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2-Septic bursitis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371600"/>
            <a:ext cx="152400" cy="541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8478" y="3581400"/>
            <a:ext cx="4250271" cy="3190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95800" y="1066800"/>
            <a:ext cx="1524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Rounded Rectangle 1"/>
          <p:cNvSpPr/>
          <p:nvPr/>
        </p:nvSpPr>
        <p:spPr>
          <a:xfrm>
            <a:off x="3886200" y="3429000"/>
            <a:ext cx="13716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Signs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19400" y="1143000"/>
            <a:ext cx="14478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Trauma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86200" y="76200"/>
            <a:ext cx="13716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Cause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5181600"/>
            <a:ext cx="86868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Pain during motion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6019800"/>
            <a:ext cx="40386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Distention with serous form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76800" y="1143000"/>
            <a:ext cx="15240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6800" y="4343400"/>
            <a:ext cx="40386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Inflamed distended bursa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76800" y="6019800"/>
            <a:ext cx="40386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Draining</a:t>
            </a:r>
          </a:p>
        </p:txBody>
      </p:sp>
      <p:pic>
        <p:nvPicPr>
          <p:cNvPr id="1026" name="Picture 2" descr="D:\SURG\4th lectuers\picss\B2QAH4CATJ3B7RCAAC9KV6CAM6RUBECA7IS6M9CA60F4E5CAJGCP7WCA67W7HHCAI53LL5CA8RGX1ACAQZH6B3CAYCJ3G0CANTHVS0CA6VFVZ7CAHXL9IECARLBHTWCA1ZL6L0CAU65HRVCA0J6LQ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10" y="1981200"/>
            <a:ext cx="354969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228600" y="152400"/>
            <a:ext cx="2819400" cy="762000"/>
          </a:xfrm>
          <a:prstGeom prst="round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n-US" sz="24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1-Aseptic bursitis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0" y="152400"/>
            <a:ext cx="2819400" cy="762000"/>
          </a:xfrm>
          <a:prstGeom prst="round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n-US" sz="24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2-Septic bursitis</a:t>
            </a:r>
          </a:p>
        </p:txBody>
      </p:sp>
      <p:pic>
        <p:nvPicPr>
          <p:cNvPr id="1027" name="Picture 3" descr="D:\SURG\4th lectuers\picss\muslc59.jpg"/>
          <p:cNvPicPr>
            <a:picLocks noChangeAspect="1" noChangeArrowheads="1"/>
          </p:cNvPicPr>
          <p:nvPr/>
        </p:nvPicPr>
        <p:blipFill>
          <a:blip r:embed="rId5"/>
          <a:srcRect b="11353"/>
          <a:stretch>
            <a:fillRect/>
          </a:stretch>
        </p:blipFill>
        <p:spPr bwMode="auto">
          <a:xfrm>
            <a:off x="6477000" y="1214106"/>
            <a:ext cx="2667000" cy="3073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arm3.static.flickr.com/2169/2032959021_24d70ff120.jpg"/>
          <p:cNvPicPr>
            <a:picLocks noChangeAspect="1" noChangeArrowheads="1"/>
          </p:cNvPicPr>
          <p:nvPr/>
        </p:nvPicPr>
        <p:blipFill>
          <a:blip r:embed="rId2" cstate="print"/>
          <a:srcRect r="11998"/>
          <a:stretch>
            <a:fillRect/>
          </a:stretch>
        </p:blipFill>
        <p:spPr bwMode="auto">
          <a:xfrm>
            <a:off x="76200" y="2704931"/>
            <a:ext cx="2743200" cy="34945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 descr="http://www.horsegroomingsupplies.com/pictures/files/2/5/4/9/0/dscf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5487" y="2286000"/>
            <a:ext cx="3312312" cy="4343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2" name="Picture 8" descr="http://www.horsefeedblog.com/wp-content/uploads/2011/12/Horse-with-strang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286001"/>
            <a:ext cx="2756584" cy="4343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28600" y="152400"/>
            <a:ext cx="2971800" cy="838200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Predilection seats</a:t>
            </a:r>
            <a:endParaRPr lang="ar-EG" sz="24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1219200"/>
            <a:ext cx="31242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1-Equine sheep goats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21506" name="AutoShape 2" descr="data:image/jpeg;base64,/9j/4AAQSkZJRgABAQAAAQABAAD/2wCEAAkGBhQSERUUExQVFRUWGBgXFxgXGBgXGBcYGBgYFxUXFxgXHCYeFxkjGhcXHy8gJCcpLCwsFR4xNTAqNSYrLCkBCQoKDgwOGg8PGiwkHyQsLCksLCwsLCksLCwsLCwsLCwsLCwsLCwsLCwsLCwsKSksLCksLCksLCwsLCwpKSwpLP/AABEIALcBEwMBIgACEQEDEQH/xAAbAAABBQEBAAAAAAAAAAAAAAAEAQIDBQYAB//EAEEQAAEDAgQEAwYEAwcCBwAAAAEAAhEDIQQSMUEFUWFxBiKBEzKRobHwFELB0SNi4QcWM1JykvEVgiRDU5OywtP/xAAZAQADAQEBAAAAAAAAAAAAAAAAAQIDBAX/xAAlEQEBAAICAgMAAAcAAAAAAAAAAQIREiEDMRNBUSJhcYGh0fD/2gAMAwEAAhEDEQA/AM4E51/RJl3C5jua5o9Owj2Zh1VXjKMHNuLFWpbCixDAR1VsbNqn/ojKhkiJuqfiHBHU6oZqHGx0Ha60DKxaT0Vxw7DsqwXXKWOV3phliE4B4AY8NdVzCIsCLxztcLb0uDU2gANAAsALBdSqhrVNRryruU9FMbpjvGVMU2ENdEiC3mD9F5uWwVs/HGf2xB026+qydVqqIsDHVdKUtSEJkUFSAqJSsKA4pqc5qRzUAbwHFezxDDsTB7EQvSGjyrygGCCF6nw6t7Sk1w/M0H4iVnm6fBe9I6lO6HcbFHuYCga9Lfksvt15elNxRv8ADeNiPmsixa/iv+G9p1hY9pW+Lz/J7ShykY5DpzXKmYklJKjBSmEyStqLnGVG1ycHJg8NhLmUbnpGmUAS16lyA2QrXQpPbJkSph0JUpwjXVeaV+UjqkFcKi5SOo3SqdKb5rEx7EaWTcKB7LrnemiJsmvZKekLOSaLFZjacCR6qx8NXf0/VQVacyNioOEV/Zu7WS9XbLLHbZVny9rNtSriiQBCz/D6uaXc9FbCrZOfqb+M34+4SXsbVaPd97sf2XnVRq9sxVIGmQRNt147xKllqOboAT99lpGVV+VMyqYBIWqkIHNTwucE6EyIkcU4JNkwYSvSPAdB9bDsaxpcRmHYA2kmwFxcrzltMnS/3+y9g/seqxhKlPLlIqZi6/nzARPUREcoO6WtnjncLuLYeEHx5n0xbbM76CFW4rwvUabPpuHKS09vM0D5rbVTyifkVVYtw9OW47HdTcIuefOvMuP4V1PM17C05TYiPUHQjqFgaJ0XutaiyoDRrDNTdbllJ0c06tJ6Ly3xZ4OdgngtfnouOVrjZzTBIa8c4BuLGNkYzSMsuShXQlC4hWkoKWU1KCkZU4FRl6Vj0wcSlBTSuaUEmY4eqdKiLk4IBznJABCSFxqwgIC8rkxxXID1LDUi0Q7fRI+lYq5xGDzMt6dCgTRmR0XO7/HnvpWO0TYRho2IhD5YSahazVV44ZfMN1dVWIDF0M7SAis7Fj4exktidLLR0HSR0WE8O1SHwbfpC3GA1QzWr6Bc0gb/AHZeceMfDRpE1LRv17L1PBNQXiLgP4huXmt8Z05srqvDWBc4LRVfCdRhfINiQOovH0+YVXiuGlomLEkN69R980aJWualYwn4x8SpXUDE9Y+/vZX/AIb4AarmSLQXH4jL9PmnCqho4BzjAH3MJXYB1rc59F6Pw3wqQ0kj8nxMH9ZROL8Kj2gIFpG3UR6afBVpO2Cw/BHMcHQchykxsDr8IPw+PqvgPh3sw8bQ2dbxOWOwt6BJheBta02ty7Wj4fQK54HRyNcIFyB8P+UyvawxdO0hUuJKuKlWNB8JVRiWGbAx2KmnFLjrffK4Xn/9o3EPaYim0flp5j3ft8Gj4r0LiLSAZBjsV5TxTA1Hl1cjWHW/yQA0jsAJ+KUNUJZU9XDwFBlhMFITJUjbppaEAgTotPVI1PYdkjND1zTK4sv0UpwT2jNBjfp9yEAxKHpJlIAmEjH3/Tun1DZDl10pqIJGVyWEiQe1UMQSI7Kavh7AxcKHAU41Onz7o1z1jG+9XpV1aGoG6Hw/DH1CQ0WFnONmt7nn0F1c4PB56oZtqejRc+to9QtDWwIawQIA2Gw/UzqU5htrn5pjOvbM0OBU2DzS89bN/wBo/UqKoIFoaOTQGj5K3ImUDVpw0yncY57lcvbHcew5a8VALO8rj+p9LK/4RiMzWpuOwYe0tdeeXyKqeG1nUX5HAgjny2IWU6rWXcegYJ6tGLPYDEyAVbUa66JWOU7Jj+FNftqVnOOeEg+A0AZWkAxpNv6/Ba9j5TnslPaNPMv7nXAaIEA+p0n4krVcF4KKYFrhoHrET8RPqrx1Fsn0SMH39EbGnGkI+/vZNrUxKf8A0XV+munyRsaD1PMcoRdKlAACdSpwI+J5lOKogGJcZQNYSj8Y3dVzyppqjiByyRaAextvzCDwWFDmRA0sOh5Iri/uP/0n6LuD05YCdvv1U/Zs3xHwjIlotoenL9P9o6rOYrgZY4MNvdHqTBPW69czdOh/dV/EuDsqQSLg2VSk8q/6M4Nd0kjsQbfIfFVwok6Bet4Tw/Yg7SB2P9RPqqur4QAeYAgwexG476egVE83ynkuYyV6LW8Ftf5hZ2/I9UE/wQ9tRrmttm8w5GLEdEtHtk+E0cz8pHldaeW/33W+bwVr6T2H87deXlyz3t80Bwbw6adanmHObcyZP+1oatVgsIG+UGQbj1+ylTZnw14Ga6m9tcQZEEbRb4Gfks/xzwhUpVHBnmAJgbxtbdet4aiJ+Tv0KE43w0u8wg2g2+ai26OTt4k+k4WII7qPVeocT4Myq0TTEjXkeRsqnFeCqRAABBPI2S5xXBgvZLlq6ngV82eIXKuUTxrfugQle+yc5oAQz3C6zaCOGcUNJweROoI6HWOq22FxLarA9twfsgrzirWyi5R3h/jD6b5Alp1adO46rTHLXtGeO+409XBw4jY6Kt4lRvH+Ww77krUUw2o0OFxqFWY/BySVdjOVlXjl8f25IPGYJrxyI0O4KtcVQgoGpZc+UdGNDcG4jBLHWc2xWgZiVkuJ4cgiszVvvDm39wr3h9cPaCN0pdzSrPtocNi0WMUIVC2pClpV/wB1fJncVrUq/wBErX/f0QBr2CkZWRyLQ1hUtClml3I/OECatvvv9Fb4allYB6n1utMe03o1jUr6acXhTUoIWmmaqxAsqqsFoMZQVDiApqlDxz/Bf2KbwZ0tibx8VJxv/Cf/AKSoeBsgD5fss77XPS7p0/mpYMQQkpGVPTcmSJrSNvvqkq0Zuiw1c5iCBsAHIfup8gXPp26KFr8ttLfd0wbiqE3QLsGWlrm/JE4rHlhFrfcpMNig6bX5c/6qbNql05mIgjmRcImniZ1CgNMzI0+Y/cJA++ii9Kk2jrUQHG1naoX2MAd5/ZWLhKHeyJCiqgF+DvoT2gJVZNdbVcg90DXqWQWJrQJSOc505Wl0bBZnxNSxYu0OyHUBskeo2WuMRtdUawJl0/f0VlhnCbLMcIL/AGcVJB68lY4Wq5ulx92St0uTb0Hw5jYPsydbjvv99Fd1qUrzfA8TLajX/wCUg+g1+S9La7MARoRI9Vthdxz5zVZnieFgrP4sQtlxanaYWN4m+LrPyNMAYqbIfhtb2VQ0z7rrt6cx6KN1W6jxfmbb3hdvfYLnl1WzS1qnlkIWhxGE/AszYUPM5iXAjllkfoqqmYdB+aeW9iTppW1pC5mOE6oP2ZLReFUvkP8AVFuhJtteG/xKjQNG+Z3aLfMhXOKrZVQ+DKt6nQN/+37JPEHHaQcWB4n5D+q6MbrHbHhcstRT+IfEBLsjHQBrG9jZP8LeKXCqyi6HMccoP5mnaDuCbQeaz+I4fnDiHfzHfr67/FL4JwZqY6mCCWsOd3IZR5Sf+/Kplu1amnq2JNuYWfx43CuOIYmLLN4vEzYLWsor+IszU3DmCkwrMoCdVqQI5pKTrQovs4saD4U4d99UEypCkp1UENFSVK0oRj9lKxwH7Jkly3SVaYi8KKnWcZtukc4ukGAPig1LxZoDwdII7FRMaA7NqN79NRyRmNpCDuW3HXoq5teBA7jrPJQtd4Z3l1mZ7weaStTP5dlUUq5Iy5ssq0ZV8uskATulZsb0hOJINx981JVJMQUK2qHGA6foiBTIso1YvcSCn1IXKHMevzXJGHwmFtKmqzEIwgAISo6V0VlKBfA95vqP2Kh/CtmWeoRlfkq6oMpkLLJpiMo0FuuAYjNQbzb5fhp8oWGweMzdCtPwDEXLed46j+n0WnjZ+RdY67SFi+NYKxWwFa8Ot1QHEsDIKvPHcThlp5m4qWk6FZ8X4OQczR3HNVTKcua3rf0XDZquuXpp/CtWXZHDy+9HWLj6fNAeI3ZqpMXBv9Ezw5VqCucw8pJMjYaAd9FacYoNNRp0JIE9Jn9FtZvGJwsluw7aRZTlxJ1NtYF7rM8T485oNRzRlEeUawTEytniKRqkScrO4vykCdxz0Wf4zwW3snkeYZpMX96L7wfqji6PDjMur7pmB4072Zyu9m113E+8diA0EWjdzh2KpXsrVKwFH2r2CxzEGRuYDTb/ALYVDisNVpu9m1xbeLmdeR5K7/st8SHD4mpSefJUu4nQOEAknkZAntzT1LG88l8X8OOPaakajaxaaL2yPKBLhbUgAWJnToV6b4U4OMNRL3ACpVhzujY8jPQGe5KuOH0qRbnbBzXnn6pvEXDKY0C0xw1283y+W53tS8VxmqqnCykNJ1R/QH4p3Exltuq2x0qqr5PbRLTK4hSUqSx3221qJWEqdgTGsT80bKozqVz0I/FOLwAQIuZ5dE6lmuHWA5cvVSUMIGiZJ3lWgayvzTH4rpHXZD1Dz1739EHUe7KC2T0JueR9UvZiHPJN4VZXDc0C3TRWGYm336qo4pRdPLlB1+YUaXtFiqIJmwtZw1t2KhoVazfcfI1uJnpmGibiHywTm6i4PwNyuwmPY60Fu2m4TkK1aUuIlpktaJ1/SOfqiXcbbMSAY0QAaC2CZjbT4IDG05NiAfynnyado7qqUaQY0ndvxC5ZRmIpx5xldu3MRB7LlO4rjWzxQI0KANQ7z9VNjKk6IAVk8qMYea07qKsLJHVBOiR5lZ2tIFpuIMhWWB417NwPIz+4VcW8khwznbqMbZ6Vlq+3qLajajA5pBDgCD3QVPHQ/wBnU00B/TtyWS8PeIfwr20apPs6hhp2pu68mk/AnvGq4rhcwkDv+h/Rdcy3NuazXRnEsMNlmeKcNyH2gGmsclPiuPOwxBqAvp7x7zRzHMDktFVq0a1DOwhwI8pH0j9FnlJkvG2dMlgcc2Aabg6d50QfF+LxUa2bgFxPLkD3n5IXE8GFJzgwBtRxLiTHlOoAtOms2vbWVPwzhLwcxY15JEHedzcdEpWmeOly3igY0F1pM3EgFwPrFvgQrD8R7QCeoIv8R0TXcGquDc0ZQLgwZ35a7IM1nMqFpA59ekkJ3pE7CcR8OUjD7scIAc2LdY0/4CqMN4UpCsTkkOp5Z2JkXgWaY0jmtXToNe28wb7wVPVotY2BYRtsSnjjL23+TyTq1XUqppFrA9wbIBJcXR0lxJWhoUmOF3T6ystV8xPIfXmm4agA4lHLTnvda4imwWIsqLFuzPk6aD911NilNKQjey9BXUrKShhkQ2j+qnpNgJTEXIO3DpRhSDbUopguAptFpIztCVKXRQYolrTGvII99cBA4qu0hGi2bla8eYSLep3sgWCbAWBgdB0TKvHKVOzntid4307IOrx/DAiarQ46X1jr6pWKlWj2ZQP2EfVCYulmIGUGL7fHsq9niFjnEte3Ls4kXnSB+pVi3ENduJ5Ag/FTIq1XYzAOmAWQZhxA8pPry5BMpYIscGDI7ewiOep1/dH1mzA0IvmA0QNXM3V1ugie5/RPRbOr1m5i0RFrEi3z1RLMO07CdDuIVVUc4/la7cZve6kXHyVnh8aSBDS3nbX10SCV3BWuuWtPcSfquT/ag3NP5NXKTDVMRdROqpHBQvF1NaxJUfumMeSuNGRfRLUe2m2SYA6/ulMdi5aNqAndBcQ4q2gwku9B7xKpuK+KspLKV+ZtA6CNdFnfaOe4ucRrPmI311ctJjIzttN4jxGpXdmeSeQkwB2/Vew/2ZeKnVqQw9efaU2+Rx/8xnfdwFjzEHmvKDhmG8gjeDMHuJsjuGNcHtfRfkLSHAh8xB1g/SL6bo56HB7NxXg3tXZOfyHNO4Z4dpYWhUAE5pnMZkcug1sOapcD/aZSyj2w9nU/NEEEixy/m+IsguM/2sUXUSaTXOdMXlnrJb+6rcs6Etlgh1Ivr2acrARAFhJEWGlgtFg6zGASCI6H9l5Rh/HdZtYuhoa6DkBk7zqBP9Ft+D+Kqddt/K7Tp8eaJosrbWixnGXuGWmSP5jt2CEw3CBJc4kzrP3ZI13JP/EO6Is37GOWvQ4QwQLKkx+LzOIB9VLUpPcbuHwTKfDWgyTP0QfIHQw5Prqi6eChFhoAsuFS4S0nZraaeAmym1KkXVaCaUmdVuI4sxpu4DuqbF+O6Dbh0xYgfd9E0tR+JAQON8QU2Xc8D1HP/lYLinjR9SW02kAyJBE9InRwWbczP77ajr/mc0b9AN1NykVMbWs414+e1zvZssJgnSf2WcxXHK9Wm0uqPjN5gyxg8vVRYTD03Oytc4DvPqYFxOqNrMyh4yBmW7oAgttBaRYg9t1FzVwCsxfsCRmzuPvNg5TyJEgTG+uojVJj+HCq01aRzBtns3bHL+VQljKhpgST7mYsOU/5SYvvCLwlU0nOLH0KkSIe4g5Rr5SRcjkY72U39hg6EgBryAwy21oJvJ6zHwUbXPpOIaS3mJgnsbKxrY8PGdrMhMOEQ6nyO1jGoKgxLxVmGiw0nQyBmadQDOhtoqlosRt8Q1RbMelzA52/UqX+9NaLulvIgEG6qqrDMRfTr07+i5joMb6RF50PqrS0+H8ZeYB9Ns7kC45gc9laVfGNEANawu7yAPjqsg3DQZIuLeu4U1HAufpHO5gclNsORfjxwdqQjuVyrPwzBYhp+K5LZ6jY+0SGomhqbVfAUTtd6OrYsMaXOMACTPIbrzzi3FH4mpN4nyN5DmRzVv4j4vmPsmm35upEQB9VVU64u0kt9J+glaemftAyhAk222P/AAnlg/ygDnMg9ySi6jC0CWtj0gzGunLkpMECSQKbf9WYN6xEgRdTtWoHpOAFiI1IALp+Db/FTPsC9hIZIzAybawL2b6JuJwRBn+GBpAeJnSIaSSupZmHmINtnDkTy1Spw91Akl+VrxJswmeh0zA3CaXNBIyQNblx+m6a+m0Oa5p8h0F5BGrTHI7qWjTfUqO0dG0kEjaIubICZ+GkHIWmAHEgH3Zh4uBBgg67GUPgOIluZhd5H2ETLXbPHbQ90RTIZVDnZhFnMNw4GxE2zTO4Bug8Xhmsj3sptdum2s8viia9Crml4qxFF5YbkHf5d2xeVdcP8fucDLCSOmo6LLVMPmpgE/xKbTlP/qUhPkt+Zu3QoEMz2bLjIsL312VTLpFx7enYLxxSfIILTyIIM9ii6Pimk4xmA7/ovL6jCCXPeAREtZd2mhGgMRclMzhxGUubJsZ3FjJ5726p8xwesnj9IyMwnluuqcdp5ZDgQY026ryyph3hjhJzxe/+IzoRr9jdP4biAGn3iHCDczJiBI7fBHMcHpL/ABEzUG/Lkdj2P6qo4j4wFsom8EdtxzWQDDIfTc6ARma8EAjeD7rlPRdTzDK2ILrj3SDpE3bflKV8n4c8f6G4ljX15cTGWSNdOsILJUDA64e0xI2i7TbQhH1cZkcHBouYEEFgG+Xm7qdOSZhhke6SS1xDpMnMx06k6wT8lFy/VSfiOhiy8xVa2q4xya7XVxDfqE6lh2Zp8wEwQ86AnzQ4XmAQNEQMKcxZ5gAbET6EwfdPcKUYCtTyvylwzAuJb/DIGgaw3InU23iFG56Vqi+KUfwVFuGimalX+LULmh2WnmJoUybGY85vIhvND0MaHsPtMsQW2BiD72pJjTspce+o94quGZzmh1QzlJc0ZTbqALbDshq5aBYEAsMgm7SXC1zrqi6sKdBqVAB2VkNcy3vkfoZ5qLFYItNnUjOxIafrdSlsiZAIgXa28aeYgxb6KL8XVpm5cBNpDQD2IFxoqmzui4XEQTmaPLE8iDYTb19ERj+F3LqBm0PpmJbzP8zEW+qKzHBrGvcNWGQSf5XNiR3QmIe4Np1hLCQZBklrgC3Xfb4qd3fQ10qapIeQBle0bm8RNj69ypsLTDobTEPIvsfT4KwqV2VWh9WmCQQDk8pggkOHLe2ihZgBR/jNqte0yMolr2z36clpy37Rofg+C3b7Z2RoEgTeQL9hdVlSoxstDhqd9ptKhr4vOZcZ3E3g9OSYazToPVXIm0VTxTYsQuTG17aD4FcmTd1HQFmeO8ciadOS7cjbpPP6J3HeO5QWsPm3IvE8v5vos3MyRYHWTrOv31SnSr2lcW5tReDMSbDnoEWXEMBGUTN5k20gR223GqGw+Hzcjfv8wiarQ3yvHlIb3DiNR1GnVRVQPUxJgZiXl172N7COSR2FixAcCbbGe4sjsPXpty5mBxAgOzlpE2ncTqlf7KRlBAF4fDo6gN1PcIlFnZx4A/UXnXcmPhfkkqOcNWgSYyFoN+ZzCx7JXMysFUVC5riR5swAIO8kRfSAkxGIfULXC7mkbWgCxN7aqf6mWkyS0+RxB1c2IiOUSPW6biWTUc1rWlx84P8AlGub+WNPRGfinOa4lrQALgC5/mEkyOkfJANxuZrvym4aIADouAYGszbqlLT0e6oXBxqnPFmEuIJjeYkC5vvyTKYaWkMIynZ8i+wBd5T8kGKxBJzG9nc3W3+wmNoF23Xor4qkliwZUc33muePy5W5nN55i0ZWDS0EpmKxFQsNg1oMBrLAgiRJFz8uygoywakAba/8IhlZhgOuHuExz8oMRtF/VKwuKHD4cZmNIHmgHkSdR2AIt0KSpTDjBsHGxB0INtfdM8grTDwahDTGVxOt4vqCLgqvpnOD7sRcQ30IyxAS32Wi0azmRmGYAnynUOkiWnmREjefVLisK677ObcDKD5C4Q8Fs2nX11KJfRzxeCDMQBIIAIubm0z8kzD4/I8w4b5mgbc7+6NNf6pbv0NG4OCSyHAATnN99wPdbPL1UteoWkBoho1zanudDJ5fooa2KbUN4DCbZbaatcNRp3vZWfDsC6mya4zgzkpwNDudYGkbx8Er13RLvpR1HgDJlD2gSCGxbX8pEnqVPhnAs9m4EWJaJ8wnzGQPdHl1O6sMLga2YAUWNZeXkNjePLmgcrD1TsQ1wMOfhm9qjWE/I/VO5bKTSvxOKZDWGSQIhrpJb+UkkCYunU3NYPKx2W13xH/yn5Ik5LH21KYMkH2hcL6gNg99bJ1Ngkk5HNA8sNJ9XAkGPqlbqHOzWYovpEt1puggWsYtfqemicGtOQ2ALM3ScxG20Lgx73ENq0zN8pZtYyZJAE9EzieMygNs8ts54GVjRrDOZvr9iZ+Q02H4OXZiwiJkXgzyg2Ppe2iDrUn0iYcHNeSSwzFtbO0+RCTA8Sa15BdlDmQQJJzEwybeU5ctx1vdEcQcX02MaJc1582nlIEfNV3Lqj3OkFPAl4Jpv9m2+YHUGdjEltxdWH4Yuo5SfdAidSdCfWT8FTYN4aQwnmGyYn7M6ckXLm2DozBwHm5FrhbnYjtKMsbRKf8Ag6MOa/ENpl4/M0mIuN9Be3VR4bhmGDm5sWx7QdA2ow9swJIlFYHiL3hzXtp1HNBMFoOcf6hF0+jToPBD6Bpn+Qxr3i6neU+7/j/Q6qv4nwxtF+U4oggSJpvdZ123kzbfoq2nhmEz7UuE+bK2Pm42+C0/FcDRr5JqFhptygubGZuozOuHdCDuVmq9MNJBeIabAA3jp+60wy393/v7IsQnLtnjuP3SIlhkS1ro2t/VIr2Wlk3wJjYvhyTMyalL/wDS6KwvgLFaPokA3gVKR/3HP8hKVctLESjMP4QxMgCg5oFpz0ovYus8km6cPDWMJOagSPNbNR5ksLT7Sxi2nLuuXKfjiudQ/wBzMQ4CaDwY3fRIBno+8qOj4Kxme9Ega5g+l8Pf3SLkcC5CKvhDFvkOpODYEND6UA32zdj6JKnhHFh1qDoDYkPpXOt5qAwuXJfHFfJXV/CWN9m0ijLg+RD6YtlF/f0mQh6PgLGPpPLmZH5gQwOpw4RcyHwOUfYVcnMJIXO7MZ4HxZaZw5BEk/xKfmMQPzlNPgzG5QBQd/7lHn/rXLk+J/JUn908doaLnDaX0Z9CXyAo6fgrGS2aGjgffpbO/wBaRcjjD+WrF/guu6pei8Nm8Powbby6Y7Aoo+F69MgMwos33i6mTOzQM4AOskBcuWfxT9ovkqFvhHEvPmpvbcEw6kGwDdsNqEmZEmdAon+DsSC4tw7gQYEVKUOHZzpA6Erlyr44Vz/kXBeDsUKgcaGUXkA0ovMzD7ekpnEvDWPzw2hnbPvGpTmOxfAP9PTlyJ45vZXO6MwvhjGioC7DDvmomLGS055BJ1PJEP8AB1cuynDlrYAzNqUhAAiA05vsrlyV8comdOpeEqzXD/wznRYOe+jAFzoHye0KwwPhvFCR7Gi0n80gneS8TtawJnolXJXwz9p/JTMbwnFZi2nQGXdx9hDjuAM0gd/kq53h3HzaiGNkGG/hxP8AKfN99Fy5OeLGCeSkreF8Tmk4d79CPNhxlPLNnkx9yrDDeGK+QE0XNJmWl9NxBA8rpDoMx81y5K+KWCeS7U+F8HYtoaTQktY9pGel58ziY9+0zM9EbxDwniCWZcOTGV0+0pCLFrhd3QH1XLlXxwuekGI8LYlpAo4Z4gkmoalHM4k2hofDWj480JjfB+LqOD/wzg78/no5SRo4D2lp3Gi5cqmEhXKm4bwbjWwTh3Og6GpS0OsfxLcx2Vs7wpigQRTdEHy5qJEzeS6SZ+4XLkssJRMqGqeE8SST+Fb6mhPydC5cuS+OH8l/H//Z"/>
          <p:cNvSpPr>
            <a:spLocks noChangeAspect="1" noChangeArrowheads="1"/>
          </p:cNvSpPr>
          <p:nvPr/>
        </p:nvSpPr>
        <p:spPr bwMode="auto">
          <a:xfrm>
            <a:off x="9082088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7600" y="152400"/>
            <a:ext cx="19050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Treatment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2400" y="1219200"/>
            <a:ext cx="40386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Remove the cause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2362200"/>
            <a:ext cx="40386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3505200"/>
            <a:ext cx="40386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Cold application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4572000"/>
            <a:ext cx="40386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Anti-inflammatory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" y="5715000"/>
            <a:ext cx="40386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Local steroids and penicillin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53000" y="1219200"/>
            <a:ext cx="40386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Surgical drainage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53000" y="2362200"/>
            <a:ext cx="40386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 of infection</a:t>
            </a:r>
          </a:p>
        </p:txBody>
      </p:sp>
      <p:pic>
        <p:nvPicPr>
          <p:cNvPr id="2050" name="Picture 2" descr="D:\SURG\4th lectuers\picss\AASAXFCAAI90EJCAIA3CLMCA8RI6EDCA2H5PR9CAIF8NGLCA98NRS1CA676OOQCATVU741CAIDLJT2CACEC937CACI7OU6CAFJKADSCAJ4LGILCADG6CSRCAE5VS3KCA0UZM1TCAJFGGI8CAHQPUJ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9698" y="3333749"/>
            <a:ext cx="3150902" cy="3429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4495800" y="1066800"/>
            <a:ext cx="1524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Rounded Rectangle 11"/>
          <p:cNvSpPr/>
          <p:nvPr/>
        </p:nvSpPr>
        <p:spPr>
          <a:xfrm>
            <a:off x="228600" y="152400"/>
            <a:ext cx="2895600" cy="762000"/>
          </a:xfrm>
          <a:prstGeom prst="round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n-US" sz="24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1-Aseptic bursitis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19800" y="152400"/>
            <a:ext cx="2895600" cy="762000"/>
          </a:xfrm>
          <a:prstGeom prst="round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n-US" sz="24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2-Septic bursitis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6297183">
            <a:off x="6851320" y="544418"/>
            <a:ext cx="1981200" cy="2454138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6" name="Oval Callout 5"/>
          <p:cNvSpPr/>
          <p:nvPr/>
        </p:nvSpPr>
        <p:spPr>
          <a:xfrm rot="4283709">
            <a:off x="512765" y="546579"/>
            <a:ext cx="1981200" cy="2271070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Rectangle 6"/>
          <p:cNvSpPr/>
          <p:nvPr/>
        </p:nvSpPr>
        <p:spPr>
          <a:xfrm>
            <a:off x="305997" y="1398556"/>
            <a:ext cx="18013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Mild repeat 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trauma </a:t>
            </a:r>
            <a:endParaRPr lang="ar-EG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5449" y="1398555"/>
            <a:ext cx="16129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</a:t>
            </a:r>
          </a:p>
          <a:p>
            <a:pPr algn="ctr"/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bursitis</a:t>
            </a:r>
            <a:endParaRPr lang="ar-EG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3200400"/>
            <a:ext cx="3810000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1-Cystic bursitis</a:t>
            </a:r>
          </a:p>
        </p:txBody>
      </p:sp>
      <p:pic>
        <p:nvPicPr>
          <p:cNvPr id="3074" name="Picture 2" descr="D:\SURG\4th lectuers\picss\Z9ON0CCAN90THQCAWL4H4UCAAC7EUHCAHEOQLRCAIUVEUXCAFP60VICANPXOG1CA85U682CA1BTKO6CA720TAZCATVM168CAKU6EULCAE0605HCAI32JF6CAWCRE82CAVU33ELCA4SCN7ECA3SOJ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7836" y="990600"/>
            <a:ext cx="3394364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D:\SURG\4th lectuers\picss\V9CV19CA5G4OLZCATHM8NWCA0FEO5ZCAZEG673CA5MXI3JCAZX54E8CAKLKBEFCA6Y556GCA74UIRUCAEIB00TCAPKS87WCA8VE384CAYTAX6ECA1524CDCAASEWBMCAY95BAQCAZK3RD9CAQGY5US.jpg"/>
          <p:cNvPicPr>
            <a:picLocks noChangeAspect="1" noChangeArrowheads="1"/>
          </p:cNvPicPr>
          <p:nvPr/>
        </p:nvPicPr>
        <p:blipFill>
          <a:blip r:embed="rId4"/>
          <a:srcRect l="26579" r="15432"/>
          <a:stretch>
            <a:fillRect/>
          </a:stretch>
        </p:blipFill>
        <p:spPr bwMode="auto">
          <a:xfrm>
            <a:off x="228600" y="4038600"/>
            <a:ext cx="2133600" cy="2755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irc_mi" descr="http://www.vetnext.com/fotos/T0756E71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6477000" y="3108892"/>
            <a:ext cx="2514600" cy="3664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514600" y="5181600"/>
            <a:ext cx="3810000" cy="1600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algn="just">
              <a:buClr>
                <a:schemeClr val="accent1"/>
              </a:buClr>
              <a:buSzPct val="70000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Cyst formation </a:t>
            </a:r>
          </a:p>
          <a:p>
            <a:pPr algn="just">
              <a:buClr>
                <a:schemeClr val="accent1"/>
              </a:buClr>
              <a:buSzPct val="70000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Variable quantity fluid </a:t>
            </a:r>
          </a:p>
          <a:p>
            <a:pPr algn="just">
              <a:buClr>
                <a:schemeClr val="accent1"/>
              </a:buClr>
              <a:buSzPct val="70000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May contain cartilaginous</a:t>
            </a:r>
          </a:p>
          <a:p>
            <a:pPr algn="just">
              <a:buClr>
                <a:schemeClr val="accent1"/>
              </a:buClr>
              <a:buSzPct val="70000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Thick fibrous wall </a:t>
            </a:r>
          </a:p>
          <a:p>
            <a:pPr algn="just">
              <a:buClr>
                <a:schemeClr val="accent1"/>
              </a:buClr>
              <a:buSzPct val="70000"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90800" y="152400"/>
            <a:ext cx="3810000" cy="762000"/>
          </a:xfrm>
          <a:prstGeom prst="roundRect">
            <a:avLst/>
          </a:prstGeom>
          <a:blipFill dpi="0" rotWithShape="1">
            <a:blip r:embed="rId7">
              <a:alphaModFix amt="74000"/>
            </a:blip>
            <a:srcRect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II-CHRONIC BURSITIS </a:t>
            </a:r>
          </a:p>
        </p:txBody>
      </p:sp>
      <p:sp>
        <p:nvSpPr>
          <p:cNvPr id="2" name="Oval 1"/>
          <p:cNvSpPr/>
          <p:nvPr/>
        </p:nvSpPr>
        <p:spPr>
          <a:xfrm>
            <a:off x="4267200" y="3352799"/>
            <a:ext cx="1905000" cy="1588321"/>
          </a:xfrm>
          <a:prstGeom prst="ellipse">
            <a:avLst/>
          </a:prstGeom>
          <a:noFill/>
          <a:ln w="1270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4876800" y="3810000"/>
            <a:ext cx="152400" cy="15240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4876800" y="4282966"/>
            <a:ext cx="152400" cy="15240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5335314" y="3963028"/>
            <a:ext cx="152400" cy="15240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5334000" y="4267200"/>
            <a:ext cx="152400" cy="15240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 animBg="1"/>
      <p:bldP spid="13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52400"/>
            <a:ext cx="3810000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2-Proliferative bursitis</a:t>
            </a:r>
          </a:p>
        </p:txBody>
      </p:sp>
      <p:sp>
        <p:nvSpPr>
          <p:cNvPr id="3" name="Oval 2"/>
          <p:cNvSpPr/>
          <p:nvPr/>
        </p:nvSpPr>
        <p:spPr>
          <a:xfrm>
            <a:off x="5334000" y="152400"/>
            <a:ext cx="2590800" cy="1981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12-Point Star 3"/>
          <p:cNvSpPr/>
          <p:nvPr/>
        </p:nvSpPr>
        <p:spPr>
          <a:xfrm>
            <a:off x="5486400" y="381000"/>
            <a:ext cx="2286000" cy="1600200"/>
          </a:xfrm>
          <a:prstGeom prst="star12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Rounded Rectangle 4"/>
          <p:cNvSpPr/>
          <p:nvPr/>
        </p:nvSpPr>
        <p:spPr>
          <a:xfrm>
            <a:off x="228600" y="1752600"/>
            <a:ext cx="3810000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3-Fibrous bursitis</a:t>
            </a:r>
          </a:p>
        </p:txBody>
      </p:sp>
      <p:pic>
        <p:nvPicPr>
          <p:cNvPr id="4098" name="irc_mi" descr="http://t0.gstatic.com/images?q=tbn:ANd9GcTya0IMLR4Axzw10Jt5OPMZI3nlSZqmfZeIsY6HIM43gMhUBmA0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514600" y="2667000"/>
            <a:ext cx="4215012" cy="3163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D:\SURG\4th lectuers\picss\gr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2481" y="2667000"/>
            <a:ext cx="2195319" cy="3206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28600" y="5943600"/>
            <a:ext cx="3810000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4-Hemorrhagic bursitis</a:t>
            </a:r>
          </a:p>
        </p:txBody>
      </p:sp>
      <p:sp>
        <p:nvSpPr>
          <p:cNvPr id="6" name="Oval 5"/>
          <p:cNvSpPr/>
          <p:nvPr/>
        </p:nvSpPr>
        <p:spPr>
          <a:xfrm>
            <a:off x="381000" y="3200400"/>
            <a:ext cx="12954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19327" y="6019800"/>
            <a:ext cx="2153154" cy="67986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270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76200"/>
            <a:ext cx="6324600" cy="1143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6-HEMATOMA</a:t>
            </a:r>
          </a:p>
        </p:txBody>
      </p:sp>
      <p:pic>
        <p:nvPicPr>
          <p:cNvPr id="4098" name="Picture 2" descr="D:\SURG\4th lectuers\picss\aa.bmp"/>
          <p:cNvPicPr>
            <a:picLocks noChangeAspect="1" noChangeArrowheads="1"/>
          </p:cNvPicPr>
          <p:nvPr/>
        </p:nvPicPr>
        <p:blipFill>
          <a:blip r:embed="rId2"/>
          <a:srcRect l="5882" r="2941"/>
          <a:stretch>
            <a:fillRect/>
          </a:stretch>
        </p:blipFill>
        <p:spPr bwMode="auto">
          <a:xfrm>
            <a:off x="5410200" y="1295400"/>
            <a:ext cx="3641181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D:\SURG\4th lectuers\picss\ff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3363310" cy="2509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D:\SURG\4th lectuers\picss\N5Y8ACCAML15ZSCAEGOQ1KCAC0DTEXCA0OZY5YCAYHOGFICA01Z7KCCALLGQPDCABTK0J5CANYOH9TCA21T81ICAYV822WCAQJ986PCASJ9CM7CA1C949ZCAXURYA1CA11KPY8CA6IC7LOCA1WL2U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2024" y="3886200"/>
            <a:ext cx="3865776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D:\SURG\4th lectuers\picss\VEWM6WCARONRJKCAM5V07ZCAFKKQ55CAUCFJU9CA7J90TRCA0IXED7CA3VXPUZCA70BIIUCA5VPY2BCAUCNNU8CAVS7TPVCA3AGX2GCA79ZC8LCA6TLYMKCAIETHERCA1WU153CAIMAS8KCAY5DZB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811" y="4338347"/>
            <a:ext cx="3267959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:\SURG\4th lectuers\picss\0AI7WWCASYO5XACAXI8M17CA04T755CA3JLS8PCAEST8ZMCALJEGYJCAHDT1W9CA9ZMBLZCAPJ195MCAPMW1V2CA3T5WOICA3VIII1CAUXYPOLCA8AN5KICA4GY399CAQM8J8RCA0IMGSCCAPF5M0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160" y="0"/>
            <a:ext cx="5391740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D:\SURG\4th lectuers\picss\3WENHKCAV1TGQ6CA5E8E7GCACCM930CA7U3QNNCADOH6E5CARZEGAWCAAJMT5GCARM5I7HCAYULGZDCAW9VYZQCA71E098CAV2OJMGCAP9O7KECA25V2MMCAW1CH53CA0WWWFYCAIF8U41CAECKQ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8301" y="4114800"/>
            <a:ext cx="3573299" cy="2676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D:\SURG\4th lectuers\picss\ZWN8H6CAO30LWICA1BTNKCCAVU69EHCANS9YOECAVA5AAMCAU4AUE4CAST9MI3CA862PH2CA71CVF4CANI78R4CAG0323DCAM9M31QCAEN09U2CAZQUBUCCAVKN0TPCAVJ620OCAIJBIMJCAG2EXK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2724" y="2743200"/>
            <a:ext cx="3082128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irc_mi" descr="http://www.horseforum.com/attachments/9404d1247861442-hematoma-my-horse-please-help-boogie-stormy-hematoma-skylee-etc.-7"/>
          <p:cNvPicPr>
            <a:picLocks noChangeAspect="1" noChangeArrowheads="1"/>
          </p:cNvPicPr>
          <p:nvPr/>
        </p:nvPicPr>
        <p:blipFill>
          <a:blip r:embed="rId5" r:link="rId6"/>
          <a:srcRect l="11880"/>
          <a:stretch>
            <a:fillRect/>
          </a:stretch>
        </p:blipFill>
        <p:spPr bwMode="auto">
          <a:xfrm>
            <a:off x="6019800" y="74156"/>
            <a:ext cx="3048000" cy="259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83.photobucket.com/albums/j304/awhitecat/gif/20v0x9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1" y="0"/>
            <a:ext cx="3657600" cy="3963344"/>
          </a:xfrm>
          <a:prstGeom prst="rect">
            <a:avLst/>
          </a:prstGeom>
          <a:noFill/>
        </p:spPr>
      </p:pic>
      <p:pic>
        <p:nvPicPr>
          <p:cNvPr id="5" name="il_fi" descr="http://www.spikednation.com/sites/default/files/emvideo-youtube-EBYmiqad_-M_1.jpg"/>
          <p:cNvPicPr>
            <a:picLocks noChangeAspect="1" noChangeArrowheads="1"/>
          </p:cNvPicPr>
          <p:nvPr/>
        </p:nvPicPr>
        <p:blipFill>
          <a:blip r:embed="rId3" r:link="rId4">
            <a:lum bright="10000"/>
          </a:blip>
          <a:srcRect/>
          <a:stretch>
            <a:fillRect/>
          </a:stretch>
        </p:blipFill>
        <p:spPr bwMode="auto">
          <a:xfrm>
            <a:off x="5132693" y="3810000"/>
            <a:ext cx="3858907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28600" y="152400"/>
            <a:ext cx="16002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2-Cattle</a:t>
            </a:r>
            <a:endParaRPr lang="ar-EG" sz="2400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t1.gstatic.com/images?q=tbn:ANd9GcTfMsp5esOdydKEDflK7IBJXDS8wXVenrclTzRMO4GR8yyntY2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99" y="1171574"/>
            <a:ext cx="3581401" cy="19526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6" descr="http://www.cvmbs.colostate.edu/ilm/proinfo/necropsy/images/udder%20abscess1.jpg"/>
          <p:cNvPicPr>
            <a:picLocks noChangeAspect="1" noChangeArrowheads="1"/>
          </p:cNvPicPr>
          <p:nvPr/>
        </p:nvPicPr>
        <p:blipFill>
          <a:blip r:embed="rId6">
            <a:lum bright="20000"/>
          </a:blip>
          <a:srcRect/>
          <a:stretch>
            <a:fillRect/>
          </a:stretch>
        </p:blipFill>
        <p:spPr bwMode="auto">
          <a:xfrm>
            <a:off x="3831066" y="76738"/>
            <a:ext cx="2188734" cy="3580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3" descr="IMG_0085"/>
          <p:cNvPicPr>
            <a:picLocks noChangeAspect="1" noChangeArrowheads="1"/>
          </p:cNvPicPr>
          <p:nvPr/>
        </p:nvPicPr>
        <p:blipFill>
          <a:blip r:embed="rId7" cstate="print"/>
          <a:srcRect t="19125"/>
          <a:stretch>
            <a:fillRect/>
          </a:stretch>
        </p:blipFill>
        <p:spPr bwMode="auto">
          <a:xfrm>
            <a:off x="399176" y="3276600"/>
            <a:ext cx="3182224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52400"/>
            <a:ext cx="1295400" cy="838200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Causes</a:t>
            </a:r>
            <a:endParaRPr lang="ar-EG" sz="24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1676400"/>
            <a:ext cx="35052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1-Sharp foreign body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2050" name="AutoShape 2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052" name="AutoShape 4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1" name="Rounded Rectangle 10"/>
          <p:cNvSpPr/>
          <p:nvPr/>
        </p:nvSpPr>
        <p:spPr>
          <a:xfrm>
            <a:off x="228600" y="2819400"/>
            <a:ext cx="35052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2-Wound</a:t>
            </a:r>
            <a:endParaRPr lang="ar-EG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3962400"/>
            <a:ext cx="35052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3-Injection</a:t>
            </a:r>
            <a:endParaRPr lang="ar-EG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600" y="5334000"/>
            <a:ext cx="2286000" cy="838200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Pathogenesis</a:t>
            </a:r>
            <a:endParaRPr lang="ar-EG" sz="24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9" name="Picture 10" descr="http://img.tfd.com/dorland/thumbs/absc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743200"/>
            <a:ext cx="4953000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295400"/>
            <a:ext cx="3200400" cy="838200"/>
          </a:xfrm>
          <a:prstGeom prst="roundRect">
            <a:avLst/>
          </a:prstGeom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1-Septic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sterile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2050" name="AutoShape 2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052" name="AutoShape 4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9" name="Rounded Rectangle 8"/>
          <p:cNvSpPr/>
          <p:nvPr/>
        </p:nvSpPr>
        <p:spPr>
          <a:xfrm>
            <a:off x="304800" y="304800"/>
            <a:ext cx="2286000" cy="838200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Classification</a:t>
            </a:r>
            <a:endParaRPr lang="ar-EG" sz="24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1302" y="3276600"/>
            <a:ext cx="4085897" cy="1371600"/>
          </a:xfrm>
          <a:prstGeom prst="roundRect">
            <a:avLst/>
          </a:prstGeom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a-Acute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hot abscess 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b-Chronic or cold abscess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53303" y="2895600"/>
            <a:ext cx="4085897" cy="2133600"/>
          </a:xfrm>
          <a:prstGeom prst="roundRect">
            <a:avLst/>
          </a:prstGeom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-Idiopathic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Symptomatic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-Metastatic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Critical </a:t>
            </a:r>
            <a:endParaRPr lang="ar-EG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76200"/>
            <a:ext cx="3200400" cy="838200"/>
          </a:xfrm>
          <a:prstGeom prst="roundRect">
            <a:avLst/>
          </a:prstGeom>
          <a:ln w="571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I-Acute or hot abscess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91000" y="5943600"/>
            <a:ext cx="22098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2-Deep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2050" name="AutoShape 2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052" name="AutoShape 4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054" name="Picture 6" descr="http://coloradodisasterhelp.colostate.edu/prefair/images/Dz/CLpl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6916" y="152400"/>
            <a:ext cx="5040719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http://www.cvmbs.colostate.edu/ilm/proinfo/necropsy/images/bovlivabsc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0"/>
            <a:ext cx="39624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581400" y="76200"/>
            <a:ext cx="22098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1-Superfecial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429000" cy="2590800"/>
          </a:xfrm>
          <a:ln cmpd="dbl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signs of acute inflammation (swelling, redness, hotness and pain)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Fluctuated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Firm periphery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oints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ar-EG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35820" y="4419600"/>
            <a:ext cx="4946267" cy="1295400"/>
          </a:xfrm>
          <a:prstGeom prst="rect">
            <a:avLst/>
          </a:prstGeom>
          <a:ln w="95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ebrile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condition 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nterferes with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 function of surrounding organs </a:t>
            </a:r>
            <a:endParaRPr lang="ar-EG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0" grpId="0" build="p" animBg="1"/>
      <p:bldP spid="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3429000" cy="838200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Diagnosis</a:t>
            </a:r>
            <a:endParaRPr lang="ar-EG" sz="24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1524000"/>
            <a:ext cx="34290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1-History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2819400"/>
            <a:ext cx="34290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2-Signs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2050" name="AutoShape 2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052" name="AutoShape 4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9" name="Rounded Rectangle 8"/>
          <p:cNvSpPr/>
          <p:nvPr/>
        </p:nvSpPr>
        <p:spPr>
          <a:xfrm>
            <a:off x="228600" y="4114800"/>
            <a:ext cx="34290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3-Clinical examination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0" y="4114800"/>
            <a:ext cx="34290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Exploratory puncture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5410200"/>
            <a:ext cx="34290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4-Diff. diag.</a:t>
            </a:r>
            <a:endParaRPr lang="ar-EG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599" y="152400"/>
            <a:ext cx="5715001" cy="838200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Treatment (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Considerations)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2050" name="AutoShape 2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052" name="AutoShape 4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33400"/>
          </a:xfrm>
          <a:ln cmpd="dbl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1-The hair must be clipped off the area</a:t>
            </a:r>
            <a:endParaRPr lang="ar-EG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2400" y="1905000"/>
            <a:ext cx="8763000" cy="990600"/>
          </a:xfrm>
          <a:prstGeom prst="rect">
            <a:avLst/>
          </a:prstGeom>
          <a:ln w="95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2-Mature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abscess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must be lanced (Lancing is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better for healing than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rupture)</a:t>
            </a:r>
            <a:endParaRPr lang="ar-EG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52400" y="3124200"/>
            <a:ext cx="8763000" cy="609600"/>
          </a:xfrm>
          <a:prstGeom prst="rect">
            <a:avLst/>
          </a:prstGeom>
          <a:ln w="95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3-The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pus must be drained from the abscess</a:t>
            </a:r>
            <a:endParaRPr lang="ar-EG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52400" y="3962400"/>
            <a:ext cx="8763000" cy="990600"/>
          </a:xfrm>
          <a:prstGeom prst="rect">
            <a:avLst/>
          </a:prstGeom>
          <a:ln w="95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4-After it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lanced, flushing of the pocket with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antiseptic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critical to prevent the abscess from recurring</a:t>
            </a:r>
            <a:endParaRPr lang="ar-EG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2400" y="5181600"/>
            <a:ext cx="8763000" cy="990600"/>
          </a:xfrm>
          <a:prstGeom prst="rect">
            <a:avLst/>
          </a:prstGeom>
          <a:ln w="95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5-Keeping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incision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opened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7 to 10 days is required to flush out all of the infection </a:t>
            </a:r>
            <a:endParaRPr lang="ar-EG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 animBg="1"/>
      <p:bldP spid="18" grpId="0" build="p" animBg="1"/>
      <p:bldP spid="19" grpId="0" build="p" animBg="1"/>
      <p:bldP spid="20" grpId="0" build="p" animBg="1"/>
      <p:bldP spid="21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1278</TotalTime>
  <Words>621</Words>
  <Application>Microsoft Office PowerPoint</Application>
  <PresentationFormat>On-screen Show (4:3)</PresentationFormat>
  <Paragraphs>187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176</cp:revision>
  <dcterms:created xsi:type="dcterms:W3CDTF">2006-08-16T00:00:00Z</dcterms:created>
  <dcterms:modified xsi:type="dcterms:W3CDTF">2020-04-18T12:34:43Z</dcterms:modified>
</cp:coreProperties>
</file>