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77" r:id="rId11"/>
    <p:sldId id="278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521586-9A34-48E5-9E5A-AA5B2B370A7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600D0A8-967C-45AB-B655-6499F2D39E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776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0D0A8-967C-45AB-B655-6499F2D39EC9}" type="slidenum">
              <a:rPr lang="ar-EG" smtClean="0"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0834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5A4F83-F33A-4A4B-9DA5-BD9735E9D69D}" type="datetimeFigureOut">
              <a:rPr lang="ar-EG" smtClean="0"/>
              <a:t>26/08/1441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D28B12-809F-4FE9-B3CE-33E9078478FC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2708920"/>
            <a:ext cx="7851648" cy="1828800"/>
          </a:xfrm>
        </p:spPr>
        <p:txBody>
          <a:bodyPr/>
          <a:lstStyle/>
          <a:p>
            <a:pPr algn="l"/>
            <a:r>
              <a:rPr lang="en-US" dirty="0" err="1" smtClean="0"/>
              <a:t>puerperium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4543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8928992" cy="56319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3794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عنصر نائب للمحتوى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8640960" cy="54878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9854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f retention of placenta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dirty="0" smtClean="0"/>
              <a:t>They are classified into 2 main categories:</a:t>
            </a:r>
          </a:p>
          <a:p>
            <a:pPr marL="0" indent="0" algn="l">
              <a:buNone/>
            </a:pPr>
            <a:r>
              <a:rPr lang="en-US" dirty="0" smtClean="0"/>
              <a:t>1- interference with normal loosening and separation process between the maternal </a:t>
            </a:r>
            <a:r>
              <a:rPr lang="en-US" dirty="0" err="1" smtClean="0"/>
              <a:t>caruncle</a:t>
            </a:r>
            <a:r>
              <a:rPr lang="en-US" dirty="0" smtClean="0"/>
              <a:t> and fetal cotyledon </a:t>
            </a:r>
          </a:p>
          <a:p>
            <a:pPr marL="0" indent="0" algn="l">
              <a:buNone/>
            </a:pPr>
            <a:r>
              <a:rPr lang="en-US" dirty="0" smtClean="0"/>
              <a:t> a) Immature </a:t>
            </a:r>
            <a:r>
              <a:rPr lang="en-US" dirty="0" err="1" smtClean="0"/>
              <a:t>placentom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b) edema of chronic villi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c)prolonged gestation 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d) </a:t>
            </a:r>
            <a:r>
              <a:rPr lang="en-US" dirty="0" err="1" smtClean="0"/>
              <a:t>hypermia</a:t>
            </a:r>
            <a:r>
              <a:rPr lang="en-US" dirty="0" smtClean="0"/>
              <a:t> of </a:t>
            </a:r>
            <a:r>
              <a:rPr lang="en-US" dirty="0" err="1" smtClean="0"/>
              <a:t>placentom</a:t>
            </a:r>
            <a:r>
              <a:rPr lang="en-US" dirty="0" smtClean="0"/>
              <a:t> </a:t>
            </a:r>
            <a:endParaRPr lang="en-US" dirty="0"/>
          </a:p>
          <a:p>
            <a:pPr marL="0" indent="0" algn="l">
              <a:buNone/>
            </a:pPr>
            <a:r>
              <a:rPr lang="en-US" dirty="0" smtClean="0"/>
              <a:t>e) Necrosis of </a:t>
            </a:r>
            <a:r>
              <a:rPr lang="en-US" dirty="0" err="1" smtClean="0"/>
              <a:t>placentomes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f) </a:t>
            </a:r>
            <a:r>
              <a:rPr lang="en-US" dirty="0" err="1" smtClean="0"/>
              <a:t>Placentitis</a:t>
            </a:r>
            <a:r>
              <a:rPr lang="en-US" dirty="0" smtClean="0"/>
              <a:t> and </a:t>
            </a:r>
            <a:r>
              <a:rPr lang="en-US" dirty="0" err="1" smtClean="0"/>
              <a:t>cotyledonitis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2- uterine </a:t>
            </a:r>
            <a:r>
              <a:rPr lang="en-US" dirty="0" err="1" smtClean="0"/>
              <a:t>atony</a:t>
            </a:r>
            <a:r>
              <a:rPr lang="en-US" dirty="0" smtClean="0"/>
              <a:t> {inertia}</a:t>
            </a:r>
          </a:p>
          <a:p>
            <a:pPr marL="0" indent="0" algn="l">
              <a:buNone/>
            </a:pPr>
            <a:r>
              <a:rPr lang="en-US" dirty="0" err="1" smtClean="0"/>
              <a:t>Hydropsy</a:t>
            </a:r>
            <a:r>
              <a:rPr lang="en-US" dirty="0"/>
              <a:t> </a:t>
            </a:r>
            <a:r>
              <a:rPr lang="en-US" dirty="0" smtClean="0"/>
              <a:t>, twining , dystocia &amp; </a:t>
            </a:r>
            <a:r>
              <a:rPr lang="en-US" dirty="0" err="1" smtClean="0"/>
              <a:t>hypocalcemia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383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classification of the causes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The causes are classified into : infectious , hormonal &amp; nutritional </a:t>
            </a:r>
          </a:p>
          <a:p>
            <a:pPr marL="0" indent="0" algn="l">
              <a:buNone/>
            </a:pPr>
            <a:r>
              <a:rPr lang="en-US" dirty="0" smtClean="0"/>
              <a:t>1- infectious causes:</a:t>
            </a:r>
          </a:p>
          <a:p>
            <a:pPr marL="0" indent="0" algn="l">
              <a:buNone/>
            </a:pPr>
            <a:r>
              <a:rPr lang="en-US" dirty="0" smtClean="0"/>
              <a:t> a) Non specific infection</a:t>
            </a:r>
          </a:p>
          <a:p>
            <a:pPr marL="0" indent="0" algn="l">
              <a:buNone/>
            </a:pPr>
            <a:r>
              <a:rPr lang="en-US" dirty="0" smtClean="0"/>
              <a:t>Retained placenta and </a:t>
            </a:r>
            <a:r>
              <a:rPr lang="en-US" dirty="0" err="1" smtClean="0"/>
              <a:t>metritis</a:t>
            </a:r>
            <a:r>
              <a:rPr lang="en-US" dirty="0" smtClean="0"/>
              <a:t> </a:t>
            </a:r>
          </a:p>
          <a:p>
            <a:pPr marL="0" indent="0" algn="l">
              <a:buNone/>
            </a:pPr>
            <a:r>
              <a:rPr lang="en-US" dirty="0" smtClean="0"/>
              <a:t>Retained placenta and mastitis </a:t>
            </a:r>
          </a:p>
          <a:p>
            <a:pPr marL="0" indent="0" algn="l">
              <a:buNone/>
            </a:pPr>
            <a:r>
              <a:rPr lang="en-US" dirty="0" smtClean="0"/>
              <a:t>Retained placenta and laminitis</a:t>
            </a:r>
          </a:p>
          <a:p>
            <a:pPr marL="0" indent="0" algn="l">
              <a:buNone/>
            </a:pPr>
            <a:r>
              <a:rPr lang="en-US" dirty="0" err="1" smtClean="0"/>
              <a:t>Retaind</a:t>
            </a:r>
            <a:r>
              <a:rPr lang="en-US" dirty="0" smtClean="0"/>
              <a:t> placenta and </a:t>
            </a:r>
            <a:r>
              <a:rPr lang="en-US" dirty="0" err="1" smtClean="0"/>
              <a:t>hypocalcemia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7220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b) Specific infections </a:t>
            </a:r>
          </a:p>
          <a:p>
            <a:pPr marL="0" indent="0" algn="l">
              <a:buNone/>
            </a:pPr>
            <a:r>
              <a:rPr lang="en-US" dirty="0" smtClean="0"/>
              <a:t>1- bacterial causes </a:t>
            </a:r>
          </a:p>
          <a:p>
            <a:pPr marL="0" indent="0" algn="l">
              <a:buNone/>
            </a:pPr>
            <a:r>
              <a:rPr lang="en-US" dirty="0" smtClean="0"/>
              <a:t>Brucellosis , leptospirosis </a:t>
            </a:r>
          </a:p>
          <a:p>
            <a:pPr marL="0" indent="0" algn="l">
              <a:buNone/>
            </a:pPr>
            <a:r>
              <a:rPr lang="en-US" dirty="0" smtClean="0"/>
              <a:t>2- viral causes </a:t>
            </a:r>
          </a:p>
          <a:p>
            <a:pPr marL="0" indent="0" algn="l">
              <a:buNone/>
            </a:pPr>
            <a:r>
              <a:rPr lang="en-US" dirty="0" smtClean="0"/>
              <a:t>IBR , BVD </a:t>
            </a:r>
          </a:p>
          <a:p>
            <a:pPr marL="0" indent="0" algn="l">
              <a:buNone/>
            </a:pPr>
            <a:r>
              <a:rPr lang="en-US" dirty="0" smtClean="0"/>
              <a:t>3-parasitic infestation </a:t>
            </a:r>
          </a:p>
          <a:p>
            <a:pPr marL="0" indent="0" algn="l">
              <a:buNone/>
            </a:pPr>
            <a:r>
              <a:rPr lang="en-US" dirty="0" err="1" smtClean="0"/>
              <a:t>Coccidial</a:t>
            </a:r>
            <a:r>
              <a:rPr lang="en-US" dirty="0" smtClean="0"/>
              <a:t> parasite called </a:t>
            </a:r>
            <a:r>
              <a:rPr lang="en-US" dirty="0" err="1" smtClean="0"/>
              <a:t>neospora</a:t>
            </a:r>
            <a:r>
              <a:rPr lang="en-US" dirty="0" smtClean="0"/>
              <a:t> like abortion in cattle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03246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2- hormonal causes</a:t>
            </a:r>
          </a:p>
          <a:p>
            <a:pPr marL="0" indent="0" algn="l">
              <a:buNone/>
            </a:pPr>
            <a:r>
              <a:rPr lang="en-US" dirty="0" smtClean="0"/>
              <a:t>a) E2 &amp; P4 </a:t>
            </a:r>
          </a:p>
          <a:p>
            <a:pPr marL="0" indent="0" algn="l">
              <a:buNone/>
            </a:pPr>
            <a:r>
              <a:rPr lang="en-US" dirty="0" smtClean="0"/>
              <a:t>Higher level of the serum P4 and lower level of E2 observed in cow with retained placenta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b) prostaglandins </a:t>
            </a:r>
          </a:p>
          <a:p>
            <a:pPr marL="0" indent="0" algn="l">
              <a:buNone/>
            </a:pPr>
            <a:r>
              <a:rPr lang="en-US" dirty="0" smtClean="0"/>
              <a:t>Cow with retained placenta has less synthesized Prostaglandin F2 alpha from their fetal cotyledon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38426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3 -Nutritional causes:</a:t>
            </a:r>
          </a:p>
          <a:p>
            <a:pPr marL="0" indent="0" algn="l">
              <a:buNone/>
            </a:pPr>
            <a:r>
              <a:rPr lang="en-US" dirty="0" err="1" smtClean="0"/>
              <a:t>Nutritinal</a:t>
            </a:r>
            <a:r>
              <a:rPr lang="en-US" dirty="0" smtClean="0"/>
              <a:t> causes of retention are due to diet feeding the last 6:8 </a:t>
            </a:r>
            <a:r>
              <a:rPr lang="en-US" dirty="0" err="1" smtClean="0"/>
              <a:t>Wks</a:t>
            </a:r>
            <a:r>
              <a:rPr lang="en-US" dirty="0" smtClean="0"/>
              <a:t> before calving </a:t>
            </a:r>
          </a:p>
          <a:p>
            <a:pPr marL="0" indent="0" algn="l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dietery</a:t>
            </a:r>
            <a:r>
              <a:rPr lang="en-US" dirty="0" smtClean="0"/>
              <a:t> deficiency of </a:t>
            </a:r>
            <a:r>
              <a:rPr lang="en-US" dirty="0" err="1" smtClean="0"/>
              <a:t>imblance</a:t>
            </a:r>
            <a:r>
              <a:rPr lang="en-US" dirty="0" smtClean="0"/>
              <a:t> of energy , protein , iodine , </a:t>
            </a:r>
            <a:r>
              <a:rPr lang="en-US" dirty="0" err="1" smtClean="0"/>
              <a:t>vit</a:t>
            </a:r>
            <a:r>
              <a:rPr lang="en-US" dirty="0" smtClean="0"/>
              <a:t> A , D ,E are caused of retention placenta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33734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retained placenta 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1- manual remove </a:t>
            </a:r>
          </a:p>
          <a:p>
            <a:pPr marL="0" indent="0" algn="l">
              <a:buNone/>
            </a:pPr>
            <a:r>
              <a:rPr lang="en-US" dirty="0" smtClean="0"/>
              <a:t>2-manual remove with antibiotics </a:t>
            </a:r>
          </a:p>
          <a:p>
            <a:pPr marL="0" indent="0" algn="l">
              <a:buNone/>
            </a:pPr>
            <a:r>
              <a:rPr lang="en-US" dirty="0" err="1" smtClean="0"/>
              <a:t>Oxytetracycline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err="1" smtClean="0"/>
              <a:t>Sulphonamide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err="1" smtClean="0"/>
              <a:t>Lugol</a:t>
            </a:r>
            <a:r>
              <a:rPr lang="en-US" dirty="0" smtClean="0"/>
              <a:t> solution </a:t>
            </a:r>
          </a:p>
          <a:p>
            <a:pPr marL="0" indent="0" algn="l">
              <a:buNone/>
            </a:pPr>
            <a:r>
              <a:rPr lang="en-US" dirty="0" smtClean="0"/>
              <a:t>3- </a:t>
            </a:r>
            <a:r>
              <a:rPr lang="en-US" dirty="0" err="1" smtClean="0"/>
              <a:t>theraputic</a:t>
            </a:r>
            <a:r>
              <a:rPr lang="en-US" dirty="0" smtClean="0"/>
              <a:t> treatment using stimulants without manual remove </a:t>
            </a:r>
          </a:p>
          <a:p>
            <a:pPr marL="0" indent="0" algn="l">
              <a:buNone/>
            </a:pPr>
            <a:r>
              <a:rPr lang="en-US" dirty="0" smtClean="0"/>
              <a:t>Oxytocin , E2 , </a:t>
            </a:r>
            <a:r>
              <a:rPr lang="en-US" dirty="0" err="1" smtClean="0"/>
              <a:t>prostaglandine</a:t>
            </a:r>
            <a:r>
              <a:rPr lang="en-US" dirty="0" smtClean="0"/>
              <a:t> , ergot derivative &amp;</a:t>
            </a:r>
            <a:r>
              <a:rPr lang="en-US" dirty="0" err="1" smtClean="0"/>
              <a:t>Ca</a:t>
            </a:r>
            <a:r>
              <a:rPr lang="en-US" dirty="0" smtClean="0"/>
              <a:t> preparation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54325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Prevention and control of retained placenta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1- proper feeding program </a:t>
            </a:r>
            <a:r>
              <a:rPr lang="en-US" dirty="0" err="1" smtClean="0"/>
              <a:t>duringg</a:t>
            </a:r>
            <a:r>
              <a:rPr lang="en-US" dirty="0" smtClean="0"/>
              <a:t> the dry period </a:t>
            </a:r>
          </a:p>
          <a:p>
            <a:pPr marL="0" indent="0" algn="l">
              <a:buNone/>
            </a:pPr>
            <a:r>
              <a:rPr lang="en-US" dirty="0" smtClean="0"/>
              <a:t>VIT E &amp; Se </a:t>
            </a:r>
          </a:p>
          <a:p>
            <a:pPr marL="0" indent="0" algn="l">
              <a:buNone/>
            </a:pPr>
            <a:r>
              <a:rPr lang="en-US" dirty="0" smtClean="0"/>
              <a:t>Inject 50 mg of Se to buffalo in last month of pregnancy reduce the incidence of retained placenta </a:t>
            </a:r>
          </a:p>
          <a:p>
            <a:pPr marL="0" indent="0" algn="l">
              <a:buNone/>
            </a:pPr>
            <a:r>
              <a:rPr lang="en-US" dirty="0" smtClean="0"/>
              <a:t>2-Hyginic procedure at the time of birth </a:t>
            </a:r>
          </a:p>
          <a:p>
            <a:pPr marL="0" indent="0" algn="l">
              <a:buNone/>
            </a:pPr>
            <a:r>
              <a:rPr lang="en-US" dirty="0" smtClean="0"/>
              <a:t>3-Minimize stressful condition </a:t>
            </a:r>
          </a:p>
          <a:p>
            <a:pPr marL="0" indent="0" algn="l">
              <a:buNone/>
            </a:pPr>
            <a:r>
              <a:rPr lang="en-US" dirty="0" smtClean="0"/>
              <a:t>4-Maintain vaccination program against infectious causes 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77150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retention of the placenta in mare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It occurs very seldom in the mare , it mostly occurs after abortion in 6:9 Mo</a:t>
            </a:r>
          </a:p>
          <a:p>
            <a:pPr marL="0" indent="0" algn="l">
              <a:buNone/>
            </a:pPr>
            <a:r>
              <a:rPr lang="en-US" dirty="0" smtClean="0"/>
              <a:t>Causes :</a:t>
            </a:r>
          </a:p>
          <a:p>
            <a:pPr marL="0" indent="0" algn="l">
              <a:buNone/>
            </a:pPr>
            <a:r>
              <a:rPr lang="en-US" dirty="0" smtClean="0"/>
              <a:t>It is caused by acute </a:t>
            </a:r>
            <a:r>
              <a:rPr lang="en-US" dirty="0" err="1" smtClean="0"/>
              <a:t>placentitis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The bacterial infection during pregnancy </a:t>
            </a:r>
            <a:r>
              <a:rPr lang="en-US" dirty="0" err="1" smtClean="0"/>
              <a:t>doesnot</a:t>
            </a:r>
            <a:r>
              <a:rPr lang="en-US" dirty="0" smtClean="0"/>
              <a:t> result in retention of the placenta but looseness of </a:t>
            </a:r>
            <a:r>
              <a:rPr lang="en-US" dirty="0" err="1" smtClean="0"/>
              <a:t>allanto</a:t>
            </a:r>
            <a:r>
              <a:rPr lang="en-US" dirty="0" smtClean="0"/>
              <a:t> </a:t>
            </a:r>
            <a:r>
              <a:rPr lang="en-US" dirty="0" err="1" smtClean="0"/>
              <a:t>chorion</a:t>
            </a:r>
            <a:r>
              <a:rPr lang="en-US" dirty="0" smtClean="0"/>
              <a:t> because the tuft is very fine resulting in abortion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5157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Definition:-</a:t>
            </a:r>
          </a:p>
          <a:p>
            <a:pPr marL="0" indent="0" algn="l">
              <a:buNone/>
            </a:pPr>
            <a:r>
              <a:rPr lang="en-US" dirty="0" smtClean="0"/>
              <a:t>The period after calving when the genital organ are returning to their non pregnant state.</a:t>
            </a:r>
          </a:p>
          <a:p>
            <a:pPr marL="0" indent="0" algn="l">
              <a:buNone/>
            </a:pPr>
            <a:r>
              <a:rPr lang="en-US" dirty="0" smtClean="0"/>
              <a:t>Important changes </a:t>
            </a:r>
            <a:r>
              <a:rPr lang="en-US" dirty="0" err="1" smtClean="0"/>
              <a:t>occurduring</a:t>
            </a:r>
            <a:r>
              <a:rPr lang="en-US" dirty="0" smtClean="0"/>
              <a:t> the </a:t>
            </a:r>
            <a:r>
              <a:rPr lang="en-US" dirty="0" err="1" smtClean="0"/>
              <a:t>puerperium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1-shrinkage of the uterus to its normal non pregnant state</a:t>
            </a:r>
          </a:p>
          <a:p>
            <a:pPr marL="0" indent="0" algn="l">
              <a:buNone/>
            </a:pPr>
            <a:r>
              <a:rPr lang="en-US" dirty="0" smtClean="0"/>
              <a:t>2-regeneration of the endometrium</a:t>
            </a:r>
          </a:p>
          <a:p>
            <a:pPr marL="0" indent="0" algn="l">
              <a:buNone/>
            </a:pPr>
            <a:r>
              <a:rPr lang="en-US" dirty="0" smtClean="0"/>
              <a:t>3-elimination of bacterial contamination</a:t>
            </a:r>
          </a:p>
          <a:p>
            <a:pPr marL="0" indent="0" algn="l">
              <a:buNone/>
            </a:pPr>
            <a:r>
              <a:rPr lang="en-US" dirty="0" smtClean="0"/>
              <a:t>4-return to normal cyclical ovarian activity</a:t>
            </a:r>
          </a:p>
        </p:txBody>
      </p:sp>
    </p:spTree>
    <p:extLst>
      <p:ext uri="{BB962C8B-B14F-4D97-AF65-F5344CB8AC3E}">
        <p14:creationId xmlns:p14="http://schemas.microsoft.com/office/powerpoint/2010/main" val="3231102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err="1" smtClean="0"/>
              <a:t>Symotoms</a:t>
            </a:r>
            <a:r>
              <a:rPr lang="en-US" dirty="0" smtClean="0"/>
              <a:t>:</a:t>
            </a:r>
          </a:p>
          <a:p>
            <a:pPr marL="0" indent="0" algn="l">
              <a:buNone/>
            </a:pPr>
            <a:r>
              <a:rPr lang="en-US" dirty="0" smtClean="0"/>
              <a:t>It is considered as </a:t>
            </a:r>
            <a:r>
              <a:rPr lang="en-US" dirty="0" err="1" smtClean="0"/>
              <a:t>acase</a:t>
            </a:r>
            <a:r>
              <a:rPr lang="en-US" dirty="0" smtClean="0"/>
              <a:t> of secondary retention of the placenta after 2 hour </a:t>
            </a:r>
          </a:p>
          <a:p>
            <a:pPr marL="0" indent="0" algn="l">
              <a:buNone/>
            </a:pPr>
            <a:r>
              <a:rPr lang="en-US" dirty="0" smtClean="0"/>
              <a:t>The mare is restless and strains too much.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06242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The removal of placenta is done by </a:t>
            </a:r>
          </a:p>
          <a:p>
            <a:pPr marL="0" indent="0" algn="l">
              <a:buNone/>
            </a:pPr>
            <a:r>
              <a:rPr lang="en-US" dirty="0" smtClean="0"/>
              <a:t>-Very nice washing of the outer genitalia with water and soap</a:t>
            </a:r>
          </a:p>
          <a:p>
            <a:pPr marL="0" indent="0" algn="l">
              <a:buNone/>
            </a:pPr>
            <a:r>
              <a:rPr lang="en-US" dirty="0" smtClean="0"/>
              <a:t>-take hold of protruding placenta out of the vulva with left hand</a:t>
            </a:r>
          </a:p>
          <a:p>
            <a:pPr marL="0" indent="0" algn="l">
              <a:buNone/>
            </a:pPr>
            <a:r>
              <a:rPr lang="en-US" dirty="0" smtClean="0"/>
              <a:t>-introduce the right hand between placenta and the wall of the uterus </a:t>
            </a:r>
            <a:r>
              <a:rPr lang="en-US" dirty="0" err="1" smtClean="0"/>
              <a:t>seperating</a:t>
            </a:r>
            <a:r>
              <a:rPr lang="en-US" dirty="0" smtClean="0"/>
              <a:t> the fetal membrane from the endometrium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70802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-remove the whole placenta at one time and </a:t>
            </a:r>
            <a:r>
              <a:rPr lang="en-US" dirty="0" err="1" smtClean="0"/>
              <a:t>donot</a:t>
            </a:r>
            <a:r>
              <a:rPr lang="en-US" dirty="0" smtClean="0"/>
              <a:t> leave any part of it </a:t>
            </a:r>
          </a:p>
          <a:p>
            <a:pPr marL="0" indent="0" algn="l">
              <a:buNone/>
            </a:pPr>
            <a:r>
              <a:rPr lang="en-US" dirty="0" smtClean="0"/>
              <a:t>-wash the uterus with </a:t>
            </a:r>
            <a:r>
              <a:rPr lang="en-US" dirty="0" err="1" smtClean="0"/>
              <a:t>awarm</a:t>
            </a:r>
            <a:r>
              <a:rPr lang="en-US" dirty="0" smtClean="0"/>
              <a:t> solution of mild antiseptic as </a:t>
            </a:r>
            <a:r>
              <a:rPr lang="en-US" dirty="0" err="1" smtClean="0"/>
              <a:t>betadine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-put full dose of antibiotic </a:t>
            </a:r>
            <a:r>
              <a:rPr lang="en-US" dirty="0" err="1" smtClean="0"/>
              <a:t>ttt</a:t>
            </a:r>
            <a:r>
              <a:rPr lang="en-US" dirty="0" smtClean="0"/>
              <a:t> in uterus</a:t>
            </a:r>
          </a:p>
          <a:p>
            <a:pPr marL="0" indent="0" algn="l">
              <a:buNone/>
            </a:pPr>
            <a:r>
              <a:rPr lang="en-US" dirty="0" smtClean="0"/>
              <a:t>-Give dose of anti tetanic serum as prophylaxis</a:t>
            </a:r>
          </a:p>
          <a:p>
            <a:pPr marL="0" indent="0" algn="l">
              <a:buNone/>
            </a:pPr>
            <a:r>
              <a:rPr lang="en-US" dirty="0" smtClean="0"/>
              <a:t>-treatment symptomatically any other symptom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3375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the duration of </a:t>
            </a:r>
            <a:r>
              <a:rPr lang="en-US" dirty="0" err="1" smtClean="0"/>
              <a:t>puerperium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In cow :about 75 days</a:t>
            </a:r>
          </a:p>
          <a:p>
            <a:pPr marL="0" indent="0" algn="l">
              <a:buNone/>
            </a:pPr>
            <a:r>
              <a:rPr lang="en-US" dirty="0" smtClean="0"/>
              <a:t>In small ruminant :as cow</a:t>
            </a:r>
          </a:p>
          <a:p>
            <a:pPr marL="0" indent="0" algn="l">
              <a:buNone/>
            </a:pPr>
            <a:r>
              <a:rPr lang="en-US" dirty="0" smtClean="0"/>
              <a:t>In mare : about 9 days</a:t>
            </a:r>
          </a:p>
          <a:p>
            <a:pPr marL="0" indent="0" algn="l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8236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discharge{lochia}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Definition:-</a:t>
            </a:r>
          </a:p>
          <a:p>
            <a:pPr marL="0" indent="0" algn="l">
              <a:buNone/>
            </a:pPr>
            <a:r>
              <a:rPr lang="en-US" dirty="0" smtClean="0"/>
              <a:t>It is discharge which escape from uterus during the period of </a:t>
            </a:r>
            <a:r>
              <a:rPr lang="en-US" dirty="0" err="1" smtClean="0"/>
              <a:t>puerperium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Composition:-</a:t>
            </a:r>
          </a:p>
          <a:p>
            <a:pPr marL="0" indent="0" algn="l">
              <a:buNone/>
            </a:pPr>
            <a:r>
              <a:rPr lang="en-US" dirty="0" smtClean="0"/>
              <a:t>It consist of blood fibrin , parts of the placenta , fetal fluid , epithelium &amp; mucous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3878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525145"/>
              </p:ext>
            </p:extLst>
          </p:nvPr>
        </p:nvGraphicFramePr>
        <p:xfrm>
          <a:off x="467544" y="188640"/>
          <a:ext cx="8229600" cy="6497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Consitancy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odor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Color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Animals</a:t>
                      </a:r>
                      <a:endParaRPr lang="ar-E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After delivery: sticky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mucoid</a:t>
                      </a:r>
                      <a:endParaRPr lang="en-US" baseline="0" dirty="0" smtClean="0"/>
                    </a:p>
                    <a:p>
                      <a:pPr rtl="1"/>
                      <a:r>
                        <a:rPr lang="en-US" baseline="0" dirty="0" smtClean="0"/>
                        <a:t>After </a:t>
                      </a:r>
                      <a:r>
                        <a:rPr lang="en-US" baseline="0" dirty="0" err="1" smtClean="0"/>
                        <a:t>aweek</a:t>
                      </a:r>
                      <a:r>
                        <a:rPr lang="en-US" baseline="0" dirty="0" smtClean="0"/>
                        <a:t>:</a:t>
                      </a:r>
                    </a:p>
                    <a:p>
                      <a:pPr rtl="1"/>
                      <a:r>
                        <a:rPr lang="en-US" baseline="0" dirty="0" err="1" smtClean="0"/>
                        <a:t>Thiner</a:t>
                      </a:r>
                      <a:r>
                        <a:rPr lang="en-US" baseline="0" dirty="0" smtClean="0"/>
                        <a:t> and mixed with flakes</a:t>
                      </a:r>
                    </a:p>
                    <a:p>
                      <a:pPr rtl="1"/>
                      <a:r>
                        <a:rPr lang="en-US" baseline="0" dirty="0" smtClean="0"/>
                        <a:t>At the end of </a:t>
                      </a:r>
                      <a:r>
                        <a:rPr lang="en-US" baseline="0" dirty="0" err="1" smtClean="0"/>
                        <a:t>puerperium</a:t>
                      </a:r>
                      <a:r>
                        <a:rPr lang="en-US" baseline="0" dirty="0" smtClean="0"/>
                        <a:t>:</a:t>
                      </a:r>
                    </a:p>
                    <a:p>
                      <a:pPr rtl="1"/>
                      <a:r>
                        <a:rPr lang="en-US" baseline="0" dirty="0" smtClean="0"/>
                        <a:t>Glassy </a:t>
                      </a:r>
                      <a:r>
                        <a:rPr lang="en-US" baseline="0" dirty="0" err="1" smtClean="0"/>
                        <a:t>mucoid</a:t>
                      </a:r>
                      <a:endParaRPr lang="en-US" baseline="0" dirty="0" smtClean="0"/>
                    </a:p>
                    <a:p>
                      <a:pPr rtl="1"/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aseline="0" dirty="0" smtClean="0"/>
                        <a:t>Odorless</a:t>
                      </a:r>
                    </a:p>
                    <a:p>
                      <a:pPr rtl="1"/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After delivery: Brown</a:t>
                      </a:r>
                      <a:r>
                        <a:rPr lang="en-US" baseline="0" dirty="0" smtClean="0"/>
                        <a:t> red</a:t>
                      </a:r>
                    </a:p>
                    <a:p>
                      <a:pPr rtl="1"/>
                      <a:r>
                        <a:rPr lang="en-US" baseline="0" dirty="0" smtClean="0"/>
                        <a:t>After </a:t>
                      </a:r>
                      <a:r>
                        <a:rPr lang="en-US" baseline="0" dirty="0" err="1" smtClean="0"/>
                        <a:t>aweek</a:t>
                      </a:r>
                      <a:r>
                        <a:rPr lang="en-US" baseline="0" dirty="0" smtClean="0"/>
                        <a:t>:</a:t>
                      </a:r>
                    </a:p>
                    <a:p>
                      <a:pPr rtl="1"/>
                      <a:r>
                        <a:rPr lang="en-US" baseline="0" dirty="0" smtClean="0"/>
                        <a:t>Chocolate</a:t>
                      </a:r>
                    </a:p>
                    <a:p>
                      <a:pPr rtl="1"/>
                      <a:r>
                        <a:rPr lang="en-US" baseline="0" dirty="0" smtClean="0"/>
                        <a:t>At the end of </a:t>
                      </a:r>
                      <a:r>
                        <a:rPr lang="en-US" baseline="0" dirty="0" err="1" smtClean="0"/>
                        <a:t>puerperium</a:t>
                      </a:r>
                      <a:r>
                        <a:rPr lang="en-US" baseline="0" dirty="0" smtClean="0"/>
                        <a:t>:</a:t>
                      </a:r>
                    </a:p>
                    <a:p>
                      <a:pPr rtl="1"/>
                      <a:r>
                        <a:rPr lang="en-US" baseline="0" dirty="0" smtClean="0"/>
                        <a:t>clear</a:t>
                      </a:r>
                    </a:p>
                    <a:p>
                      <a:pPr rtl="1"/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Cattle</a:t>
                      </a:r>
                      <a:endParaRPr lang="ar-E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mucoid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odorless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After birth:</a:t>
                      </a:r>
                    </a:p>
                    <a:p>
                      <a:pPr rtl="1"/>
                      <a:r>
                        <a:rPr lang="en-US" dirty="0" smtClean="0"/>
                        <a:t>It is red brown then it start to change to </a:t>
                      </a:r>
                      <a:r>
                        <a:rPr lang="en-US" dirty="0" err="1" smtClean="0"/>
                        <a:t>brown,yellowish</a:t>
                      </a:r>
                      <a:r>
                        <a:rPr lang="en-US" dirty="0" smtClean="0"/>
                        <a:t>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Mare</a:t>
                      </a:r>
                      <a:endParaRPr lang="ar-E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mucoid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odorless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Blood </a:t>
                      </a:r>
                      <a:r>
                        <a:rPr lang="en-US" dirty="0" err="1" smtClean="0"/>
                        <a:t>mucoid</a:t>
                      </a:r>
                      <a:r>
                        <a:rPr lang="en-US" dirty="0" smtClean="0"/>
                        <a:t> at first then it change to be turbid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Small ruminant</a:t>
                      </a:r>
                      <a:endParaRPr lang="ar-E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mucoid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odorless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Greenish black due to presence of bile like pigment called{</a:t>
                      </a:r>
                      <a:r>
                        <a:rPr lang="en-US" dirty="0" err="1" smtClean="0"/>
                        <a:t>uterovirdin</a:t>
                      </a:r>
                      <a:r>
                        <a:rPr lang="en-US" dirty="0" smtClean="0"/>
                        <a:t>}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bitch</a:t>
                      </a:r>
                      <a:endParaRPr lang="ar-E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36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of the cervical canal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The external </a:t>
            </a:r>
            <a:r>
              <a:rPr lang="en-US" dirty="0" err="1" smtClean="0"/>
              <a:t>os</a:t>
            </a:r>
            <a:r>
              <a:rPr lang="en-US" dirty="0" smtClean="0"/>
              <a:t> is closed less rapidly than internal </a:t>
            </a:r>
            <a:r>
              <a:rPr lang="en-US" dirty="0" err="1" smtClean="0"/>
              <a:t>os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On 3</a:t>
            </a:r>
            <a:r>
              <a:rPr lang="en-US" baseline="30000" dirty="0" smtClean="0"/>
              <a:t>rd</a:t>
            </a:r>
            <a:r>
              <a:rPr lang="en-US" dirty="0" smtClean="0"/>
              <a:t> day postpartum the external cervical </a:t>
            </a:r>
            <a:r>
              <a:rPr lang="en-US" dirty="0" err="1" smtClean="0"/>
              <a:t>os</a:t>
            </a:r>
            <a:r>
              <a:rPr lang="en-US" dirty="0" smtClean="0"/>
              <a:t> can pass one hand ,while the internal </a:t>
            </a:r>
            <a:r>
              <a:rPr lang="en-US" dirty="0" err="1" smtClean="0"/>
              <a:t>os</a:t>
            </a:r>
            <a:r>
              <a:rPr lang="en-US" dirty="0" smtClean="0"/>
              <a:t> admits only 2:3 fingers</a:t>
            </a:r>
          </a:p>
          <a:p>
            <a:pPr marL="0" indent="0" algn="l">
              <a:buNone/>
            </a:pPr>
            <a:r>
              <a:rPr lang="en-US" dirty="0" smtClean="0"/>
              <a:t>At the end of the 1</a:t>
            </a:r>
            <a:r>
              <a:rPr lang="en-US" baseline="30000" dirty="0" smtClean="0"/>
              <a:t>st</a:t>
            </a:r>
            <a:r>
              <a:rPr lang="en-US" dirty="0" smtClean="0"/>
              <a:t> week the external </a:t>
            </a:r>
            <a:r>
              <a:rPr lang="en-US" dirty="0" err="1" smtClean="0"/>
              <a:t>os</a:t>
            </a:r>
            <a:r>
              <a:rPr lang="en-US" dirty="0" smtClean="0"/>
              <a:t> admits 1:2finger while the internal </a:t>
            </a:r>
            <a:r>
              <a:rPr lang="en-US" dirty="0" err="1" smtClean="0"/>
              <a:t>os</a:t>
            </a:r>
            <a:r>
              <a:rPr lang="en-US" dirty="0" smtClean="0"/>
              <a:t> can only pass </a:t>
            </a:r>
            <a:r>
              <a:rPr lang="en-US" dirty="0" err="1" smtClean="0"/>
              <a:t>astraw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1013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 influencing the rate of uterine involution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-Parity : involution is likely to be more rapid in </a:t>
            </a:r>
            <a:r>
              <a:rPr lang="en-US" dirty="0" err="1" smtClean="0"/>
              <a:t>primipara</a:t>
            </a:r>
            <a:r>
              <a:rPr lang="en-US" dirty="0" smtClean="0"/>
              <a:t> than </a:t>
            </a:r>
            <a:r>
              <a:rPr lang="en-US" dirty="0" err="1" smtClean="0"/>
              <a:t>pluripara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-Season of the </a:t>
            </a:r>
            <a:r>
              <a:rPr lang="en-US" dirty="0" err="1" smtClean="0"/>
              <a:t>year:involution</a:t>
            </a:r>
            <a:r>
              <a:rPr lang="en-US" dirty="0" smtClean="0"/>
              <a:t> is </a:t>
            </a:r>
            <a:r>
              <a:rPr lang="en-US" dirty="0" err="1" smtClean="0"/>
              <a:t>propbably</a:t>
            </a:r>
            <a:r>
              <a:rPr lang="en-US" dirty="0" smtClean="0"/>
              <a:t> quicker in spring and summer –calving cows</a:t>
            </a:r>
          </a:p>
          <a:p>
            <a:pPr marL="0" indent="0" algn="l">
              <a:buNone/>
            </a:pPr>
            <a:r>
              <a:rPr lang="en-US" dirty="0" smtClean="0"/>
              <a:t>-Suckling: possibly hastens involution</a:t>
            </a:r>
          </a:p>
          <a:p>
            <a:pPr marL="0" indent="0" algn="l">
              <a:buNone/>
            </a:pPr>
            <a:r>
              <a:rPr lang="en-US" dirty="0" smtClean="0"/>
              <a:t>-</a:t>
            </a:r>
            <a:r>
              <a:rPr lang="en-US" dirty="0" err="1" smtClean="0"/>
              <a:t>Climate:affect</a:t>
            </a:r>
            <a:r>
              <a:rPr lang="en-US" dirty="0" smtClean="0"/>
              <a:t> on involution</a:t>
            </a:r>
          </a:p>
          <a:p>
            <a:pPr marL="0" indent="0" algn="l">
              <a:buNone/>
            </a:pPr>
            <a:r>
              <a:rPr lang="en-US" dirty="0" smtClean="0"/>
              <a:t>-Suckling intensity and milking frequency : the greater the frequency of milking and intensity of suckling the longer the </a:t>
            </a:r>
            <a:r>
              <a:rPr lang="en-US" dirty="0" err="1" smtClean="0"/>
              <a:t>aperiod</a:t>
            </a:r>
            <a:r>
              <a:rPr lang="en-US" dirty="0" smtClean="0"/>
              <a:t> of </a:t>
            </a:r>
            <a:r>
              <a:rPr lang="en-US" dirty="0" err="1" smtClean="0"/>
              <a:t>cyclicity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5375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of </a:t>
            </a:r>
            <a:r>
              <a:rPr lang="en-US" dirty="0" err="1" smtClean="0"/>
              <a:t>puerperium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Disturbance of </a:t>
            </a:r>
            <a:r>
              <a:rPr lang="en-US" dirty="0" err="1" smtClean="0"/>
              <a:t>puerperium</a:t>
            </a:r>
            <a:r>
              <a:rPr lang="en-US" dirty="0" smtClean="0"/>
              <a:t> may result from:</a:t>
            </a:r>
          </a:p>
          <a:p>
            <a:pPr marL="0" indent="0" algn="l">
              <a:buNone/>
            </a:pPr>
            <a:r>
              <a:rPr lang="en-US" dirty="0" smtClean="0"/>
              <a:t> -</a:t>
            </a:r>
            <a:r>
              <a:rPr lang="en-US" dirty="0" err="1" smtClean="0"/>
              <a:t>Atony</a:t>
            </a:r>
            <a:r>
              <a:rPr lang="en-US" dirty="0" smtClean="0"/>
              <a:t> of the uterus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-retention of the placenta</a:t>
            </a:r>
          </a:p>
          <a:p>
            <a:pPr marL="0" indent="0" algn="l">
              <a:buNone/>
            </a:pPr>
            <a:r>
              <a:rPr lang="en-US" dirty="0" smtClean="0"/>
              <a:t> -Prolapse of vagina or uterus</a:t>
            </a:r>
          </a:p>
          <a:p>
            <a:pPr marL="0" indent="0" algn="l">
              <a:buNone/>
            </a:pPr>
            <a:r>
              <a:rPr lang="en-US" dirty="0" smtClean="0"/>
              <a:t> - injury in birth way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- infection or intoxication.</a:t>
            </a:r>
          </a:p>
        </p:txBody>
      </p:sp>
    </p:spTree>
    <p:extLst>
      <p:ext uri="{BB962C8B-B14F-4D97-AF65-F5344CB8AC3E}">
        <p14:creationId xmlns:p14="http://schemas.microsoft.com/office/powerpoint/2010/main" val="319125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of the placenta</a:t>
            </a:r>
            <a:endParaRPr lang="ar-E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Primary retention of the fetal membrane result from a lack of detachment from maternal </a:t>
            </a:r>
            <a:r>
              <a:rPr lang="en-US" dirty="0" err="1" smtClean="0"/>
              <a:t>caruncle</a:t>
            </a:r>
            <a:r>
              <a:rPr lang="en-US" dirty="0" smtClean="0"/>
              <a:t> .</a:t>
            </a:r>
          </a:p>
          <a:p>
            <a:pPr marL="0" indent="0" algn="l">
              <a:buNone/>
            </a:pPr>
            <a:r>
              <a:rPr lang="en-US" dirty="0" smtClean="0"/>
              <a:t>Whereas secondary retention is related to </a:t>
            </a:r>
            <a:r>
              <a:rPr lang="en-US" dirty="0" err="1" smtClean="0"/>
              <a:t>amechanical</a:t>
            </a:r>
            <a:r>
              <a:rPr lang="en-US" dirty="0" smtClean="0"/>
              <a:t> difficulty in expelling already detached fetal membrane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90078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895</Words>
  <Application>Microsoft Office PowerPoint</Application>
  <PresentationFormat>عرض على الشاشة (3:4)‏</PresentationFormat>
  <Paragraphs>134</Paragraphs>
  <Slides>22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تدفق</vt:lpstr>
      <vt:lpstr>puerperium</vt:lpstr>
      <vt:lpstr>عرض تقديمي في PowerPoint</vt:lpstr>
      <vt:lpstr>عرض تقديمي في PowerPoint</vt:lpstr>
      <vt:lpstr>Uterine discharge{lochia}</vt:lpstr>
      <vt:lpstr>عرض تقديمي في PowerPoint</vt:lpstr>
      <vt:lpstr>Closure of the cervical canal</vt:lpstr>
      <vt:lpstr>Factor influencing the rate of uterine involution</vt:lpstr>
      <vt:lpstr>Pathology of puerperium</vt:lpstr>
      <vt:lpstr>Retention of the placenta</vt:lpstr>
      <vt:lpstr>عرض تقديمي في PowerPoint</vt:lpstr>
      <vt:lpstr>عرض تقديمي في PowerPoint</vt:lpstr>
      <vt:lpstr>Causes f retention of placenta</vt:lpstr>
      <vt:lpstr>Another classification of the causes </vt:lpstr>
      <vt:lpstr>عرض تقديمي في PowerPoint</vt:lpstr>
      <vt:lpstr>عرض تقديمي في PowerPoint</vt:lpstr>
      <vt:lpstr>عرض تقديمي في PowerPoint</vt:lpstr>
      <vt:lpstr>Treatment of retained placenta </vt:lpstr>
      <vt:lpstr>Prevention and control of retained placenta</vt:lpstr>
      <vt:lpstr>Secondary retention of the placenta in mare</vt:lpstr>
      <vt:lpstr>عرض تقديمي في PowerPoint</vt:lpstr>
      <vt:lpstr>therapy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puerperium</dc:title>
  <dc:creator>Ahmed anwer</dc:creator>
  <cp:lastModifiedBy>Ahmed anwer</cp:lastModifiedBy>
  <cp:revision>15</cp:revision>
  <dcterms:created xsi:type="dcterms:W3CDTF">2020-04-12T17:55:16Z</dcterms:created>
  <dcterms:modified xsi:type="dcterms:W3CDTF">2020-04-19T14:21:03Z</dcterms:modified>
</cp:coreProperties>
</file>