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5"/>
  </p:notesMasterIdLst>
  <p:sldIdLst>
    <p:sldId id="373" r:id="rId2"/>
    <p:sldId id="335" r:id="rId3"/>
    <p:sldId id="336" r:id="rId4"/>
    <p:sldId id="338" r:id="rId5"/>
    <p:sldId id="339" r:id="rId6"/>
    <p:sldId id="340" r:id="rId7"/>
    <p:sldId id="396" r:id="rId8"/>
    <p:sldId id="397" r:id="rId9"/>
    <p:sldId id="398" r:id="rId10"/>
    <p:sldId id="337" r:id="rId11"/>
    <p:sldId id="399" r:id="rId12"/>
    <p:sldId id="402" r:id="rId13"/>
    <p:sldId id="280" r:id="rId14"/>
    <p:sldId id="283" r:id="rId15"/>
    <p:sldId id="284" r:id="rId16"/>
    <p:sldId id="285" r:id="rId17"/>
    <p:sldId id="286" r:id="rId18"/>
    <p:sldId id="287" r:id="rId19"/>
    <p:sldId id="289" r:id="rId20"/>
    <p:sldId id="290" r:id="rId21"/>
    <p:sldId id="291" r:id="rId22"/>
    <p:sldId id="296" r:id="rId23"/>
    <p:sldId id="292" r:id="rId24"/>
    <p:sldId id="329" r:id="rId25"/>
    <p:sldId id="438" r:id="rId26"/>
    <p:sldId id="293" r:id="rId27"/>
    <p:sldId id="294" r:id="rId28"/>
    <p:sldId id="295" r:id="rId29"/>
    <p:sldId id="405" r:id="rId30"/>
    <p:sldId id="288" r:id="rId31"/>
    <p:sldId id="406" r:id="rId32"/>
    <p:sldId id="407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EA71"/>
    <a:srgbClr val="F7A86D"/>
    <a:srgbClr val="FF6969"/>
    <a:srgbClr val="9A0000"/>
    <a:srgbClr val="C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94802" autoAdjust="0"/>
  </p:normalViewPr>
  <p:slideViewPr>
    <p:cSldViewPr>
      <p:cViewPr>
        <p:scale>
          <a:sx n="60" d="100"/>
          <a:sy n="60" d="100"/>
        </p:scale>
        <p:origin x="-1422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49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83CCA-72BB-4204-8055-26FEC8A29B6E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F5804-1A2F-49DF-BBD6-4949A0075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88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78EC4C-5A38-42A1-A950-8FCBC9FCE732}" type="datetimeFigureOut">
              <a:rPr lang="en-US" smtClean="0"/>
              <a:pPr>
                <a:defRPr/>
              </a:pPr>
              <a:t>4/18/2020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06BC91-F602-4768-8E88-BD5C78B344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AE7C6E-2E81-4170-B1D6-67CA0DF7F9AA}" type="datetimeFigureOut">
              <a:rPr lang="en-US" smtClean="0"/>
              <a:pPr>
                <a:defRPr/>
              </a:pPr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271233-D2C5-4E09-BBD9-3B8460363B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F1BC27-31DB-4EC1-ACA5-DAEE6E5845C7}" type="datetimeFigureOut">
              <a:rPr lang="en-US" smtClean="0"/>
              <a:pPr>
                <a:defRPr/>
              </a:pPr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9AD9A6-567F-4505-881E-6F768ADC4D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D11BFC-50AE-49E9-A58A-D38E16848D01}" type="datetimeFigureOut">
              <a:rPr lang="en-US" smtClean="0"/>
              <a:pPr>
                <a:defRPr/>
              </a:pPr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05DD06-797C-4DA3-A46D-08E57D2036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C4EFC9-4ABC-467E-86B4-60B59B905070}" type="datetimeFigureOut">
              <a:rPr lang="en-US" smtClean="0"/>
              <a:pPr>
                <a:defRPr/>
              </a:pPr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5D394A-04A3-4CD7-AD82-CDE477518F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572BC4-5E0B-4647-8C97-C999DF555128}" type="datetimeFigureOut">
              <a:rPr lang="en-US" smtClean="0"/>
              <a:pPr>
                <a:defRPr/>
              </a:pPr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332DCA-A751-4EB4-B137-74619536E8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03C711-869E-4897-AB99-0C9F140756A1}" type="datetimeFigureOut">
              <a:rPr lang="en-US" smtClean="0"/>
              <a:pPr>
                <a:defRPr/>
              </a:pPr>
              <a:t>4/18/2020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1E7001-FCD3-4FBD-A4F4-29EB9861C7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CBFCAA-E049-41C2-8632-497BBF6CF941}" type="datetimeFigureOut">
              <a:rPr lang="en-US" smtClean="0"/>
              <a:pPr>
                <a:defRPr/>
              </a:pPr>
              <a:t>4/18/2020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6AC3DF-BC68-42AB-8DBC-B2CBBBCE8F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792033-C44B-4959-BAB8-115DA9815330}" type="datetimeFigureOut">
              <a:rPr lang="en-US" smtClean="0"/>
              <a:pPr>
                <a:defRPr/>
              </a:pPr>
              <a:t>4/18/2020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A22571-0AB9-4E41-9CC6-B4FA445CF4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2C2F28-BF58-4014-A6DB-9DD71BCD3920}" type="datetimeFigureOut">
              <a:rPr lang="en-US" smtClean="0"/>
              <a:pPr>
                <a:defRPr/>
              </a:pPr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B5733C-3926-4F01-8E97-B114E19758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FC5AB6-4F4C-4433-8683-3804D8AD330B}" type="datetimeFigureOut">
              <a:rPr lang="en-US" smtClean="0"/>
              <a:pPr>
                <a:defRPr/>
              </a:pPr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79F150-2DBF-4C92-83B4-2B29C60B8B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CF34B2E0-94AE-41D7-B2B1-CE9B7702C1F3}" type="datetimeFigureOut">
              <a:rPr lang="en-US" smtClean="0"/>
              <a:pPr>
                <a:defRPr/>
              </a:pPr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05E2880B-7317-4ABD-AAB3-16BB3EC145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terinarysurgery.8m.com/cgi-bin/i/images/image1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6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" y="228600"/>
            <a:ext cx="7848600" cy="8382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FF00"/>
                </a:solidFill>
                <a:latin typeface="Freestyle Script" pitchFamily="66" charset="0"/>
              </a:rPr>
              <a:t>5</a:t>
            </a:r>
            <a:r>
              <a:rPr lang="en-US" sz="3600" b="1" dirty="0" smtClean="0">
                <a:solidFill>
                  <a:srgbClr val="FFFF00"/>
                </a:solidFill>
                <a:latin typeface="Freestyle Script" pitchFamily="66" charset="0"/>
              </a:rPr>
              <a:t>-AFFECIONS </a:t>
            </a:r>
            <a:r>
              <a:rPr lang="en-US" sz="3600" b="1" dirty="0">
                <a:solidFill>
                  <a:srgbClr val="FFFF00"/>
                </a:solidFill>
                <a:latin typeface="Freestyle Script" pitchFamily="66" charset="0"/>
              </a:rPr>
              <a:t>OF THE </a:t>
            </a:r>
            <a:r>
              <a:rPr lang="en-US" sz="3600" b="1" dirty="0" smtClean="0">
                <a:solidFill>
                  <a:srgbClr val="FFFF00"/>
                </a:solidFill>
                <a:latin typeface="Freestyle Script" pitchFamily="66" charset="0"/>
              </a:rPr>
              <a:t>CONJUNCTIVA</a:t>
            </a:r>
            <a:endParaRPr lang="en-US" sz="3600" b="1" dirty="0">
              <a:solidFill>
                <a:srgbClr val="FFFF00"/>
              </a:solidFill>
              <a:latin typeface="Freestyle Script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200" y="1214422"/>
            <a:ext cx="2705100" cy="8382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FF00"/>
                </a:solidFill>
                <a:latin typeface="Freestyle Script" pitchFamily="66" charset="0"/>
              </a:rPr>
              <a:t>I-Congenital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6200" y="2162172"/>
            <a:ext cx="2705100" cy="648072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Freestyle Script" pitchFamily="66" charset="0"/>
              </a:rPr>
              <a:t>1-DERMOIDS</a:t>
            </a:r>
          </a:p>
        </p:txBody>
      </p:sp>
      <p:pic>
        <p:nvPicPr>
          <p:cNvPr id="1026" name="Picture 2" descr="http://www.fmv.utl.pt/atlas/olho/imagens/fig_0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397" y="1153829"/>
            <a:ext cx="6083245" cy="57041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66700" y="3068960"/>
            <a:ext cx="2705100" cy="648072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Freestyle Script" pitchFamily="66" charset="0"/>
              </a:rPr>
              <a:t>2-ECTOPIC CILIA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5496" y="4535015"/>
            <a:ext cx="3528392" cy="1270249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Freestyle Script" pitchFamily="66" charset="0"/>
              </a:rPr>
              <a:t>1-Epiphora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Freestyle Script" pitchFamily="66" charset="0"/>
              </a:rPr>
              <a:t>, </a:t>
            </a:r>
            <a:r>
              <a:rPr lang="en-US" sz="3600" b="1" dirty="0" err="1">
                <a:solidFill>
                  <a:schemeClr val="bg1">
                    <a:lumMod val="95000"/>
                  </a:schemeClr>
                </a:solidFill>
                <a:latin typeface="Freestyle Script" pitchFamily="66" charset="0"/>
              </a:rPr>
              <a:t>blepharospasm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Freestyle Script" pitchFamily="66" charset="0"/>
              </a:rPr>
              <a:t> </a:t>
            </a: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Freestyle Script" pitchFamily="66" charset="0"/>
              </a:rPr>
              <a:t>&amp; </a:t>
            </a:r>
            <a:r>
              <a:rPr lang="en-US" sz="3600" b="1" dirty="0" err="1" smtClean="0">
                <a:solidFill>
                  <a:schemeClr val="bg1">
                    <a:lumMod val="95000"/>
                  </a:schemeClr>
                </a:solidFill>
                <a:latin typeface="Freestyle Script" pitchFamily="66" charset="0"/>
              </a:rPr>
              <a:t>mucoid</a:t>
            </a: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Freestyle Script" pitchFamily="66" charset="0"/>
              </a:rPr>
              <a:t> dis </a:t>
            </a:r>
            <a:endParaRPr lang="en-US" sz="3600" b="1" dirty="0">
              <a:solidFill>
                <a:schemeClr val="bg1">
                  <a:lumMod val="95000"/>
                </a:schemeClr>
              </a:solidFill>
              <a:latin typeface="Freestyle Script" pitchFamily="66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1446" y="3827512"/>
            <a:ext cx="1524000" cy="6096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Freestyle Script" pitchFamily="66" charset="0"/>
              </a:rPr>
              <a:t>Signs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5496" y="5877272"/>
            <a:ext cx="3528392" cy="576064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Freestyle Script" pitchFamily="66" charset="0"/>
              </a:rPr>
              <a:t>2-Cilia</a:t>
            </a:r>
            <a:endParaRPr lang="en-US" sz="3600" b="1" dirty="0">
              <a:solidFill>
                <a:schemeClr val="bg1">
                  <a:lumMod val="95000"/>
                </a:schemeClr>
              </a:solidFill>
              <a:latin typeface="Freestyle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65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8708" y="116632"/>
            <a:ext cx="5009356" cy="8382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Freestyle Script" pitchFamily="66" charset="0"/>
              </a:rPr>
              <a:t>4-CONJUNCTIVAL TUMORS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17302"/>
            <a:ext cx="7910421" cy="52640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260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8707" y="116632"/>
            <a:ext cx="5513413" cy="129614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Freestyle Script" pitchFamily="66" charset="0"/>
              </a:rPr>
              <a:t>5-HABRONEMIASIS OF THE CONJUNCTIVA</a:t>
            </a:r>
          </a:p>
        </p:txBody>
      </p:sp>
      <p:pic>
        <p:nvPicPr>
          <p:cNvPr id="6146" name="Picture 2" descr="http://content.answcdn.com/main/content/img/elsevier/vet/gr1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754" y="44624"/>
            <a:ext cx="3333750" cy="3333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infovets.com/books/equine/E/Images/E224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88" y="3590764"/>
            <a:ext cx="4200804" cy="31506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thebrookeegypt.org/web/wp-content/uploads/2012/11/DSC0638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296" y="3540967"/>
            <a:ext cx="4267200" cy="3200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06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228600"/>
            <a:ext cx="7848600" cy="8382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-AFFECIONS 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CORNEAC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6200" y="2162172"/>
            <a:ext cx="4424362" cy="8382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1-MICROCORNEA</a:t>
            </a:r>
          </a:p>
        </p:txBody>
      </p:sp>
      <p:pic>
        <p:nvPicPr>
          <p:cNvPr id="1026" name="Picture 2" descr="C:\Users\A-T\Desktop\New folder\microcornea-O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839744"/>
            <a:ext cx="4181605" cy="29467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C:\Users\A-T\Desktop\New folder\macro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119450"/>
            <a:ext cx="3651256" cy="27384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ounded Rectangle 6"/>
          <p:cNvSpPr/>
          <p:nvPr/>
        </p:nvSpPr>
        <p:spPr>
          <a:xfrm>
            <a:off x="76200" y="5876948"/>
            <a:ext cx="8839200" cy="8382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2-MACROCORNEA (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Megalocornea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6200" y="1214422"/>
            <a:ext cx="3055640" cy="8382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I-Congenital</a:t>
            </a:r>
          </a:p>
        </p:txBody>
      </p:sp>
      <p:pic>
        <p:nvPicPr>
          <p:cNvPr id="9" name="Picture 8" descr="http://staciechaiken.files.wordpress.com/2011/05/dog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21582" y="1000108"/>
            <a:ext cx="1751012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179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6200" y="214290"/>
            <a:ext cx="8839200" cy="8382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3-DERMOIDS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5867" y="1214422"/>
            <a:ext cx="4106727" cy="44291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766" y="1928802"/>
            <a:ext cx="4534912" cy="2643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71406" y="5876948"/>
            <a:ext cx="8839200" cy="8382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4-COLOBOMA OF THE CORNEA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388" y="142852"/>
            <a:ext cx="4779652" cy="8382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II-Acquired diseases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61956" y="1214422"/>
            <a:ext cx="8839200" cy="8382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1-KERATITIS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42844" y="2233610"/>
            <a:ext cx="8749636" cy="8382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A-Subjective Symptoms (general signs)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14348" y="3233742"/>
            <a:ext cx="4714908" cy="113136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Pain (photophobia and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blepharospasm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14348" y="4607024"/>
            <a:ext cx="4714908" cy="8382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Epiphora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www.veterinarysurgery.8m.com/images/image1_249x250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5643570" y="3338747"/>
            <a:ext cx="3505200" cy="351927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74892" y="44624"/>
            <a:ext cx="7885540" cy="73152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B-Objective Symptoms (specific signs)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55576" y="836712"/>
            <a:ext cx="7528350" cy="109728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1-Injection of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conjunctival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ciliary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blood vessel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42844" y="1988977"/>
            <a:ext cx="2928958" cy="1500197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rtl="0"/>
            <a:r>
              <a: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Bright red dilated, </a:t>
            </a:r>
          </a:p>
          <a:p>
            <a:pPr algn="l" rtl="0"/>
            <a:r>
              <a: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Tortuous </a:t>
            </a:r>
          </a:p>
          <a:p>
            <a:pPr algn="l" rtl="0"/>
            <a:r>
              <a: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Movable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215074" y="1985882"/>
            <a:ext cx="2786082" cy="1435472"/>
          </a:xfrm>
          <a:prstGeom prst="roundRect">
            <a:avLst/>
          </a:prstGeom>
          <a:solidFill>
            <a:srgbClr val="9A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rtl="0"/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Darker,</a:t>
            </a:r>
          </a:p>
          <a:p>
            <a:pPr algn="l" rtl="0"/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Straighter, </a:t>
            </a:r>
          </a:p>
          <a:p>
            <a:pPr algn="l" rtl="0"/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Non-movable</a:t>
            </a:r>
          </a:p>
        </p:txBody>
      </p:sp>
      <p:pic>
        <p:nvPicPr>
          <p:cNvPr id="30735" name="Picture 15" descr="conjunctival_hyperemia_vs_episclera_injection13274571648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5257" y="4166164"/>
            <a:ext cx="3001239" cy="27192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39" name="Picture 19" descr="1-s2"/>
          <p:cNvPicPr>
            <a:picLocks noChangeAspect="1" noChangeArrowheads="1"/>
          </p:cNvPicPr>
          <p:nvPr/>
        </p:nvPicPr>
        <p:blipFill>
          <a:blip r:embed="rId3"/>
          <a:srcRect l="68090" t="3013" b="65852"/>
          <a:stretch>
            <a:fillRect/>
          </a:stretch>
        </p:blipFill>
        <p:spPr bwMode="auto">
          <a:xfrm>
            <a:off x="3161293" y="2001379"/>
            <a:ext cx="2971240" cy="2907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42" name="Picture 22" descr="Entropionhorse"/>
          <p:cNvPicPr>
            <a:picLocks noChangeAspect="1" noChangeArrowheads="1"/>
          </p:cNvPicPr>
          <p:nvPr/>
        </p:nvPicPr>
        <p:blipFill>
          <a:blip r:embed="rId4"/>
          <a:srcRect l="26598" t="9333" r="14027" b="28524"/>
          <a:stretch>
            <a:fillRect/>
          </a:stretch>
        </p:blipFill>
        <p:spPr bwMode="auto">
          <a:xfrm>
            <a:off x="107504" y="4329541"/>
            <a:ext cx="3349036" cy="25558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4282" y="90464"/>
            <a:ext cx="4586319" cy="11062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2-Loss of corneal transparency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28570" y="1554992"/>
            <a:ext cx="4572031" cy="158597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rtl="0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Corneal edema </a:t>
            </a: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 algn="l" rtl="0"/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Leucocytic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infiltration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7718" y="3646471"/>
            <a:ext cx="4034876" cy="31178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1755" name="Picture 11" descr="1-s2"/>
          <p:cNvPicPr>
            <a:picLocks noChangeAspect="1" noChangeArrowheads="1"/>
          </p:cNvPicPr>
          <p:nvPr/>
        </p:nvPicPr>
        <p:blipFill>
          <a:blip r:embed="rId3"/>
          <a:srcRect r="51569"/>
          <a:stretch>
            <a:fillRect/>
          </a:stretch>
        </p:blipFill>
        <p:spPr bwMode="auto">
          <a:xfrm>
            <a:off x="5037718" y="188640"/>
            <a:ext cx="4070786" cy="3396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1757" name="Picture 13" descr="ANd9GcRxxbb3fcVhLzTJr3j3V-gPs41K7vebQnL99nanpaDxI3SLqM6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25" y="3357563"/>
            <a:ext cx="4727576" cy="34178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31640" y="44624"/>
            <a:ext cx="6589966" cy="8382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3-Vascularization of the cornea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5497" y="764704"/>
            <a:ext cx="2520279" cy="8382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Superficial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444208" y="692696"/>
            <a:ext cx="2520280" cy="8382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Deep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3853129"/>
            <a:ext cx="3517131" cy="28882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1484784"/>
            <a:ext cx="2857500" cy="2381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722" y="3866034"/>
            <a:ext cx="3671726" cy="28372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556792"/>
            <a:ext cx="2857500" cy="2305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/>
          <a:srcRect l="11195" t="15263"/>
          <a:stretch/>
        </p:blipFill>
        <p:spPr bwMode="auto">
          <a:xfrm>
            <a:off x="3605617" y="1772816"/>
            <a:ext cx="5520517" cy="42484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803" name="Picture 11" descr="ANd9GcTouRxVmbeXftUIHwBpnJpHlLOwgn62h_fqXkHgJy4rHQJzeaf2"/>
          <p:cNvPicPr>
            <a:picLocks noChangeAspect="1" noChangeArrowheads="1"/>
          </p:cNvPicPr>
          <p:nvPr/>
        </p:nvPicPr>
        <p:blipFill rotWithShape="1">
          <a:blip r:embed="rId3"/>
          <a:srcRect l="17635" t="8371" r="20442"/>
          <a:stretch/>
        </p:blipFill>
        <p:spPr bwMode="auto">
          <a:xfrm>
            <a:off x="-11826" y="3283137"/>
            <a:ext cx="3637032" cy="35302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805" name="Picture 13" descr="ANd9GcSDttJxnzo0kVl83znw3p898Nri-dbpWeCoIVj_x-rlVlYcjru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95" y="44624"/>
            <a:ext cx="3589711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Rounded Rectangle 1"/>
          <p:cNvSpPr/>
          <p:nvPr/>
        </p:nvSpPr>
        <p:spPr>
          <a:xfrm>
            <a:off x="3203848" y="116632"/>
            <a:ext cx="5940152" cy="8382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4-Ulceration of the cornea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02964" y="116632"/>
            <a:ext cx="4613884" cy="3672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0072" y="3774372"/>
            <a:ext cx="3269706" cy="30826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4829" name="Picture 13" descr="ANd9GcRXzIJLFi7aj6eeuOn0aSEzz7RJHrpsNfh1JvVA945H4aExNeND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42" y="3181241"/>
            <a:ext cx="4492321" cy="35561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Rounded Rectangle 1"/>
          <p:cNvSpPr/>
          <p:nvPr/>
        </p:nvSpPr>
        <p:spPr>
          <a:xfrm>
            <a:off x="-36512" y="161902"/>
            <a:ext cx="6085910" cy="8382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5-Pigmentation of the cornea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388" y="142852"/>
            <a:ext cx="2705100" cy="8382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solidFill>
                  <a:srgbClr val="FFFF00"/>
                </a:solidFill>
                <a:latin typeface="Freestyle Script" pitchFamily="66" charset="0"/>
              </a:rPr>
              <a:t>II-Acquired diseases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38708" y="1124744"/>
            <a:ext cx="3281164" cy="8382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Freestyle Script" pitchFamily="66" charset="0"/>
              </a:rPr>
              <a:t>1-CONJUNCTIVITIS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85570" y="3022847"/>
            <a:ext cx="3096344" cy="550169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Freestyle Script" pitchFamily="66" charset="0"/>
              </a:rPr>
              <a:t>1-Active </a:t>
            </a:r>
            <a:r>
              <a:rPr lang="en-US" sz="3600" b="1" dirty="0" err="1">
                <a:solidFill>
                  <a:schemeClr val="bg1">
                    <a:lumMod val="95000"/>
                  </a:schemeClr>
                </a:solidFill>
                <a:latin typeface="Freestyle Script" pitchFamily="66" charset="0"/>
              </a:rPr>
              <a:t>hyperaemia</a:t>
            </a:r>
            <a:endParaRPr lang="en-US" sz="3600" b="1" dirty="0">
              <a:solidFill>
                <a:schemeClr val="bg1">
                  <a:lumMod val="95000"/>
                </a:schemeClr>
              </a:solidFill>
              <a:latin typeface="Freestyle Script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9512" y="3717032"/>
            <a:ext cx="3096344" cy="550169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Freestyle Script" pitchFamily="66" charset="0"/>
              </a:rPr>
              <a:t>2-Chemosis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79512" y="4437112"/>
            <a:ext cx="3096344" cy="550169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Freestyle Script" pitchFamily="66" charset="0"/>
              </a:rPr>
              <a:t>3-Ocular 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Freestyle Script" pitchFamily="66" charset="0"/>
              </a:rPr>
              <a:t>discharge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79512" y="5111079"/>
            <a:ext cx="3096344" cy="550169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Freestyle Script" pitchFamily="66" charset="0"/>
              </a:rPr>
              <a:t>4-Follicles</a:t>
            </a:r>
            <a:endParaRPr lang="en-US" sz="3600" b="1" dirty="0">
              <a:solidFill>
                <a:schemeClr val="bg1">
                  <a:lumMod val="95000"/>
                </a:schemeClr>
              </a:solidFill>
              <a:latin typeface="Freestyle Script" pitchFamily="66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9512" y="5805264"/>
            <a:ext cx="3096344" cy="550169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Freestyle Script" pitchFamily="66" charset="0"/>
              </a:rPr>
              <a:t>5-Pain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6632"/>
            <a:ext cx="4727440" cy="35455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www.pet-informed-veterinary-advice-online.com/images/conjunctivitis-distempe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90"/>
          <a:stretch/>
        </p:blipFill>
        <p:spPr bwMode="auto">
          <a:xfrm>
            <a:off x="3347864" y="4050944"/>
            <a:ext cx="2819224" cy="2186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yourownvet.com/wp-content/uploads/2010/07/Feline_Herpes_Conjunctivitis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63446"/>
            <a:ext cx="3131840" cy="21738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251520" y="2201043"/>
            <a:ext cx="1524000" cy="6096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Freestyle Script" pitchFamily="66" charset="0"/>
              </a:rPr>
              <a:t>Signs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287924" y="6080348"/>
            <a:ext cx="1524000" cy="6096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Freestyle Script" pitchFamily="66" charset="0"/>
              </a:rPr>
              <a:t>Causes</a:t>
            </a:r>
          </a:p>
        </p:txBody>
      </p:sp>
    </p:spTree>
    <p:extLst>
      <p:ext uri="{BB962C8B-B14F-4D97-AF65-F5344CB8AC3E}">
        <p14:creationId xmlns:p14="http://schemas.microsoft.com/office/powerpoint/2010/main" val="125414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44624"/>
            <a:ext cx="3500462" cy="8382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6-Hypopyon</a:t>
            </a:r>
          </a:p>
        </p:txBody>
      </p:sp>
      <p:sp>
        <p:nvSpPr>
          <p:cNvPr id="35848" name="AutoShape 8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ar-EG">
              <a:solidFill>
                <a:schemeClr val="bg1"/>
              </a:solidFill>
            </a:endParaRPr>
          </a:p>
        </p:txBody>
      </p:sp>
      <p:sp>
        <p:nvSpPr>
          <p:cNvPr id="35850" name="AutoShape 10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ar-EG">
              <a:solidFill>
                <a:schemeClr val="bg1"/>
              </a:solidFill>
            </a:endParaRPr>
          </a:p>
        </p:txBody>
      </p:sp>
      <p:sp>
        <p:nvSpPr>
          <p:cNvPr id="35852" name="AutoShape 12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ar-EG">
              <a:solidFill>
                <a:schemeClr val="bg1"/>
              </a:solidFill>
            </a:endParaRPr>
          </a:p>
        </p:txBody>
      </p:sp>
      <p:pic>
        <p:nvPicPr>
          <p:cNvPr id="35854" name="Picture 14" descr="Cody_June2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27244" y="-27384"/>
            <a:ext cx="3902893" cy="3231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5858" name="Picture 18" descr="Uveitisfigur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1599" y="3033194"/>
            <a:ext cx="3900921" cy="37801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/>
          <a:srcRect l="14859" t="9346" r="12037" b="8611"/>
          <a:stretch/>
        </p:blipFill>
        <p:spPr bwMode="auto">
          <a:xfrm>
            <a:off x="35496" y="1582672"/>
            <a:ext cx="5316103" cy="52307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1956" y="862608"/>
            <a:ext cx="5418156" cy="8382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A-Superficial Keratitis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0140" y="2478212"/>
            <a:ext cx="5308364" cy="43351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169936" y="1798712"/>
            <a:ext cx="5410176" cy="838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1-Superficial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Punctate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Keratitis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2636912"/>
            <a:ext cx="4067944" cy="256032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0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 is unilateral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bilateral, randomly positioned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epithelial and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subepithelial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tiny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white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opacities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0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Usually, there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clinical signs or ocular inflammations 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7856" y="116632"/>
            <a:ext cx="3048000" cy="6096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Classification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8996" y="19075"/>
            <a:ext cx="2857500" cy="2381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25345" y="6009848"/>
            <a:ext cx="3774795" cy="73152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0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Topical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Cortic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AB and/or yellow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mercuric oxide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61956" y="5339680"/>
            <a:ext cx="3048000" cy="6096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Treatment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23762" y="882824"/>
            <a:ext cx="5856750" cy="39049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7896" name="Picture 8" descr="ANd9GcSQcGQfw-795Eo-QejAGf-5o65CHfByljF0P7WfD-09pqDAtFmcw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" y="882824"/>
            <a:ext cx="3628110" cy="2906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7898" name="Picture 10" descr="ANd9GcQHGToqn7P8BcZYML8rm0pmjeyFtsi4fSBrYcH84y_S8av7ygMyog"/>
          <p:cNvPicPr>
            <a:picLocks noChangeAspect="1" noChangeArrowheads="1"/>
          </p:cNvPicPr>
          <p:nvPr/>
        </p:nvPicPr>
        <p:blipFill rotWithShape="1">
          <a:blip r:embed="rId4"/>
          <a:srcRect l="1420" r="51300"/>
          <a:stretch/>
        </p:blipFill>
        <p:spPr bwMode="auto">
          <a:xfrm>
            <a:off x="35496" y="3786190"/>
            <a:ext cx="3557179" cy="30472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Rounded Rectangle 1"/>
          <p:cNvSpPr/>
          <p:nvPr/>
        </p:nvSpPr>
        <p:spPr>
          <a:xfrm>
            <a:off x="214282" y="44624"/>
            <a:ext cx="5365830" cy="838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2-Superficial Corneal Abscess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592675" y="4867986"/>
            <a:ext cx="5482759" cy="64924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0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Green yellowish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swelling of the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cornea (few millimeters)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684240" y="5517232"/>
            <a:ext cx="3048000" cy="6096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Treatment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635896" y="6164130"/>
            <a:ext cx="5482759" cy="64924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0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Incision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 superficial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keratectomy 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2844" y="142852"/>
            <a:ext cx="8929718" cy="838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3-Pannus -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Uberreiter's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Syndrome (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degener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pannus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728" y="968818"/>
            <a:ext cx="4320255" cy="33194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8924" name="Picture 12" descr="pannus1_"/>
          <p:cNvPicPr>
            <a:picLocks noChangeAspect="1" noChangeArrowheads="1"/>
          </p:cNvPicPr>
          <p:nvPr/>
        </p:nvPicPr>
        <p:blipFill rotWithShape="1">
          <a:blip r:embed="rId3"/>
          <a:srcRect t="16644" r="15505" b="15500"/>
          <a:stretch/>
        </p:blipFill>
        <p:spPr bwMode="auto">
          <a:xfrm>
            <a:off x="107504" y="4288231"/>
            <a:ext cx="4266042" cy="25697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ounded Rectangle 3"/>
          <p:cNvSpPr/>
          <p:nvPr/>
        </p:nvSpPr>
        <p:spPr>
          <a:xfrm>
            <a:off x="4572000" y="1052738"/>
            <a:ext cx="4464496" cy="230425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0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-Unknown cause bilateral 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diffuse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keratitis of superficial 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corneal layers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sub-epithelial CT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infiltration 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corneal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neo-vascularization</a:t>
            </a:r>
            <a:endPara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0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-Chronic, progressive and 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cannot be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cured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2000" y="3501010"/>
            <a:ext cx="4464496" cy="78722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0"/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1-Grayish haze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---- temporal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limbus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----nasal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limbus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-----cover cornea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2000" y="4441979"/>
            <a:ext cx="4464496" cy="64320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0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2-Superf 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vascularization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(conjunctiva)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72000" y="5234067"/>
            <a:ext cx="4464496" cy="64320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0"/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3-Pigmentation over the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cornea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72000" y="5954147"/>
            <a:ext cx="4464496" cy="64320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0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4-It ends 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with blindness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9" name="Picture 5" descr="Pann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5684" y="3307024"/>
            <a:ext cx="4203391" cy="34447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8071" name="Picture 7" descr="SHADOW~1"/>
          <p:cNvPicPr>
            <a:picLocks noChangeAspect="1" noChangeArrowheads="1"/>
          </p:cNvPicPr>
          <p:nvPr/>
        </p:nvPicPr>
        <p:blipFill rotWithShape="1">
          <a:blip r:embed="rId3"/>
          <a:srcRect l="9730" t="24703" r="19817" b="12108"/>
          <a:stretch/>
        </p:blipFill>
        <p:spPr bwMode="auto">
          <a:xfrm>
            <a:off x="4905684" y="44624"/>
            <a:ext cx="4215017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8073" name="Picture 9" descr="pannus3befo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865" y="3587292"/>
            <a:ext cx="4813819" cy="32483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0" y="44624"/>
            <a:ext cx="3048000" cy="6096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Treatment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7504" y="692696"/>
            <a:ext cx="4687918" cy="4320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0"/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1-Early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cases ,,,,,,,,,,,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Top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Cortico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7504" y="1196752"/>
            <a:ext cx="4680520" cy="4320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0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2-Moderately advanced,,,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Cortic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8504" y="1700808"/>
            <a:ext cx="4977552" cy="4320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0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3-Advanced 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cases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&amp; minimal scarring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Beta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8504" y="2204864"/>
            <a:ext cx="4977552" cy="4320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0"/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4-Chemical cauterization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(phenol)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2550" y="2708920"/>
            <a:ext cx="4977552" cy="4320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0"/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5-Superficial keratectomy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Adv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scarring)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8504" y="3212976"/>
            <a:ext cx="4977552" cy="4320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0"/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6-Periotomy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98504" y="332656"/>
            <a:ext cx="1665184" cy="4320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0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6-Peritomy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نتيجة بحث الصور عن Peritom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2" r="11866"/>
          <a:stretch/>
        </p:blipFill>
        <p:spPr bwMode="auto">
          <a:xfrm>
            <a:off x="1403648" y="60051"/>
            <a:ext cx="7720774" cy="56732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107504" y="5903168"/>
            <a:ext cx="8929718" cy="838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4-Kerato-conjunctivitis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Sicca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08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42844" y="116632"/>
            <a:ext cx="8929718" cy="838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5-Exuberant Granulation Tissue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059832" y="5699720"/>
            <a:ext cx="3048000" cy="6096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Treatment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14313" y="4077072"/>
            <a:ext cx="8822183" cy="129614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0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surface of the cornea as a result of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injury</a:t>
            </a:r>
          </a:p>
          <a:p>
            <a:pPr algn="just" rtl="0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uperficial vascularization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observed crossing the cornea to the area of granulation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14313" y="5517232"/>
            <a:ext cx="3349575" cy="129614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0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1-Peritomy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686921" y="5517232"/>
            <a:ext cx="3349575" cy="129614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0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2-Surgical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removal of the granulation tissue</a:t>
            </a:r>
          </a:p>
        </p:txBody>
      </p:sp>
      <p:pic>
        <p:nvPicPr>
          <p:cNvPr id="2050" name="Picture 2" descr="C:\Users\PC\Desktop\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331640" y="1052736"/>
            <a:ext cx="654418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1956" y="142852"/>
            <a:ext cx="5634180" cy="8382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B-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Pigmentary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Keratitis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/>
          <a:srcRect l="15368" t="17365" r="6957" b="11155"/>
          <a:stretch/>
        </p:blipFill>
        <p:spPr bwMode="auto">
          <a:xfrm>
            <a:off x="4993307" y="3212381"/>
            <a:ext cx="4115198" cy="35678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152400" y="1214422"/>
            <a:ext cx="3048000" cy="6096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Treatment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/>
          <a:srcRect l="8139" t="20098" r="10617" b="1"/>
          <a:stretch/>
        </p:blipFill>
        <p:spPr bwMode="auto">
          <a:xfrm>
            <a:off x="4993306" y="0"/>
            <a:ext cx="4216759" cy="33015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ounded Rectangle 8"/>
          <p:cNvSpPr/>
          <p:nvPr/>
        </p:nvSpPr>
        <p:spPr>
          <a:xfrm>
            <a:off x="99803" y="1988840"/>
            <a:ext cx="4464496" cy="64320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0"/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1-Remove the cause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07504" y="2857803"/>
            <a:ext cx="4464496" cy="64320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0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2-Superficial lamellar keratectomy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7504" y="3721899"/>
            <a:ext cx="4464496" cy="64320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0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3-Tattooing 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857" y="1196752"/>
            <a:ext cx="4148809" cy="32254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040" y="590779"/>
            <a:ext cx="4138926" cy="31982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1760" y="3356992"/>
            <a:ext cx="4340829" cy="35016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Rounded Rectangle 1"/>
          <p:cNvSpPr/>
          <p:nvPr/>
        </p:nvSpPr>
        <p:spPr>
          <a:xfrm>
            <a:off x="161955" y="142852"/>
            <a:ext cx="6839547" cy="8382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C-Interstitial or Deep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Keratitis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2"/>
          <a:srcRect l="4300"/>
          <a:stretch/>
        </p:blipFill>
        <p:spPr bwMode="auto">
          <a:xfrm>
            <a:off x="3419873" y="1924281"/>
            <a:ext cx="5688632" cy="49337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ounded Rectangle 6"/>
          <p:cNvSpPr/>
          <p:nvPr/>
        </p:nvSpPr>
        <p:spPr>
          <a:xfrm>
            <a:off x="107504" y="116632"/>
            <a:ext cx="1656184" cy="6096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Signs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44008" y="188640"/>
            <a:ext cx="4464496" cy="64320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0"/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1-Corneal opacity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644008" y="836712"/>
            <a:ext cx="4464496" cy="64320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0"/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2-Deep vascularization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07504" y="913587"/>
            <a:ext cx="4464496" cy="64320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0"/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3-Conjunctival and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ciliary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injection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07504" y="1628800"/>
            <a:ext cx="4464496" cy="64320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0"/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4-Hypopyon may be present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07504" y="3577883"/>
            <a:ext cx="3024336" cy="6096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Treatment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7504" y="4379705"/>
            <a:ext cx="2376264" cy="64320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0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1-A B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7504" y="5094918"/>
            <a:ext cx="2376264" cy="64320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0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2-Ant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Infl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7504" y="5810131"/>
            <a:ext cx="2376264" cy="64320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0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3-Atropine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28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5672" y="83096"/>
            <a:ext cx="3540224" cy="6096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Freestyle Script" pitchFamily="66" charset="0"/>
              </a:rPr>
              <a:t>CLASSIFICATION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07504" y="836712"/>
            <a:ext cx="3529072" cy="8382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Freestyle Script" pitchFamily="66" charset="0"/>
              </a:rPr>
              <a:t>A-Catarrhal Conjunctivitis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970" y="281696"/>
            <a:ext cx="5348534" cy="4011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51520" y="1844824"/>
            <a:ext cx="1524000" cy="6096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Freestyle Script" pitchFamily="66" charset="0"/>
              </a:rPr>
              <a:t>Signs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059832" y="5483696"/>
            <a:ext cx="1524000" cy="6096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Freestyle Script" pitchFamily="66" charset="0"/>
              </a:rPr>
              <a:t>Treatment</a:t>
            </a:r>
            <a:endParaRPr lang="en-US" sz="3600" b="1" dirty="0">
              <a:solidFill>
                <a:schemeClr val="bg1"/>
              </a:solidFill>
              <a:latin typeface="Freestyle Script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627784" y="6093296"/>
            <a:ext cx="1800200" cy="6096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Freestyle Script" pitchFamily="66" charset="0"/>
              </a:rPr>
              <a:t>Antibiotics</a:t>
            </a:r>
            <a:endParaRPr lang="en-US" sz="3600" b="1" dirty="0">
              <a:solidFill>
                <a:schemeClr val="bg1"/>
              </a:solidFill>
              <a:latin typeface="Freestyle Script" pitchFamily="66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08004" y="6093296"/>
            <a:ext cx="2196244" cy="6096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Freestyle Script" pitchFamily="66" charset="0"/>
              </a:rPr>
              <a:t>Corticosteroids</a:t>
            </a:r>
            <a:endParaRPr lang="en-US" sz="3600" b="1" dirty="0">
              <a:solidFill>
                <a:schemeClr val="bg1"/>
              </a:solidFill>
              <a:latin typeface="Freestyle Script" pitchFamily="66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984268" y="6093296"/>
            <a:ext cx="2124236" cy="6096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schemeClr val="bg1"/>
                </a:solidFill>
                <a:latin typeface="Freestyle Script" pitchFamily="66" charset="0"/>
              </a:rPr>
              <a:t>Antihistaminics</a:t>
            </a:r>
            <a:endParaRPr lang="en-US" sz="3600" b="1" dirty="0">
              <a:solidFill>
                <a:schemeClr val="bg1"/>
              </a:solidFill>
              <a:latin typeface="Freestyle Script" pitchFamily="66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85570" y="2564903"/>
            <a:ext cx="3096344" cy="64008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Freestyle Script" pitchFamily="66" charset="0"/>
              </a:rPr>
              <a:t>1-Active </a:t>
            </a:r>
            <a:r>
              <a:rPr lang="en-US" sz="3600" b="1" dirty="0" err="1">
                <a:solidFill>
                  <a:schemeClr val="bg1">
                    <a:lumMod val="95000"/>
                  </a:schemeClr>
                </a:solidFill>
                <a:latin typeface="Freestyle Script" pitchFamily="66" charset="0"/>
              </a:rPr>
              <a:t>hyperaemia</a:t>
            </a:r>
            <a:endParaRPr lang="en-US" sz="3600" b="1" dirty="0">
              <a:solidFill>
                <a:schemeClr val="bg1">
                  <a:lumMod val="95000"/>
                </a:schemeClr>
              </a:solidFill>
              <a:latin typeface="Freestyle Script" pitchFamily="66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79512" y="3259088"/>
            <a:ext cx="3096344" cy="64008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Freestyle Script" pitchFamily="66" charset="0"/>
              </a:rPr>
              <a:t>2-Chemosis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79512" y="3979168"/>
            <a:ext cx="3096344" cy="64008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Freestyle Script" pitchFamily="66" charset="0"/>
              </a:rPr>
              <a:t>3-Ocular 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Freestyle Script" pitchFamily="66" charset="0"/>
              </a:rPr>
              <a:t>discharge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79512" y="4679030"/>
            <a:ext cx="3096344" cy="64008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Freestyle Script" pitchFamily="66" charset="0"/>
              </a:rPr>
              <a:t>4</a:t>
            </a: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Freestyle Script" pitchFamily="66" charset="0"/>
              </a:rPr>
              <a:t>-Pain</a:t>
            </a:r>
            <a:endParaRPr lang="en-US" sz="3600" b="1" dirty="0">
              <a:solidFill>
                <a:schemeClr val="bg1">
                  <a:lumMod val="95000"/>
                </a:schemeClr>
              </a:solidFill>
              <a:latin typeface="Freestyle Script" pitchFamily="66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419872" y="4653135"/>
            <a:ext cx="3600400" cy="64008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Freestyle Script" pitchFamily="66" charset="0"/>
              </a:rPr>
              <a:t>5-Eyelids </a:t>
            </a:r>
            <a:r>
              <a:rPr lang="en-US" sz="3600" b="1" dirty="0" err="1" smtClean="0">
                <a:solidFill>
                  <a:schemeClr val="bg1">
                    <a:lumMod val="95000"/>
                  </a:schemeClr>
                </a:solidFill>
                <a:latin typeface="Freestyle Script" pitchFamily="66" charset="0"/>
              </a:rPr>
              <a:t>Inf</a:t>
            </a: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Freestyle Script" pitchFamily="66" charset="0"/>
              </a:rPr>
              <a:t> + Swelling</a:t>
            </a:r>
            <a:endParaRPr lang="en-US" sz="3600" b="1" dirty="0">
              <a:solidFill>
                <a:schemeClr val="bg1">
                  <a:lumMod val="95000"/>
                </a:schemeClr>
              </a:solidFill>
              <a:latin typeface="Freestyle Script" pitchFamily="66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7504" y="6093296"/>
            <a:ext cx="2376264" cy="6096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Freestyle Script" pitchFamily="66" charset="0"/>
              </a:rPr>
              <a:t>Cause-wash</a:t>
            </a:r>
            <a:endParaRPr lang="en-US" sz="3600" b="1" dirty="0">
              <a:solidFill>
                <a:schemeClr val="bg1"/>
              </a:solidFill>
              <a:latin typeface="Freestyle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14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9764" y="44624"/>
            <a:ext cx="4285559" cy="3456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 l="14682" t="17421" r="31422" b="19276"/>
          <a:stretch>
            <a:fillRect/>
          </a:stretch>
        </p:blipFill>
        <p:spPr bwMode="auto">
          <a:xfrm>
            <a:off x="14256" y="764704"/>
            <a:ext cx="3693648" cy="28412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1" descr="ANd9GcTouRxVmbeXftUIHwBpnJpHlLOwgn62h_fqXkHgJy4rHQJzeaf2"/>
          <p:cNvPicPr>
            <a:picLocks noChangeAspect="1" noChangeArrowheads="1"/>
          </p:cNvPicPr>
          <p:nvPr/>
        </p:nvPicPr>
        <p:blipFill>
          <a:blip r:embed="rId4"/>
          <a:srcRect l="17635" t="8371" r="17808"/>
          <a:stretch>
            <a:fillRect/>
          </a:stretch>
        </p:blipFill>
        <p:spPr bwMode="auto">
          <a:xfrm>
            <a:off x="5220072" y="3207145"/>
            <a:ext cx="3852522" cy="35868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3" descr="ANd9GcSDttJxnzo0kVl83znw3p898Nri-dbpWeCoIVj_x-rlVlYcjru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2932" y="2996952"/>
            <a:ext cx="4351116" cy="38403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Rounded Rectangle 1"/>
          <p:cNvSpPr/>
          <p:nvPr/>
        </p:nvSpPr>
        <p:spPr>
          <a:xfrm>
            <a:off x="161956" y="142852"/>
            <a:ext cx="8298476" cy="8382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/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D-Ulcerative Keratitis or Corneal Ulcer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3" descr="ANd9GcSDttJxnzo0kVl83znw3p898Nri-dbpWeCoIVj_x-rlVlYcjru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7388" y="2996952"/>
            <a:ext cx="4351116" cy="38403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9764" y="44624"/>
            <a:ext cx="4285559" cy="3456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ounded Rectangle 6"/>
          <p:cNvSpPr/>
          <p:nvPr/>
        </p:nvSpPr>
        <p:spPr>
          <a:xfrm>
            <a:off x="119068" y="117476"/>
            <a:ext cx="3048001" cy="6096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rtl="0"/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Causes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7504" y="875184"/>
            <a:ext cx="3048001" cy="6096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rtl="0"/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Signs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5496" y="1628800"/>
            <a:ext cx="4464496" cy="64320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0"/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1-Severe pain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btepharospasm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photophobia)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5496" y="2344013"/>
            <a:ext cx="4464496" cy="64320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0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2-Mucopurulent - purulent discharge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5496" y="3068960"/>
            <a:ext cx="4464496" cy="64320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0"/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3-Loss of corneal transparency</a:t>
            </a:r>
          </a:p>
          <a:p>
            <a:pPr algn="just" rtl="0"/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(corneal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opacity)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5496" y="3789040"/>
            <a:ext cx="4464496" cy="64320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0"/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4-Vascularization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5496" y="4509120"/>
            <a:ext cx="4464496" cy="64320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0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5-The presence of the ulcer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07504" y="5483696"/>
            <a:ext cx="3048001" cy="6096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rtl="0"/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Diagnosis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59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9764" y="44624"/>
            <a:ext cx="4285559" cy="3456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ounded Rectangle 6"/>
          <p:cNvSpPr/>
          <p:nvPr/>
        </p:nvSpPr>
        <p:spPr>
          <a:xfrm>
            <a:off x="119068" y="117476"/>
            <a:ext cx="3048001" cy="6096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rtl="0"/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Treatment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5496" y="1628800"/>
            <a:ext cx="4464496" cy="64320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0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1-Remove the cause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5496" y="2344013"/>
            <a:ext cx="4464496" cy="64320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0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2-AB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5496" y="3068960"/>
            <a:ext cx="4464496" cy="64320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0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3-Atropine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5496" y="3789040"/>
            <a:ext cx="4464496" cy="64320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0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4-Anti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Infl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*********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5496" y="4509120"/>
            <a:ext cx="4464496" cy="64320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0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5-Cautarization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5496" y="5229200"/>
            <a:ext cx="4464496" cy="64320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0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6-Flap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5496" y="5954147"/>
            <a:ext cx="4464496" cy="64320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0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7-Keratectomy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07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19068" y="117476"/>
            <a:ext cx="3048001" cy="6096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rtl="0"/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FATE</a:t>
            </a:r>
          </a:p>
        </p:txBody>
      </p:sp>
      <p:sp>
        <p:nvSpPr>
          <p:cNvPr id="2" name="Rounded Rectangle 6"/>
          <p:cNvSpPr/>
          <p:nvPr/>
        </p:nvSpPr>
        <p:spPr>
          <a:xfrm>
            <a:off x="95256" y="854077"/>
            <a:ext cx="4534688" cy="60959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rtl="0"/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A-Scar Formation</a:t>
            </a:r>
          </a:p>
        </p:txBody>
      </p:sp>
      <p:pic>
        <p:nvPicPr>
          <p:cNvPr id="7476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115888"/>
            <a:ext cx="3074987" cy="23415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4762" name="Picture 10" descr="ANd9GcTlFAXjCVVdfB5fdg9IwXGuZ-8GcMI2e0VzMhx6D6Mfnfv42VI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4356100"/>
            <a:ext cx="3276600" cy="2457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4766" name="Picture 14" descr="dog-corneal-dystroph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1557338"/>
            <a:ext cx="2663825" cy="22907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4768" name="Picture 16" descr="CORNEAL%20DYSTROPHY%20PIC%20COPYRIGHT%20SUSAN%20JACOBI%20DVM%20ACV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4292600"/>
            <a:ext cx="3384550" cy="25384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4770" name="Picture 18" descr="Corneal_scar_canin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43213" y="1844675"/>
            <a:ext cx="3573462" cy="2465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77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77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76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76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34963" y="190501"/>
            <a:ext cx="6641293" cy="6096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rtl="0"/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B-Descemetocele (Keratocele)</a:t>
            </a:r>
          </a:p>
        </p:txBody>
      </p:sp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5" y="908050"/>
            <a:ext cx="3732213" cy="3330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373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7463" y="908050"/>
            <a:ext cx="1176337" cy="33639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3736" name="AutoShape 8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ar-EG"/>
          </a:p>
        </p:txBody>
      </p:sp>
      <p:pic>
        <p:nvPicPr>
          <p:cNvPr id="73738" name="Picture 10" descr="picture26134789115009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4187825"/>
            <a:ext cx="4105275" cy="2625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3740" name="Picture 12" descr="descemetoce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1900" y="1196975"/>
            <a:ext cx="4067175" cy="27606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3742" name="Picture 14" descr="corneal+00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2263" y="4292600"/>
            <a:ext cx="4537075" cy="2552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3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3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3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3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34963" y="190501"/>
            <a:ext cx="4589567" cy="6096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rtl="0"/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C-Iris Prolapse</a:t>
            </a:r>
          </a:p>
        </p:txBody>
      </p:sp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476250"/>
            <a:ext cx="3157538" cy="33131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2711" name="AutoShape 7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ar-EG"/>
          </a:p>
        </p:txBody>
      </p:sp>
      <p:pic>
        <p:nvPicPr>
          <p:cNvPr id="72713" name="Picture 9" descr="22666808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052513"/>
            <a:ext cx="2736850" cy="2736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2715" name="Picture 11" descr="22667808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1125538"/>
            <a:ext cx="2697162" cy="26971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2717" name="Picture 13" descr="Opth_Surg_Fig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87975" y="4005263"/>
            <a:ext cx="3721100" cy="28400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Rounded Rectangle 6"/>
          <p:cNvSpPr/>
          <p:nvPr/>
        </p:nvSpPr>
        <p:spPr>
          <a:xfrm>
            <a:off x="234963" y="4483102"/>
            <a:ext cx="4589567" cy="60959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rtl="0"/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D-Iris Staphyloma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15938" y="190501"/>
            <a:ext cx="4589567" cy="6096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rtl="0"/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E-Hypopyon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7329" y="1170290"/>
            <a:ext cx="3404882" cy="29851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686" name="Picture 6" descr="Cody_June2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04279"/>
            <a:ext cx="3894133" cy="32247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687" name="Picture 7" descr="1-s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3573463"/>
            <a:ext cx="4284663" cy="32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688" name="Picture 8" descr="Uveitisfigure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58869" y="4221163"/>
            <a:ext cx="2555875" cy="2530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93663" y="190501"/>
            <a:ext cx="7694611" cy="6096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rtl="0"/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F-Anterior or Posterior Synechiae</a:t>
            </a:r>
          </a:p>
        </p:txBody>
      </p:sp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3663" y="836712"/>
            <a:ext cx="2689225" cy="2665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0663" name="Picture 7" descr="ANd9GcRrSV5V_WuPPX9rUUjKrJsuKOke6ViSje_FTyX6QgaD7t0cCKT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857250"/>
            <a:ext cx="4321175" cy="2787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0665" name="AutoShape 9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ar-EG"/>
          </a:p>
        </p:txBody>
      </p:sp>
      <p:pic>
        <p:nvPicPr>
          <p:cNvPr id="70667" name="Picture 11" descr="fig-4-posterior-synechia--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3943250"/>
            <a:ext cx="2535238" cy="20780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0669" name="Picture 13" descr="Uveitisfigure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663" y="3536950"/>
            <a:ext cx="3398837" cy="25574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0671" name="Picture 15" descr="1-s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63938" y="3824288"/>
            <a:ext cx="3024187" cy="22685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Rounded Rectangle 6"/>
          <p:cNvSpPr/>
          <p:nvPr/>
        </p:nvSpPr>
        <p:spPr>
          <a:xfrm>
            <a:off x="379426" y="6167439"/>
            <a:ext cx="4589567" cy="6096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rtl="0"/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G-Panophthalmitis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1956" y="142852"/>
            <a:ext cx="8839200" cy="8382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rtl="0"/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CONJUNCTIVAL FLAPS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1405" y="1125539"/>
            <a:ext cx="8929751" cy="6096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rtl="0"/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A-Partial or Hood Bulbar Conjunctival Flap</a:t>
            </a:r>
          </a:p>
        </p:txBody>
      </p:sp>
      <p:pic>
        <p:nvPicPr>
          <p:cNvPr id="6964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39" y="1847850"/>
            <a:ext cx="5965835" cy="37125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Oval 4"/>
          <p:cNvSpPr/>
          <p:nvPr/>
        </p:nvSpPr>
        <p:spPr>
          <a:xfrm>
            <a:off x="71405" y="2714620"/>
            <a:ext cx="2951291" cy="316265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6" name="Oval 5"/>
          <p:cNvSpPr/>
          <p:nvPr/>
        </p:nvSpPr>
        <p:spPr>
          <a:xfrm rot="12766812">
            <a:off x="904125" y="3819319"/>
            <a:ext cx="1086054" cy="11341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" name="Arc 2"/>
          <p:cNvSpPr/>
          <p:nvPr/>
        </p:nvSpPr>
        <p:spPr>
          <a:xfrm rot="15369996">
            <a:off x="894477" y="3772486"/>
            <a:ext cx="1027492" cy="1082400"/>
          </a:xfrm>
          <a:prstGeom prst="arc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 rot="11008279">
            <a:off x="885522" y="3867152"/>
            <a:ext cx="1027492" cy="1082400"/>
          </a:xfrm>
          <a:prstGeom prst="arc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32720" y="190500"/>
            <a:ext cx="8541148" cy="1222275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rtl="0"/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B-Complete Bulbar Conjunctival Flap (double hood conjunctival flap)</a:t>
            </a:r>
          </a:p>
        </p:txBody>
      </p:sp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8700" y="1637697"/>
            <a:ext cx="5755300" cy="35194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861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1637698"/>
            <a:ext cx="3311525" cy="2994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07504" y="116632"/>
            <a:ext cx="4481482" cy="8382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Freestyle Script" pitchFamily="66" charset="0"/>
              </a:rPr>
              <a:t>B-Purulent Conjunctivitis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51520" y="1268760"/>
            <a:ext cx="1524000" cy="6096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Freestyle Script" pitchFamily="66" charset="0"/>
              </a:rPr>
              <a:t>Signs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7504" y="5411688"/>
            <a:ext cx="1524000" cy="6096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Freestyle Script" pitchFamily="66" charset="0"/>
              </a:rPr>
              <a:t>Treatment</a:t>
            </a:r>
            <a:endParaRPr lang="en-US" sz="3600" b="1" dirty="0">
              <a:solidFill>
                <a:schemeClr val="bg1"/>
              </a:solidFill>
              <a:latin typeface="Freestyle Script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7504" y="6131768"/>
            <a:ext cx="1668016" cy="6096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Freestyle Script" pitchFamily="66" charset="0"/>
              </a:rPr>
              <a:t>Antibiotics</a:t>
            </a:r>
            <a:endParaRPr lang="en-US" sz="3600" b="1" dirty="0">
              <a:solidFill>
                <a:schemeClr val="bg1">
                  <a:lumMod val="95000"/>
                </a:schemeClr>
              </a:solidFill>
              <a:latin typeface="Freestyle Script" pitchFamily="66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43708" y="6131768"/>
            <a:ext cx="2124236" cy="6096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Freestyle Script" pitchFamily="66" charset="0"/>
              </a:rPr>
              <a:t>Corticosteroids</a:t>
            </a:r>
            <a:endParaRPr lang="en-US" sz="3600" b="1" dirty="0">
              <a:solidFill>
                <a:schemeClr val="bg1">
                  <a:lumMod val="95000"/>
                </a:schemeClr>
              </a:solidFill>
              <a:latin typeface="Freestyle Script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377" y="44624"/>
            <a:ext cx="3425623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142" y="2924944"/>
            <a:ext cx="4941532" cy="39330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85570" y="1988840"/>
            <a:ext cx="3378318" cy="550169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Freestyle Script" pitchFamily="66" charset="0"/>
              </a:rPr>
              <a:t>1-Active </a:t>
            </a:r>
            <a:r>
              <a:rPr lang="en-US" sz="3600" b="1" dirty="0" err="1">
                <a:solidFill>
                  <a:schemeClr val="bg1">
                    <a:lumMod val="95000"/>
                  </a:schemeClr>
                </a:solidFill>
                <a:latin typeface="Freestyle Script" pitchFamily="66" charset="0"/>
              </a:rPr>
              <a:t>hyperaemia</a:t>
            </a:r>
            <a:endParaRPr lang="en-US" sz="3600" b="1" dirty="0">
              <a:solidFill>
                <a:schemeClr val="bg1">
                  <a:lumMod val="95000"/>
                </a:schemeClr>
              </a:solidFill>
              <a:latin typeface="Freestyle Script" pitchFamily="66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79512" y="2683025"/>
            <a:ext cx="3378318" cy="550169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Freestyle Script" pitchFamily="66" charset="0"/>
              </a:rPr>
              <a:t>2-Chemosis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79512" y="3403105"/>
            <a:ext cx="3378318" cy="550169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Freestyle Script" pitchFamily="66" charset="0"/>
              </a:rPr>
              <a:t>3-Ocular discharge ***</a:t>
            </a:r>
            <a:endParaRPr lang="en-US" sz="3600" b="1" dirty="0">
              <a:solidFill>
                <a:schemeClr val="bg1">
                  <a:lumMod val="95000"/>
                </a:schemeClr>
              </a:solidFill>
              <a:latin typeface="Freestyle Script" pitchFamily="66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79512" y="4077072"/>
            <a:ext cx="3888432" cy="550169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Freestyle Script" pitchFamily="66" charset="0"/>
              </a:rPr>
              <a:t>4-Eyelids </a:t>
            </a:r>
            <a:r>
              <a:rPr lang="en-US" sz="3600" b="1" dirty="0" err="1" smtClean="0">
                <a:solidFill>
                  <a:schemeClr val="bg1">
                    <a:lumMod val="95000"/>
                  </a:schemeClr>
                </a:solidFill>
                <a:latin typeface="Freestyle Script" pitchFamily="66" charset="0"/>
              </a:rPr>
              <a:t>infl</a:t>
            </a: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Freestyle Script" pitchFamily="66" charset="0"/>
              </a:rPr>
              <a:t> + edema+ stick</a:t>
            </a:r>
            <a:endParaRPr lang="en-US" sz="3600" b="1" dirty="0">
              <a:solidFill>
                <a:schemeClr val="bg1">
                  <a:lumMod val="95000"/>
                </a:schemeClr>
              </a:solidFill>
              <a:latin typeface="Freestyle Script" pitchFamily="66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763688" y="5445224"/>
            <a:ext cx="2376264" cy="6096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Freestyle Script" pitchFamily="66" charset="0"/>
              </a:rPr>
              <a:t>Cause-wash</a:t>
            </a:r>
            <a:endParaRPr lang="en-US" sz="3600" b="1" dirty="0">
              <a:solidFill>
                <a:schemeClr val="bg1"/>
              </a:solidFill>
              <a:latin typeface="Freestyle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05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32720" y="190501"/>
            <a:ext cx="8541148" cy="6096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rtl="0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C-Central Bridge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Conjunctival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Flap</a:t>
            </a:r>
          </a:p>
        </p:txBody>
      </p:sp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908050"/>
            <a:ext cx="5329237" cy="3514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759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603" y="3764799"/>
            <a:ext cx="3738017" cy="29765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Oval 4"/>
          <p:cNvSpPr/>
          <p:nvPr/>
        </p:nvSpPr>
        <p:spPr>
          <a:xfrm>
            <a:off x="324565" y="908720"/>
            <a:ext cx="2951291" cy="287462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6" name="Oval 5"/>
          <p:cNvSpPr/>
          <p:nvPr/>
        </p:nvSpPr>
        <p:spPr>
          <a:xfrm rot="12766812">
            <a:off x="1129323" y="1820455"/>
            <a:ext cx="1086054" cy="103088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" name="Arc 1"/>
          <p:cNvSpPr/>
          <p:nvPr/>
        </p:nvSpPr>
        <p:spPr>
          <a:xfrm rot="11416962">
            <a:off x="1021910" y="936008"/>
            <a:ext cx="1715981" cy="2147889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 rot="11197307">
            <a:off x="789485" y="1072503"/>
            <a:ext cx="1715981" cy="2147889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2720" y="190501"/>
            <a:ext cx="8768436" cy="6096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rtl="0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D-Pedicle or Rotational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Conjunctival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Graft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3865" y="928670"/>
            <a:ext cx="5197291" cy="3143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782" y="1196752"/>
            <a:ext cx="3597701" cy="25479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Oval 4"/>
          <p:cNvSpPr/>
          <p:nvPr/>
        </p:nvSpPr>
        <p:spPr>
          <a:xfrm>
            <a:off x="324565" y="3866748"/>
            <a:ext cx="2951291" cy="287462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6" name="Oval 5"/>
          <p:cNvSpPr/>
          <p:nvPr/>
        </p:nvSpPr>
        <p:spPr>
          <a:xfrm rot="12766812">
            <a:off x="1129323" y="4778483"/>
            <a:ext cx="1086054" cy="103088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7" name="Arc 6"/>
          <p:cNvSpPr/>
          <p:nvPr/>
        </p:nvSpPr>
        <p:spPr>
          <a:xfrm rot="11197307">
            <a:off x="789485" y="4030531"/>
            <a:ext cx="1715981" cy="2147889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 rot="11197307">
            <a:off x="1009708" y="3880815"/>
            <a:ext cx="1715981" cy="2147889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stCxn id="8" idx="0"/>
            <a:endCxn id="7" idx="0"/>
          </p:cNvCxnSpPr>
          <p:nvPr/>
        </p:nvCxnSpPr>
        <p:spPr>
          <a:xfrm flipH="1">
            <a:off x="1523634" y="6021540"/>
            <a:ext cx="220223" cy="1497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2720" y="190501"/>
            <a:ext cx="8541148" cy="6096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rtl="0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THIRD EYELID 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FLAP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9000" y="928670"/>
            <a:ext cx="5903594" cy="3214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1956" y="285728"/>
            <a:ext cx="8839200" cy="1127048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2-Lipid Corneal Degeneration or Lipid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Keratopathy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2844" y="1601498"/>
            <a:ext cx="8839200" cy="8382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3-Corneal Wounds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32720" y="2615916"/>
            <a:ext cx="4627312" cy="6096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rtl="0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A-Superficial Wounds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32720" y="3573016"/>
            <a:ext cx="4645750" cy="6096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rtl="0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B-Deep Wounds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14282" y="5085184"/>
            <a:ext cx="4918646" cy="115212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rtl="0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C-Perforating Corneal Wounds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132928" y="2641779"/>
            <a:ext cx="3759552" cy="64320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0"/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usually heal within 24-48 hours without treatment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148064" y="3429000"/>
            <a:ext cx="3759552" cy="8640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0"/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corneal suturing is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indicated supported and by third eyelid flap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148064" y="4437112"/>
            <a:ext cx="3759552" cy="23042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0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Small punctured wound without iris prolapse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-- suturing 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wound +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third 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eyelid flap. </a:t>
            </a:r>
            <a:endPara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0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iris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prolapse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replace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iris 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(recent) or 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amputate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(old) + 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suture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cornea +third 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eyelid flap.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07504" y="116632"/>
            <a:ext cx="4104456" cy="8382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Freestyle Script" pitchFamily="66" charset="0"/>
              </a:rPr>
              <a:t>C-</a:t>
            </a:r>
            <a:r>
              <a:rPr lang="en-US" sz="3600" b="1" dirty="0" err="1">
                <a:solidFill>
                  <a:schemeClr val="bg1"/>
                </a:solidFill>
                <a:latin typeface="Freestyle Script" pitchFamily="66" charset="0"/>
              </a:rPr>
              <a:t>Parenchymatous</a:t>
            </a:r>
            <a:r>
              <a:rPr lang="en-US" sz="3600" b="1" dirty="0">
                <a:solidFill>
                  <a:schemeClr val="bg1"/>
                </a:solidFill>
                <a:latin typeface="Freestyle Script" pitchFamily="66" charset="0"/>
              </a:rPr>
              <a:t> Conjunctivitis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51520" y="1268760"/>
            <a:ext cx="1524000" cy="6096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Freestyle Script" pitchFamily="66" charset="0"/>
              </a:rPr>
              <a:t>Signs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1520" y="5373216"/>
            <a:ext cx="1524000" cy="6096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Freestyle Script" pitchFamily="66" charset="0"/>
              </a:rPr>
              <a:t>Treatment</a:t>
            </a:r>
            <a:endParaRPr lang="en-US" sz="3600" b="1" dirty="0">
              <a:solidFill>
                <a:schemeClr val="bg1"/>
              </a:solidFill>
              <a:latin typeface="Freestyle Script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1520" y="6131768"/>
            <a:ext cx="1728192" cy="6096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Freestyle Script" pitchFamily="66" charset="0"/>
              </a:rPr>
              <a:t>Antibiotics</a:t>
            </a:r>
            <a:endParaRPr lang="en-US" sz="3600" b="1" dirty="0">
              <a:solidFill>
                <a:schemeClr val="bg1">
                  <a:lumMod val="95000"/>
                </a:schemeClr>
              </a:solidFill>
              <a:latin typeface="Freestyle Script" pitchFamily="66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123728" y="6131768"/>
            <a:ext cx="2088232" cy="6096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Freestyle Script" pitchFamily="66" charset="0"/>
              </a:rPr>
              <a:t>Corticosteroids</a:t>
            </a:r>
            <a:endParaRPr lang="en-US" sz="3600" b="1" dirty="0">
              <a:solidFill>
                <a:schemeClr val="bg1">
                  <a:lumMod val="95000"/>
                </a:schemeClr>
              </a:solidFill>
              <a:latin typeface="Freestyle Script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598" y="125760"/>
            <a:ext cx="4884373" cy="4023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6552219" y="5877272"/>
            <a:ext cx="2484277" cy="6096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Freestyle Script" pitchFamily="66" charset="0"/>
              </a:rPr>
              <a:t>Worm compression</a:t>
            </a:r>
            <a:endParaRPr lang="en-US" sz="3600" b="1" dirty="0">
              <a:solidFill>
                <a:schemeClr val="bg1">
                  <a:lumMod val="95000"/>
                </a:schemeClr>
              </a:solidFill>
              <a:latin typeface="Freestyle Script" pitchFamily="66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355976" y="6131768"/>
            <a:ext cx="2052228" cy="6096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schemeClr val="bg1">
                    <a:lumMod val="95000"/>
                  </a:schemeClr>
                </a:solidFill>
                <a:latin typeface="Freestyle Script" pitchFamily="66" charset="0"/>
              </a:rPr>
              <a:t>Antihistaminics</a:t>
            </a:r>
            <a:endParaRPr lang="en-US" sz="3600" b="1" dirty="0">
              <a:solidFill>
                <a:schemeClr val="bg1">
                  <a:lumMod val="95000"/>
                </a:schemeClr>
              </a:solidFill>
              <a:latin typeface="Freestyle Script" pitchFamily="66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79512" y="2683025"/>
            <a:ext cx="3096344" cy="550169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Freestyle Script" pitchFamily="66" charset="0"/>
              </a:rPr>
              <a:t>1</a:t>
            </a: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Freestyle Script" pitchFamily="66" charset="0"/>
              </a:rPr>
              <a:t>-Chemosis</a:t>
            </a:r>
            <a:endParaRPr lang="en-US" sz="3600" b="1" dirty="0">
              <a:solidFill>
                <a:schemeClr val="bg1">
                  <a:lumMod val="95000"/>
                </a:schemeClr>
              </a:solidFill>
              <a:latin typeface="Freestyle Script" pitchFamily="66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79512" y="3403105"/>
            <a:ext cx="3096344" cy="550169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Freestyle Script" pitchFamily="66" charset="0"/>
              </a:rPr>
              <a:t>2</a:t>
            </a: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Freestyle Script" pitchFamily="66" charset="0"/>
              </a:rPr>
              <a:t>-Ocular 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Freestyle Script" pitchFamily="66" charset="0"/>
              </a:rPr>
              <a:t>discharge</a:t>
            </a:r>
          </a:p>
        </p:txBody>
      </p:sp>
    </p:spTree>
    <p:extLst>
      <p:ext uri="{BB962C8B-B14F-4D97-AF65-F5344CB8AC3E}">
        <p14:creationId xmlns:p14="http://schemas.microsoft.com/office/powerpoint/2010/main" val="396936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07504" y="116632"/>
            <a:ext cx="4481482" cy="8382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Freestyle Script" pitchFamily="66" charset="0"/>
              </a:rPr>
              <a:t>D-Follicular Conjunctivitis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51520" y="980728"/>
            <a:ext cx="1524000" cy="6096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Freestyle Script" pitchFamily="66" charset="0"/>
              </a:rPr>
              <a:t>Signs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1520" y="3395464"/>
            <a:ext cx="1524000" cy="6096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Freestyle Script" pitchFamily="66" charset="0"/>
              </a:rPr>
              <a:t>Treatment</a:t>
            </a:r>
            <a:endParaRPr lang="en-US" sz="3600" b="1" dirty="0">
              <a:solidFill>
                <a:schemeClr val="bg1"/>
              </a:solidFill>
              <a:latin typeface="Freestyle Script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71700" y="3356992"/>
            <a:ext cx="2340260" cy="6096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Freestyle Script" pitchFamily="66" charset="0"/>
              </a:rPr>
              <a:t>Antibiotics</a:t>
            </a:r>
            <a:endParaRPr lang="en-US" sz="3600" b="1" dirty="0">
              <a:solidFill>
                <a:schemeClr val="bg1">
                  <a:lumMod val="95000"/>
                </a:schemeClr>
              </a:solidFill>
              <a:latin typeface="Freestyle Script" pitchFamily="66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871700" y="4077072"/>
            <a:ext cx="2340260" cy="6096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Freestyle Script" pitchFamily="66" charset="0"/>
              </a:rPr>
              <a:t>Corticosteroids</a:t>
            </a:r>
            <a:endParaRPr lang="en-US" sz="3600" b="1" dirty="0">
              <a:solidFill>
                <a:schemeClr val="bg1">
                  <a:lumMod val="95000"/>
                </a:schemeClr>
              </a:solidFill>
              <a:latin typeface="Freestyle Script" pitchFamily="66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835696" y="4797152"/>
            <a:ext cx="2340260" cy="6096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Freestyle Script" pitchFamily="66" charset="0"/>
              </a:rPr>
              <a:t>Remove follicles</a:t>
            </a:r>
            <a:endParaRPr lang="en-US" sz="3600" b="1" dirty="0">
              <a:solidFill>
                <a:schemeClr val="bg1">
                  <a:lumMod val="95000"/>
                </a:schemeClr>
              </a:solidFill>
              <a:latin typeface="Freestyle Script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742" y="33536"/>
            <a:ext cx="4782360" cy="3107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353" y="3501008"/>
            <a:ext cx="4784424" cy="3240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179511" y="2492896"/>
            <a:ext cx="4176465" cy="740299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Freestyle Script" pitchFamily="66" charset="0"/>
              </a:rPr>
              <a:t>hypertrophied </a:t>
            </a: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Freestyle Script" pitchFamily="66" charset="0"/>
              </a:rPr>
              <a:t>lymphoid follicles</a:t>
            </a:r>
            <a:endParaRPr lang="en-US" sz="3600" b="1" dirty="0">
              <a:solidFill>
                <a:schemeClr val="bg1">
                  <a:lumMod val="95000"/>
                </a:schemeClr>
              </a:solidFill>
              <a:latin typeface="Freestyle Script" pitchFamily="66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79512" y="5843736"/>
            <a:ext cx="1645920" cy="6096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latin typeface="Freestyle Script" pitchFamily="66" charset="0"/>
              </a:rPr>
              <a:t>N</a:t>
            </a:r>
            <a:r>
              <a:rPr lang="en-US" sz="3600" b="1" dirty="0" err="1" smtClean="0">
                <a:solidFill>
                  <a:srgbClr val="FF0000"/>
                </a:solidFill>
                <a:latin typeface="Freestyle Script" pitchFamily="66" charset="0"/>
              </a:rPr>
              <a:t>ictita</a:t>
            </a:r>
            <a:endParaRPr lang="en-US" sz="3600" b="1" dirty="0">
              <a:solidFill>
                <a:srgbClr val="FF0000"/>
              </a:solidFill>
              <a:latin typeface="Freestyle Script" pitchFamily="66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29600" y="4849005"/>
            <a:ext cx="1645920" cy="6096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Freestyle Script" pitchFamily="66" charset="0"/>
              </a:rPr>
              <a:t>E</a:t>
            </a:r>
            <a:r>
              <a:rPr lang="en-US" sz="3600" b="1" dirty="0" smtClean="0">
                <a:solidFill>
                  <a:srgbClr val="FF0000"/>
                </a:solidFill>
                <a:latin typeface="Freestyle Script" pitchFamily="66" charset="0"/>
              </a:rPr>
              <a:t>ye</a:t>
            </a:r>
            <a:endParaRPr lang="en-US" sz="3600" b="1" dirty="0">
              <a:solidFill>
                <a:srgbClr val="FF0000"/>
              </a:solidFill>
              <a:latin typeface="Freestyle Script" pitchFamily="66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79512" y="1700808"/>
            <a:ext cx="4176465" cy="740299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Freestyle Script" pitchFamily="66" charset="0"/>
              </a:rPr>
              <a:t>grayish </a:t>
            </a:r>
            <a:r>
              <a:rPr lang="en-US" sz="3600" b="1" dirty="0" err="1">
                <a:solidFill>
                  <a:schemeClr val="bg1">
                    <a:lumMod val="95000"/>
                  </a:schemeClr>
                </a:solidFill>
                <a:latin typeface="Freestyle Script" pitchFamily="66" charset="0"/>
              </a:rPr>
              <a:t>mucoid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Freestyle Script" pitchFamily="66" charset="0"/>
              </a:rPr>
              <a:t> discharge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51520" y="4005064"/>
            <a:ext cx="1524000" cy="6096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Freestyle Script" pitchFamily="66" charset="0"/>
              </a:rPr>
              <a:t>Cause </a:t>
            </a:r>
            <a:endParaRPr lang="en-US" sz="3600" b="1" dirty="0">
              <a:solidFill>
                <a:schemeClr val="bg1">
                  <a:lumMod val="95000"/>
                </a:schemeClr>
              </a:solidFill>
              <a:latin typeface="Freestyle Script" pitchFamily="66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917968" y="5555704"/>
            <a:ext cx="2257988" cy="6096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solidFill>
                  <a:srgbClr val="FF0000"/>
                </a:solidFill>
                <a:latin typeface="Freestyle Script" pitchFamily="66" charset="0"/>
              </a:rPr>
              <a:t>Curret</a:t>
            </a:r>
            <a:r>
              <a:rPr lang="en-US" sz="3600" b="1" dirty="0" smtClean="0">
                <a:solidFill>
                  <a:srgbClr val="FF0000"/>
                </a:solidFill>
                <a:latin typeface="Freestyle Script" pitchFamily="66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Freestyle Script" pitchFamily="66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907704" y="6203776"/>
            <a:ext cx="2268252" cy="6096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solidFill>
                  <a:srgbClr val="FF0000"/>
                </a:solidFill>
                <a:latin typeface="Freestyle Script" pitchFamily="66" charset="0"/>
              </a:rPr>
              <a:t>Cuppor</a:t>
            </a:r>
            <a:r>
              <a:rPr lang="en-US" sz="3600" b="1" dirty="0" smtClean="0">
                <a:solidFill>
                  <a:srgbClr val="FF0000"/>
                </a:solidFill>
                <a:latin typeface="Freestyle Script" pitchFamily="66" charset="0"/>
              </a:rPr>
              <a:t> silver</a:t>
            </a:r>
            <a:endParaRPr lang="en-US" sz="3600" b="1" dirty="0">
              <a:solidFill>
                <a:srgbClr val="FF0000"/>
              </a:solidFill>
              <a:latin typeface="Freestyle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52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07504" y="116632"/>
            <a:ext cx="4481482" cy="8382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Freestyle Script" pitchFamily="66" charset="0"/>
              </a:rPr>
              <a:t>E-</a:t>
            </a:r>
            <a:r>
              <a:rPr lang="en-US" sz="3600" b="1" dirty="0" err="1">
                <a:solidFill>
                  <a:schemeClr val="bg1"/>
                </a:solidFill>
                <a:latin typeface="Freestyle Script" pitchFamily="66" charset="0"/>
              </a:rPr>
              <a:t>Ophthalmia</a:t>
            </a:r>
            <a:r>
              <a:rPr lang="en-US" sz="3600" b="1" dirty="0">
                <a:solidFill>
                  <a:schemeClr val="bg1"/>
                </a:solidFill>
                <a:latin typeface="Freestyle Script" pitchFamily="66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Freestyle Script" pitchFamily="66" charset="0"/>
              </a:rPr>
              <a:t>Neonatorium</a:t>
            </a:r>
            <a:endParaRPr lang="en-US" sz="3600" b="1" dirty="0">
              <a:solidFill>
                <a:schemeClr val="bg1"/>
              </a:solidFill>
              <a:latin typeface="Freestyle Script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1520" y="1052736"/>
            <a:ext cx="1524000" cy="6096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Freestyle Script" pitchFamily="66" charset="0"/>
              </a:rPr>
              <a:t>Signs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1520" y="3971528"/>
            <a:ext cx="1524000" cy="6096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Freestyle Script" pitchFamily="66" charset="0"/>
              </a:rPr>
              <a:t>Treatment</a:t>
            </a:r>
            <a:endParaRPr lang="en-US" sz="3600" b="1" dirty="0">
              <a:solidFill>
                <a:schemeClr val="bg1"/>
              </a:solidFill>
              <a:latin typeface="Freestyle Script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03548" y="4691608"/>
            <a:ext cx="4644516" cy="6096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Freestyle Script" pitchFamily="66" charset="0"/>
              </a:rPr>
              <a:t>1-Seperate the lids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03548" y="5411688"/>
            <a:ext cx="4644516" cy="6096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Freestyle Script" pitchFamily="66" charset="0"/>
              </a:rPr>
              <a:t>2-Wash the eyeball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67544" y="6131768"/>
            <a:ext cx="4678920" cy="6096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Freestyle Script" pitchFamily="66" charset="0"/>
              </a:rPr>
              <a:t>3-Apply broad-spectrum antibiotics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79511" y="1772815"/>
            <a:ext cx="4032449" cy="2126705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Freestyle Script" pitchFamily="66" charset="0"/>
              </a:rPr>
              <a:t>purulent discharge builds up beneath </a:t>
            </a: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Freestyle Script" pitchFamily="66" charset="0"/>
              </a:rPr>
              <a:t>lids causing 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Freestyle Script" pitchFamily="66" charset="0"/>
              </a:rPr>
              <a:t>them to swell and may extrude at the medial canthus</a:t>
            </a:r>
          </a:p>
        </p:txBody>
      </p:sp>
      <p:pic>
        <p:nvPicPr>
          <p:cNvPr id="24578" name="Picture 2" descr="نتيجة بحث الصور عن ‪Ophthalmia Neonatorum dog‬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2" t="9519" r="13645" b="17478"/>
          <a:stretch/>
        </p:blipFill>
        <p:spPr bwMode="auto">
          <a:xfrm>
            <a:off x="4154137" y="692696"/>
            <a:ext cx="5014897" cy="41764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84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Arrow 18"/>
          <p:cNvSpPr/>
          <p:nvPr/>
        </p:nvSpPr>
        <p:spPr>
          <a:xfrm rot="19949892">
            <a:off x="4219424" y="3774120"/>
            <a:ext cx="1800200" cy="720080"/>
          </a:xfrm>
          <a:prstGeom prst="rightArrow">
            <a:avLst>
              <a:gd name="adj1" fmla="val 50000"/>
              <a:gd name="adj2" fmla="val 10692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38708" y="142528"/>
            <a:ext cx="4721324" cy="8382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Freestyle Script" pitchFamily="66" charset="0"/>
              </a:rPr>
              <a:t>2-CONJUNCTIVAL WOUNDS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79512" y="1122046"/>
            <a:ext cx="4528880" cy="794786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heal quickly and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sutured only 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if extensive</a:t>
            </a:r>
          </a:p>
        </p:txBody>
      </p:sp>
      <p:sp>
        <p:nvSpPr>
          <p:cNvPr id="4" name="Oval 3"/>
          <p:cNvSpPr/>
          <p:nvPr/>
        </p:nvSpPr>
        <p:spPr>
          <a:xfrm>
            <a:off x="6049924" y="980728"/>
            <a:ext cx="2770548" cy="34563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 rot="20639006">
            <a:off x="4456087" y="2290456"/>
            <a:ext cx="2060129" cy="3000808"/>
          </a:xfrm>
          <a:custGeom>
            <a:avLst/>
            <a:gdLst>
              <a:gd name="connsiteX0" fmla="*/ 1608944 w 1608944"/>
              <a:gd name="connsiteY0" fmla="*/ 2495300 h 3000808"/>
              <a:gd name="connsiteX1" fmla="*/ 536889 w 1608944"/>
              <a:gd name="connsiteY1" fmla="*/ 209300 h 3000808"/>
              <a:gd name="connsiteX2" fmla="*/ 536889 w 1608944"/>
              <a:gd name="connsiteY2" fmla="*/ 209300 h 3000808"/>
              <a:gd name="connsiteX3" fmla="*/ 861 w 1608944"/>
              <a:gd name="connsiteY3" fmla="*/ 177768 h 3000808"/>
              <a:gd name="connsiteX4" fmla="*/ 678778 w 1608944"/>
              <a:gd name="connsiteY4" fmla="*/ 2700251 h 3000808"/>
              <a:gd name="connsiteX5" fmla="*/ 867965 w 1608944"/>
              <a:gd name="connsiteY5" fmla="*/ 2857906 h 3000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8944" h="3000808">
                <a:moveTo>
                  <a:pt x="1608944" y="2495300"/>
                </a:moveTo>
                <a:lnTo>
                  <a:pt x="536889" y="209300"/>
                </a:lnTo>
                <a:lnTo>
                  <a:pt x="536889" y="209300"/>
                </a:lnTo>
                <a:cubicBezTo>
                  <a:pt x="447551" y="204045"/>
                  <a:pt x="-22787" y="-237390"/>
                  <a:pt x="861" y="177768"/>
                </a:cubicBezTo>
                <a:cubicBezTo>
                  <a:pt x="24509" y="592926"/>
                  <a:pt x="534261" y="2253561"/>
                  <a:pt x="678778" y="2700251"/>
                </a:cubicBezTo>
                <a:cubicBezTo>
                  <a:pt x="823295" y="3146941"/>
                  <a:pt x="845630" y="3002423"/>
                  <a:pt x="867965" y="2857906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716016" y="980728"/>
            <a:ext cx="1800200" cy="720080"/>
          </a:xfrm>
          <a:prstGeom prst="rightArrow">
            <a:avLst>
              <a:gd name="adj1" fmla="val 50000"/>
              <a:gd name="adj2" fmla="val 10692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 rot="15109089">
            <a:off x="6289334" y="4900560"/>
            <a:ext cx="1800200" cy="720080"/>
          </a:xfrm>
          <a:prstGeom prst="rightArrow">
            <a:avLst>
              <a:gd name="adj1" fmla="val 50000"/>
              <a:gd name="adj2" fmla="val 10692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507616" y="5877272"/>
            <a:ext cx="4528880" cy="794786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Removing any 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protruding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peri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-orbital fat through the wound before suturing.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79512" y="4146382"/>
            <a:ext cx="4528880" cy="794786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heal without surgical interferences</a:t>
            </a:r>
          </a:p>
        </p:txBody>
      </p:sp>
    </p:spTree>
    <p:extLst>
      <p:ext uri="{BB962C8B-B14F-4D97-AF65-F5344CB8AC3E}">
        <p14:creationId xmlns:p14="http://schemas.microsoft.com/office/powerpoint/2010/main" val="407848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38708" y="142528"/>
            <a:ext cx="5911216" cy="8382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Freestyle Script" pitchFamily="66" charset="0"/>
              </a:rPr>
              <a:t>3-SUB-CONJUNCTIVAL HEMORRHAGE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45" y="1124744"/>
            <a:ext cx="5077252" cy="3888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251520" y="4437112"/>
            <a:ext cx="1524000" cy="6096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Freestyle Script" pitchFamily="66" charset="0"/>
              </a:rPr>
              <a:t>Treatment</a:t>
            </a:r>
            <a:endParaRPr lang="en-US" sz="3600" b="1" dirty="0">
              <a:solidFill>
                <a:schemeClr val="bg1"/>
              </a:solidFill>
              <a:latin typeface="Freestyle Script" pitchFamily="66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67544" y="5195664"/>
            <a:ext cx="4644516" cy="6096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Freestyle Script" pitchFamily="66" charset="0"/>
              </a:rPr>
              <a:t>1-Apply epinephrine 1-2% topically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67544" y="5987752"/>
            <a:ext cx="4644516" cy="753616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Freestyle Script" pitchFamily="66" charset="0"/>
              </a:rPr>
              <a:t>2-Subconjunctival </a:t>
            </a:r>
            <a:r>
              <a:rPr lang="en-US" sz="3600" b="1" dirty="0">
                <a:solidFill>
                  <a:schemeClr val="bg1"/>
                </a:solidFill>
                <a:latin typeface="Freestyle Script" pitchFamily="66" charset="0"/>
              </a:rPr>
              <a:t>corticosteroids</a:t>
            </a:r>
          </a:p>
        </p:txBody>
      </p:sp>
    </p:spTree>
    <p:extLst>
      <p:ext uri="{BB962C8B-B14F-4D97-AF65-F5344CB8AC3E}">
        <p14:creationId xmlns:p14="http://schemas.microsoft.com/office/powerpoint/2010/main" val="203267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3684</TotalTime>
  <Words>622</Words>
  <Application>Microsoft Office PowerPoint</Application>
  <PresentationFormat>On-screen Show (4:3)</PresentationFormat>
  <Paragraphs>196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Executive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SPC</dc:creator>
  <cp:lastModifiedBy>PC</cp:lastModifiedBy>
  <cp:revision>378</cp:revision>
  <dcterms:created xsi:type="dcterms:W3CDTF">2006-08-16T00:00:00Z</dcterms:created>
  <dcterms:modified xsi:type="dcterms:W3CDTF">2020-04-18T12:24:37Z</dcterms:modified>
</cp:coreProperties>
</file>