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4/30/2020</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4/30/2020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4/30/2020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4/30/2020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4/30/2020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4/30/2020</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4/30/2020</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4/30/2020</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4/30/2020</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4/30/2020</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4/30/2020</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4/30/2020</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i="1" dirty="0" smtClean="0">
                <a:solidFill>
                  <a:schemeClr val="accent1"/>
                </a:solidFill>
                <a:latin typeface="Arial Black" pitchFamily="34" charset="0"/>
              </a:rPr>
              <a:t>Dog </a:t>
            </a:r>
            <a:r>
              <a:rPr lang="en-US" i="1" dirty="0" smtClean="0">
                <a:solidFill>
                  <a:schemeClr val="accent1"/>
                </a:solidFill>
                <a:latin typeface="Arial Black" pitchFamily="34" charset="0"/>
              </a:rPr>
              <a:t>&amp;cat nutrition and    feeding</a:t>
            </a:r>
            <a:r>
              <a:rPr lang="en-US" dirty="0" smtClean="0">
                <a:solidFill>
                  <a:schemeClr val="accent1"/>
                </a:solidFill>
                <a:latin typeface="Arial Black" pitchFamily="34" charset="0"/>
              </a:rPr>
              <a:t>           </a:t>
            </a:r>
            <a:endParaRPr lang="ar-EG" dirty="0">
              <a:solidFill>
                <a:schemeClr val="accent1"/>
              </a:solidFill>
              <a:latin typeface="Arial Black" pitchFamily="34" charset="0"/>
            </a:endParaRPr>
          </a:p>
        </p:txBody>
      </p:sp>
    </p:spTree>
    <p:extLst>
      <p:ext uri="{BB962C8B-B14F-4D97-AF65-F5344CB8AC3E}">
        <p14:creationId xmlns:p14="http://schemas.microsoft.com/office/powerpoint/2010/main" val="36454266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6114" y="0"/>
            <a:ext cx="8875486" cy="6781800"/>
          </a:xfrm>
        </p:spPr>
        <p:txBody>
          <a:bodyPr>
            <a:normAutofit/>
          </a:bodyPr>
          <a:lstStyle/>
          <a:p>
            <a:pPr algn="l" rtl="0"/>
            <a:r>
              <a:rPr lang="en-US" sz="3600" u="sng" dirty="0" smtClean="0">
                <a:solidFill>
                  <a:schemeClr val="accent1"/>
                </a:solidFill>
                <a:latin typeface="Arial" pitchFamily="34" charset="0"/>
                <a:cs typeface="Arial" pitchFamily="34" charset="0"/>
              </a:rPr>
              <a:t>Carbohydrates :</a:t>
            </a:r>
          </a:p>
          <a:p>
            <a:pPr algn="l" rtl="0"/>
            <a:r>
              <a:rPr lang="en-US" sz="2400" dirty="0" smtClean="0">
                <a:latin typeface="Arial" pitchFamily="34" charset="0"/>
                <a:cs typeface="Arial" pitchFamily="34" charset="0"/>
              </a:rPr>
              <a:t>1) grain starches provide an important and economical source of dietary energy in most pet foods.</a:t>
            </a:r>
          </a:p>
          <a:p>
            <a:pPr algn="l" rtl="0"/>
            <a:r>
              <a:rPr lang="en-US" sz="2400" dirty="0" smtClean="0">
                <a:latin typeface="Arial" pitchFamily="34" charset="0"/>
                <a:cs typeface="Arial" pitchFamily="34" charset="0"/>
              </a:rPr>
              <a:t>2) limited information on this area, but a dog can utilize up to 65 to 70% dietary carbohydrates ,whereas a cat can utilize only about 35 to 40%, because the cat has active hexokinase but doesn’t have glucokinase? Dogs have both !</a:t>
            </a:r>
          </a:p>
          <a:p>
            <a:pPr algn="l" rtl="0"/>
            <a:r>
              <a:rPr lang="en-US" sz="2400" dirty="0" smtClean="0">
                <a:solidFill>
                  <a:schemeClr val="accent1"/>
                </a:solidFill>
                <a:latin typeface="Arial" pitchFamily="34" charset="0"/>
                <a:cs typeface="Arial" pitchFamily="34" charset="0"/>
              </a:rPr>
              <a:t>3) fiber :</a:t>
            </a:r>
          </a:p>
          <a:p>
            <a:pPr algn="l" rtl="0"/>
            <a:r>
              <a:rPr lang="en-US" sz="2400" dirty="0">
                <a:solidFill>
                  <a:schemeClr val="accent1"/>
                </a:solidFill>
                <a:latin typeface="Arial" pitchFamily="34" charset="0"/>
                <a:cs typeface="Arial" pitchFamily="34" charset="0"/>
              </a:rPr>
              <a:t> </a:t>
            </a:r>
            <a:r>
              <a:rPr lang="en-US" sz="2400" dirty="0" smtClean="0">
                <a:solidFill>
                  <a:schemeClr val="accent1"/>
                </a:solidFill>
                <a:latin typeface="Arial" pitchFamily="34" charset="0"/>
                <a:cs typeface="Arial" pitchFamily="34" charset="0"/>
              </a:rPr>
              <a:t>  </a:t>
            </a:r>
            <a:r>
              <a:rPr lang="en-US" sz="2400" dirty="0" smtClean="0">
                <a:latin typeface="Arial" pitchFamily="34" charset="0"/>
                <a:cs typeface="Arial" pitchFamily="34" charset="0"/>
              </a:rPr>
              <a:t>a) inclusion of small amounts is necessary for the normal function of the GIT by providing the bulk , maintaining normal passage rate &amp; intestinal motility , and maintaining the structural integrity of gastrointestinal mucosa .</a:t>
            </a:r>
          </a:p>
          <a:p>
            <a:pPr algn="l" rtl="0"/>
            <a:r>
              <a:rPr lang="en-US" sz="2400" dirty="0">
                <a:latin typeface="Arial" pitchFamily="34" charset="0"/>
                <a:cs typeface="Arial" pitchFamily="34" charset="0"/>
              </a:rPr>
              <a:t> </a:t>
            </a:r>
            <a:r>
              <a:rPr lang="en-US" sz="2400" dirty="0" smtClean="0">
                <a:latin typeface="Arial" pitchFamily="34" charset="0"/>
                <a:cs typeface="Arial" pitchFamily="34" charset="0"/>
              </a:rPr>
              <a:t>   b) common sources ?- wheat middlings , citrus , beet pulp , soy hulls , peanut hulls , etc .  also , grains &amp; plant protein sources can contribute fibers.    </a:t>
            </a:r>
            <a:endParaRPr lang="ar-EG" sz="2400" dirty="0">
              <a:latin typeface="Arial" pitchFamily="34" charset="0"/>
              <a:cs typeface="Arial" pitchFamily="34" charset="0"/>
            </a:endParaRPr>
          </a:p>
        </p:txBody>
      </p:sp>
    </p:spTree>
    <p:extLst>
      <p:ext uri="{BB962C8B-B14F-4D97-AF65-F5344CB8AC3E}">
        <p14:creationId xmlns:p14="http://schemas.microsoft.com/office/powerpoint/2010/main" val="19808953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52400"/>
            <a:ext cx="8839200" cy="6477000"/>
          </a:xfrm>
        </p:spPr>
        <p:txBody>
          <a:bodyPr>
            <a:normAutofit/>
          </a:bodyPr>
          <a:lstStyle/>
          <a:p>
            <a:pPr algn="l" rtl="0"/>
            <a:r>
              <a:rPr lang="en-US" sz="2400" dirty="0" smtClean="0">
                <a:latin typeface="Arial" pitchFamily="34" charset="0"/>
                <a:cs typeface="Arial" pitchFamily="34" charset="0"/>
              </a:rPr>
              <a:t>C) fermentation of fibers (i.e,VFA) may contribute as energy source for the cells lining the intestine.</a:t>
            </a:r>
          </a:p>
          <a:p>
            <a:pPr algn="l" rtl="0"/>
            <a:r>
              <a:rPr lang="en-US" sz="2400" dirty="0" smtClean="0">
                <a:latin typeface="Arial" pitchFamily="34" charset="0"/>
                <a:cs typeface="Arial" pitchFamily="34" charset="0"/>
              </a:rPr>
              <a:t>D) certain types of fiber ( e.g fructooligosaccharides) may be beneficial in the treatment of some gastrointestinal diseases.</a:t>
            </a:r>
          </a:p>
          <a:p>
            <a:pPr algn="l" rtl="0"/>
            <a:r>
              <a:rPr lang="en-US" sz="2400" dirty="0" smtClean="0">
                <a:latin typeface="Arial" pitchFamily="34" charset="0"/>
                <a:cs typeface="Arial" pitchFamily="34" charset="0"/>
              </a:rPr>
              <a:t>E) just like other nonruminant species ,too much fiber can have some adverse effect .</a:t>
            </a:r>
          </a:p>
          <a:p>
            <a:pPr algn="l" rtl="0"/>
            <a:r>
              <a:rPr lang="en-US" sz="3600" u="sng" dirty="0" smtClean="0">
                <a:solidFill>
                  <a:schemeClr val="accent1"/>
                </a:solidFill>
                <a:latin typeface="Arial" pitchFamily="34" charset="0"/>
                <a:cs typeface="Arial" pitchFamily="34" charset="0"/>
              </a:rPr>
              <a:t>Lipids: </a:t>
            </a:r>
          </a:p>
          <a:p>
            <a:pPr marL="566928" indent="-457200" algn="l" rtl="0">
              <a:buAutoNum type="arabicParenR"/>
            </a:pPr>
            <a:r>
              <a:rPr lang="en-US" sz="2400" dirty="0" smtClean="0">
                <a:latin typeface="Arial" pitchFamily="34" charset="0"/>
                <a:cs typeface="Arial" pitchFamily="34" charset="0"/>
              </a:rPr>
              <a:t>In pet foods, fat serves as concentrated form of energy, a carrier for fat-soluble vitamins , a source of essential fatty acids, and an enhancer of diet palatability.</a:t>
            </a:r>
          </a:p>
          <a:p>
            <a:pPr marL="852678" indent="-742950" algn="l" rtl="0">
              <a:buAutoNum type="arabicParenR"/>
            </a:pPr>
            <a:r>
              <a:rPr lang="en-US" sz="2400" dirty="0" smtClean="0">
                <a:latin typeface="Arial" pitchFamily="34" charset="0"/>
                <a:cs typeface="Arial" pitchFamily="34" charset="0"/>
              </a:rPr>
              <a:t>The optimum content ? Depends on other nutrients e.g as low as 5 -10% in low – CP or inferior – quality protein, but can increase concomitantly with the increase in the CP and (or) protein quality .</a:t>
            </a:r>
            <a:r>
              <a:rPr lang="en-US" sz="3600" u="sng" dirty="0" smtClean="0">
                <a:latin typeface="Arial" pitchFamily="34" charset="0"/>
                <a:cs typeface="Arial" pitchFamily="34" charset="0"/>
              </a:rPr>
              <a:t> </a:t>
            </a:r>
            <a:endParaRPr lang="ar-EG" sz="3600" u="sng" dirty="0">
              <a:latin typeface="Arial" pitchFamily="34" charset="0"/>
              <a:cs typeface="Arial" pitchFamily="34" charset="0"/>
            </a:endParaRPr>
          </a:p>
        </p:txBody>
      </p:sp>
    </p:spTree>
    <p:extLst>
      <p:ext uri="{BB962C8B-B14F-4D97-AF65-F5344CB8AC3E}">
        <p14:creationId xmlns:p14="http://schemas.microsoft.com/office/powerpoint/2010/main" val="1576609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52400"/>
            <a:ext cx="8839200" cy="6705600"/>
          </a:xfrm>
        </p:spPr>
        <p:txBody>
          <a:bodyPr>
            <a:normAutofit/>
          </a:bodyPr>
          <a:lstStyle/>
          <a:p>
            <a:pPr algn="l" rtl="0"/>
            <a:r>
              <a:rPr lang="en-US" sz="2400" dirty="0" smtClean="0">
                <a:solidFill>
                  <a:schemeClr val="tx2"/>
                </a:solidFill>
                <a:latin typeface="Arial" pitchFamily="34" charset="0"/>
                <a:cs typeface="Arial" pitchFamily="34" charset="0"/>
              </a:rPr>
              <a:t>3) dogs and cats need linoleic acid ,and cats also </a:t>
            </a:r>
            <a:r>
              <a:rPr lang="en-US" sz="2400" dirty="0" smtClean="0">
                <a:latin typeface="Arial" pitchFamily="34" charset="0"/>
                <a:cs typeface="Arial" pitchFamily="34" charset="0"/>
              </a:rPr>
              <a:t>need arachiodonic acid because they don't have appropriate enzymes to convert lionleic to arachiodonic acid.</a:t>
            </a:r>
          </a:p>
          <a:p>
            <a:pPr algn="l" rtl="0"/>
            <a:r>
              <a:rPr lang="en-US" sz="2400" dirty="0" smtClean="0">
                <a:latin typeface="Arial" pitchFamily="34" charset="0"/>
                <a:cs typeface="Arial" pitchFamily="34" charset="0"/>
              </a:rPr>
              <a:t>4) Common sources? tallow, lard , poultry fat , and many vegetable oils animal sources .</a:t>
            </a:r>
          </a:p>
          <a:p>
            <a:pPr algn="l" rtl="0"/>
            <a:r>
              <a:rPr lang="en-US" sz="2400" dirty="0" smtClean="0">
                <a:latin typeface="Arial" pitchFamily="34" charset="0"/>
                <a:cs typeface="Arial" pitchFamily="34" charset="0"/>
              </a:rPr>
              <a:t>5) omega-3 &amp; omega-6 ? A proper proportion of these 2 may have beneficial effects on some disorders , such as treatment of allergic skin disorders in dogs, according to some studies .</a:t>
            </a:r>
          </a:p>
          <a:p>
            <a:pPr algn="l" rtl="0"/>
            <a:r>
              <a:rPr lang="en-US" sz="2400" dirty="0" smtClean="0">
                <a:latin typeface="Arial" pitchFamily="34" charset="0"/>
                <a:cs typeface="Arial" pitchFamily="34" charset="0"/>
              </a:rPr>
              <a:t>Protein :</a:t>
            </a:r>
          </a:p>
          <a:p>
            <a:pPr algn="l" rtl="0"/>
            <a:r>
              <a:rPr lang="en-US" sz="2400" dirty="0" smtClean="0">
                <a:latin typeface="Arial" pitchFamily="34" charset="0"/>
                <a:cs typeface="Arial" pitchFamily="34" charset="0"/>
              </a:rPr>
              <a:t>1) ideally , an intact protein source would supply all 10 indispensable amino acids in adequate amount , but there are considerable variations in the protein quality among various sources .</a:t>
            </a:r>
          </a:p>
          <a:p>
            <a:pPr algn="l" rtl="0"/>
            <a:r>
              <a:rPr lang="en-US" sz="2400" dirty="0" smtClean="0">
                <a:latin typeface="Arial" pitchFamily="34" charset="0"/>
                <a:cs typeface="Arial" pitchFamily="34" charset="0"/>
              </a:rPr>
              <a:t>2) also, relatively little is known about the quantitative amino acids requirements for canine and feline, and factors affecting the requirements.  </a:t>
            </a:r>
          </a:p>
          <a:p>
            <a:pPr algn="l" rtl="0"/>
            <a:endParaRPr lang="ar-EG" sz="2400" dirty="0">
              <a:solidFill>
                <a:schemeClr val="tx2"/>
              </a:solidFill>
              <a:latin typeface="Arial" pitchFamily="34" charset="0"/>
              <a:cs typeface="Arial" pitchFamily="34" charset="0"/>
            </a:endParaRPr>
          </a:p>
        </p:txBody>
      </p:sp>
    </p:spTree>
    <p:extLst>
      <p:ext uri="{BB962C8B-B14F-4D97-AF65-F5344CB8AC3E}">
        <p14:creationId xmlns:p14="http://schemas.microsoft.com/office/powerpoint/2010/main" val="52503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52400"/>
            <a:ext cx="8839200" cy="6705600"/>
          </a:xfrm>
        </p:spPr>
        <p:txBody>
          <a:bodyPr>
            <a:normAutofit lnSpcReduction="10000"/>
          </a:bodyPr>
          <a:lstStyle/>
          <a:p>
            <a:pPr algn="l" rtl="0"/>
            <a:r>
              <a:rPr lang="en-US" sz="2400" dirty="0" smtClean="0">
                <a:latin typeface="Arial" pitchFamily="34" charset="0"/>
                <a:cs typeface="Arial" pitchFamily="34" charset="0"/>
              </a:rPr>
              <a:t>A) some studies led to quantitative assessment amino acids requirements, and the </a:t>
            </a:r>
            <a:r>
              <a:rPr lang="en-US" sz="2400" dirty="0">
                <a:latin typeface="Arial" pitchFamily="34" charset="0"/>
                <a:cs typeface="Arial" pitchFamily="34" charset="0"/>
              </a:rPr>
              <a:t>resulting minimum requirements, </a:t>
            </a:r>
            <a:r>
              <a:rPr lang="en-US" sz="2400" dirty="0" smtClean="0">
                <a:latin typeface="Arial" pitchFamily="34" charset="0"/>
                <a:cs typeface="Arial" pitchFamily="34" charset="0"/>
              </a:rPr>
              <a:t>were incorporated into the NRC guidelines .</a:t>
            </a:r>
          </a:p>
          <a:p>
            <a:pPr algn="l" rtl="0"/>
            <a:r>
              <a:rPr lang="en-US" sz="2400" dirty="0" smtClean="0">
                <a:latin typeface="Arial" pitchFamily="34" charset="0"/>
                <a:cs typeface="Arial" pitchFamily="34" charset="0"/>
              </a:rPr>
              <a:t>B) because those were the minimums established with purified diets , the AAFCO nutrients profiles added some safety margins .</a:t>
            </a:r>
          </a:p>
          <a:p>
            <a:pPr algn="l" rtl="0"/>
            <a:r>
              <a:rPr lang="en-US" sz="2800" u="sng" dirty="0" smtClean="0">
                <a:solidFill>
                  <a:schemeClr val="accent1"/>
                </a:solidFill>
                <a:latin typeface="Arial" pitchFamily="34" charset="0"/>
                <a:cs typeface="Arial" pitchFamily="34" charset="0"/>
              </a:rPr>
              <a:t>Protein sources :</a:t>
            </a:r>
          </a:p>
          <a:p>
            <a:pPr algn="l" rtl="0"/>
            <a:r>
              <a:rPr lang="en-US" sz="2400" dirty="0" smtClean="0">
                <a:latin typeface="Arial" pitchFamily="34" charset="0"/>
                <a:cs typeface="Arial" pitchFamily="34" charset="0"/>
              </a:rPr>
              <a:t>Plant protein sources , such as soybeans meal and corn gluten meal , and animal protein sources , such as poultry ,meat and respective by-products , are common ingredients in pet foods </a:t>
            </a:r>
          </a:p>
          <a:p>
            <a:pPr algn="l" rtl="0"/>
            <a:r>
              <a:rPr lang="en-US" sz="2400" dirty="0" smtClean="0">
                <a:latin typeface="Arial" pitchFamily="34" charset="0"/>
                <a:cs typeface="Arial" pitchFamily="34" charset="0"/>
              </a:rPr>
              <a:t>Although cereals are a major source of energy in cereal -based products , they also supply a substantial portion of protein : 1) often, those are deficient in some indispensable amino acids .   </a:t>
            </a:r>
          </a:p>
          <a:p>
            <a:pPr marL="109728" indent="0" algn="l" rtl="0">
              <a:buNone/>
            </a:pPr>
            <a:r>
              <a:rPr lang="en-US" sz="2400" dirty="0" smtClean="0">
                <a:latin typeface="Arial" pitchFamily="34" charset="0"/>
                <a:cs typeface="Arial" pitchFamily="34" charset="0"/>
              </a:rPr>
              <a:t>               2) thus, fresh meats, meat and poultry </a:t>
            </a:r>
            <a:r>
              <a:rPr lang="en-US" sz="2400" dirty="0" smtClean="0">
                <a:latin typeface="Arial" pitchFamily="34" charset="0"/>
                <a:cs typeface="Arial" pitchFamily="34" charset="0"/>
              </a:rPr>
              <a:t>meals,and</a:t>
            </a:r>
            <a:r>
              <a:rPr lang="en-US" sz="2400" dirty="0" smtClean="0">
                <a:latin typeface="Arial" pitchFamily="34" charset="0"/>
                <a:cs typeface="Arial" pitchFamily="34" charset="0"/>
              </a:rPr>
              <a:t> various meat by-products are often added to alleviate the deficiency.</a:t>
            </a:r>
            <a:endParaRPr lang="ar-EG" sz="2400" dirty="0">
              <a:latin typeface="Arial" pitchFamily="34" charset="0"/>
              <a:cs typeface="Arial" pitchFamily="34" charset="0"/>
            </a:endParaRPr>
          </a:p>
        </p:txBody>
      </p:sp>
    </p:spTree>
    <p:extLst>
      <p:ext uri="{BB962C8B-B14F-4D97-AF65-F5344CB8AC3E}">
        <p14:creationId xmlns:p14="http://schemas.microsoft.com/office/powerpoint/2010/main" val="743054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32657"/>
            <a:ext cx="8839200" cy="6672943"/>
          </a:xfrm>
        </p:spPr>
        <p:txBody>
          <a:bodyPr>
            <a:normAutofit/>
          </a:bodyPr>
          <a:lstStyle/>
          <a:p>
            <a:pPr algn="l" rtl="0"/>
            <a:r>
              <a:rPr lang="en-US" sz="2400" dirty="0" smtClean="0">
                <a:latin typeface="Arial" pitchFamily="34" charset="0"/>
                <a:cs typeface="Arial" pitchFamily="34" charset="0"/>
              </a:rPr>
              <a:t>As in other nonruminant species , the indispensible amino acid requirements are affected by the age , sex , and breed /genetic potential of the animal – some e.g </a:t>
            </a:r>
          </a:p>
          <a:p>
            <a:pPr algn="l" rtl="0"/>
            <a:r>
              <a:rPr lang="en-US" sz="2400" dirty="0" smtClean="0">
                <a:latin typeface="Arial" pitchFamily="34" charset="0"/>
                <a:cs typeface="Arial" pitchFamily="34" charset="0"/>
              </a:rPr>
              <a:t>Young puppies may not be affected by sex , but </a:t>
            </a:r>
            <a:r>
              <a:rPr lang="en-US" sz="2400" dirty="0">
                <a:latin typeface="Arial" pitchFamily="34" charset="0"/>
                <a:cs typeface="Arial" pitchFamily="34" charset="0"/>
              </a:rPr>
              <a:t>Lys </a:t>
            </a:r>
            <a:r>
              <a:rPr lang="en-US" sz="2400" dirty="0" smtClean="0">
                <a:latin typeface="Arial" pitchFamily="34" charset="0"/>
                <a:cs typeface="Arial" pitchFamily="34" charset="0"/>
              </a:rPr>
              <a:t>requirement is higher for the immature male beagle vs the immature female .</a:t>
            </a:r>
          </a:p>
          <a:p>
            <a:pPr algn="l" rtl="0"/>
            <a:r>
              <a:rPr lang="en-US" sz="2400" dirty="0" smtClean="0">
                <a:latin typeface="Arial" pitchFamily="34" charset="0"/>
                <a:cs typeface="Arial" pitchFamily="34" charset="0"/>
              </a:rPr>
              <a:t>Labradors may have higher S-amino acid needs </a:t>
            </a:r>
            <a:r>
              <a:rPr lang="en-US" sz="2400" dirty="0">
                <a:latin typeface="Arial" pitchFamily="34" charset="0"/>
                <a:cs typeface="Arial" pitchFamily="34" charset="0"/>
              </a:rPr>
              <a:t>than </a:t>
            </a:r>
            <a:r>
              <a:rPr lang="en-US" sz="2400" dirty="0" smtClean="0">
                <a:latin typeface="Arial" pitchFamily="34" charset="0"/>
                <a:cs typeface="Arial" pitchFamily="34" charset="0"/>
              </a:rPr>
              <a:t>beagle, </a:t>
            </a:r>
            <a:r>
              <a:rPr lang="en-US" sz="2400" dirty="0">
                <a:latin typeface="Arial" pitchFamily="34" charset="0"/>
                <a:cs typeface="Arial" pitchFamily="34" charset="0"/>
              </a:rPr>
              <a:t>and </a:t>
            </a:r>
            <a:r>
              <a:rPr lang="en-US" sz="2400" dirty="0" smtClean="0">
                <a:latin typeface="Arial" pitchFamily="34" charset="0"/>
                <a:cs typeface="Arial" pitchFamily="34" charset="0"/>
              </a:rPr>
              <a:t>also S-amino </a:t>
            </a:r>
            <a:r>
              <a:rPr lang="en-US" sz="2400" dirty="0">
                <a:latin typeface="Arial" pitchFamily="34" charset="0"/>
                <a:cs typeface="Arial" pitchFamily="34" charset="0"/>
              </a:rPr>
              <a:t>acid </a:t>
            </a:r>
            <a:r>
              <a:rPr lang="en-US" sz="2400" dirty="0" smtClean="0">
                <a:latin typeface="Arial" pitchFamily="34" charset="0"/>
                <a:cs typeface="Arial" pitchFamily="34" charset="0"/>
              </a:rPr>
              <a:t>needs pointer puppies are different from </a:t>
            </a:r>
            <a:r>
              <a:rPr lang="en-US" sz="2400" dirty="0">
                <a:latin typeface="Arial" pitchFamily="34" charset="0"/>
                <a:cs typeface="Arial" pitchFamily="34" charset="0"/>
              </a:rPr>
              <a:t>beagles </a:t>
            </a:r>
            <a:r>
              <a:rPr lang="en-US" sz="2400" dirty="0" smtClean="0">
                <a:latin typeface="Arial" pitchFamily="34" charset="0"/>
                <a:cs typeface="Arial" pitchFamily="34" charset="0"/>
              </a:rPr>
              <a:t>or Labradors.</a:t>
            </a:r>
          </a:p>
          <a:p>
            <a:pPr algn="l" rtl="0"/>
            <a:r>
              <a:rPr lang="en-US" sz="2400" dirty="0" smtClean="0">
                <a:latin typeface="Arial" pitchFamily="34" charset="0"/>
                <a:cs typeface="Arial" pitchFamily="34" charset="0"/>
              </a:rPr>
              <a:t>Cats , a strict carnivore,is unique in its protein –amino acid needs : </a:t>
            </a:r>
          </a:p>
          <a:p>
            <a:pPr algn="l" rtl="0"/>
            <a:r>
              <a:rPr lang="en-US" sz="2400" dirty="0" smtClean="0">
                <a:latin typeface="Arial" pitchFamily="34" charset="0"/>
                <a:cs typeface="Arial" pitchFamily="34" charset="0"/>
              </a:rPr>
              <a:t>Have  substantially </a:t>
            </a:r>
            <a:r>
              <a:rPr lang="en-US" sz="2400" dirty="0">
                <a:latin typeface="Arial" pitchFamily="34" charset="0"/>
                <a:cs typeface="Arial" pitchFamily="34" charset="0"/>
              </a:rPr>
              <a:t>higher </a:t>
            </a:r>
            <a:r>
              <a:rPr lang="en-US" sz="2400" dirty="0" smtClean="0">
                <a:latin typeface="Arial" pitchFamily="34" charset="0"/>
                <a:cs typeface="Arial" pitchFamily="34" charset="0"/>
              </a:rPr>
              <a:t>requirements than the dog because of the high activity of the amino acid  catabolic enzymes in the liver.</a:t>
            </a:r>
          </a:p>
          <a:p>
            <a:pPr algn="l" rtl="0"/>
            <a:r>
              <a:rPr lang="en-US" sz="2400" dirty="0" smtClean="0">
                <a:latin typeface="Arial" pitchFamily="34" charset="0"/>
                <a:cs typeface="Arial" pitchFamily="34" charset="0"/>
              </a:rPr>
              <a:t>May not be a practical importance , but cats are very sensitive to a deficiency of Arg , which (i.e. devoid of Arg) can lead to hyperammonemia in less than hr.        </a:t>
            </a:r>
            <a:endParaRPr lang="ar-EG" sz="2400" dirty="0">
              <a:latin typeface="Arial" pitchFamily="34" charset="0"/>
              <a:cs typeface="Arial" pitchFamily="34" charset="0"/>
            </a:endParaRPr>
          </a:p>
        </p:txBody>
      </p:sp>
    </p:spTree>
    <p:extLst>
      <p:ext uri="{BB962C8B-B14F-4D97-AF65-F5344CB8AC3E}">
        <p14:creationId xmlns:p14="http://schemas.microsoft.com/office/powerpoint/2010/main" val="29742283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152400"/>
            <a:ext cx="8915400" cy="6705600"/>
          </a:xfrm>
        </p:spPr>
        <p:txBody>
          <a:bodyPr>
            <a:normAutofit fontScale="92500" lnSpcReduction="10000"/>
          </a:bodyPr>
          <a:lstStyle/>
          <a:p>
            <a:pPr algn="l" rtl="0"/>
            <a:r>
              <a:rPr lang="en-US" sz="2400" dirty="0" smtClean="0">
                <a:latin typeface="Arial" pitchFamily="34" charset="0"/>
                <a:cs typeface="Arial" pitchFamily="34" charset="0"/>
              </a:rPr>
              <a:t>Cats also have a higher S-amino acid needs relative to other mammals because of the needs for the cat’s thick hair coat , which is high in cysteine. Perhaps, the reason for its high protein requirement .</a:t>
            </a:r>
          </a:p>
          <a:p>
            <a:pPr algn="l" rtl="0"/>
            <a:r>
              <a:rPr lang="en-US" sz="2800" dirty="0" smtClean="0">
                <a:latin typeface="Arial" pitchFamily="34" charset="0"/>
                <a:cs typeface="Arial" pitchFamily="34" charset="0"/>
              </a:rPr>
              <a:t>The amino acid, taurine ,</a:t>
            </a:r>
            <a:r>
              <a:rPr lang="en-US" sz="2800" dirty="0">
                <a:latin typeface="Arial" pitchFamily="34" charset="0"/>
                <a:cs typeface="Arial" pitchFamily="34" charset="0"/>
              </a:rPr>
              <a:t>is </a:t>
            </a:r>
            <a:r>
              <a:rPr lang="en-US" sz="2800" dirty="0" smtClean="0">
                <a:latin typeface="Arial" pitchFamily="34" charset="0"/>
                <a:cs typeface="Arial" pitchFamily="34" charset="0"/>
              </a:rPr>
              <a:t>uniquely important  for cats </a:t>
            </a:r>
            <a:r>
              <a:rPr lang="en-US" sz="2400" dirty="0" smtClean="0">
                <a:latin typeface="Arial" pitchFamily="34" charset="0"/>
                <a:cs typeface="Arial" pitchFamily="34" charset="0"/>
              </a:rPr>
              <a:t>.</a:t>
            </a:r>
          </a:p>
          <a:p>
            <a:pPr marL="109728" indent="0" algn="l" rtl="0">
              <a:buNone/>
            </a:pPr>
            <a:r>
              <a:rPr lang="en-US" sz="2400" dirty="0">
                <a:latin typeface="Arial" pitchFamily="34" charset="0"/>
                <a:cs typeface="Arial" pitchFamily="34" charset="0"/>
              </a:rPr>
              <a:t> </a:t>
            </a:r>
            <a:r>
              <a:rPr lang="en-US" sz="2400" dirty="0" smtClean="0">
                <a:latin typeface="Arial" pitchFamily="34" charset="0"/>
                <a:cs typeface="Arial" pitchFamily="34" charset="0"/>
              </a:rPr>
              <a:t>        1) synthesized form Met &amp;</a:t>
            </a:r>
            <a:r>
              <a:rPr lang="en-US" sz="2400" dirty="0" smtClean="0">
                <a:latin typeface="Arial" pitchFamily="34" charset="0"/>
                <a:cs typeface="Arial" pitchFamily="34" charset="0"/>
              </a:rPr>
              <a:t>Cys</a:t>
            </a:r>
            <a:r>
              <a:rPr lang="en-US" sz="2400" dirty="0" smtClean="0">
                <a:latin typeface="Arial" pitchFamily="34" charset="0"/>
                <a:cs typeface="Arial" pitchFamily="34" charset="0"/>
              </a:rPr>
              <a:t> in the liver and other                     tissues , and the </a:t>
            </a:r>
            <a:r>
              <a:rPr lang="en-US" sz="2400" dirty="0">
                <a:latin typeface="Arial" pitchFamily="34" charset="0"/>
                <a:cs typeface="Arial" pitchFamily="34" charset="0"/>
              </a:rPr>
              <a:t>amount </a:t>
            </a:r>
            <a:r>
              <a:rPr lang="en-US" sz="2400" dirty="0" smtClean="0">
                <a:latin typeface="Arial" pitchFamily="34" charset="0"/>
                <a:cs typeface="Arial" pitchFamily="34" charset="0"/>
              </a:rPr>
              <a:t>synthesized is sufficient in dogs but not in cats </a:t>
            </a:r>
          </a:p>
          <a:p>
            <a:pPr marL="109728" indent="0" algn="l" rtl="0">
              <a:buNone/>
            </a:pPr>
            <a:r>
              <a:rPr lang="en-US" sz="2400" dirty="0">
                <a:latin typeface="Arial" pitchFamily="34" charset="0"/>
                <a:cs typeface="Arial" pitchFamily="34" charset="0"/>
              </a:rPr>
              <a:t> </a:t>
            </a:r>
            <a:r>
              <a:rPr lang="en-US" sz="2400" dirty="0" smtClean="0">
                <a:latin typeface="Arial" pitchFamily="34" charset="0"/>
                <a:cs typeface="Arial" pitchFamily="34" charset="0"/>
              </a:rPr>
              <a:t>          2)  present in bile as </a:t>
            </a:r>
            <a:r>
              <a:rPr lang="en-US" sz="2400" dirty="0" smtClean="0">
                <a:latin typeface="Arial" pitchFamily="34" charset="0"/>
                <a:cs typeface="Arial" pitchFamily="34" charset="0"/>
              </a:rPr>
              <a:t>taurocholic</a:t>
            </a:r>
            <a:r>
              <a:rPr lang="en-US" sz="2400" dirty="0" smtClean="0">
                <a:latin typeface="Arial" pitchFamily="34" charset="0"/>
                <a:cs typeface="Arial" pitchFamily="34" charset="0"/>
              </a:rPr>
              <a:t> acid and in high concentrations in the retina , olfactory bulb.</a:t>
            </a:r>
          </a:p>
          <a:p>
            <a:pPr marL="109728" indent="0" algn="l" rtl="0">
              <a:buNone/>
            </a:pPr>
            <a:r>
              <a:rPr lang="en-US" sz="2400" dirty="0">
                <a:latin typeface="Arial" pitchFamily="34" charset="0"/>
                <a:cs typeface="Arial" pitchFamily="34" charset="0"/>
              </a:rPr>
              <a:t> </a:t>
            </a:r>
            <a:r>
              <a:rPr lang="en-US" sz="2400" dirty="0" smtClean="0">
                <a:latin typeface="Arial" pitchFamily="34" charset="0"/>
                <a:cs typeface="Arial" pitchFamily="34" charset="0"/>
              </a:rPr>
              <a:t>           3)  unlike the dog , conjugates </a:t>
            </a:r>
            <a:r>
              <a:rPr lang="en-US" sz="2400" dirty="0" smtClean="0">
                <a:latin typeface="Arial" pitchFamily="34" charset="0"/>
                <a:cs typeface="Arial" pitchFamily="34" charset="0"/>
              </a:rPr>
              <a:t>cholic</a:t>
            </a:r>
            <a:r>
              <a:rPr lang="en-US" sz="2400" dirty="0" smtClean="0">
                <a:latin typeface="Arial" pitchFamily="34" charset="0"/>
                <a:cs typeface="Arial" pitchFamily="34" charset="0"/>
              </a:rPr>
              <a:t> </a:t>
            </a:r>
            <a:r>
              <a:rPr lang="en-US" sz="2400" dirty="0" smtClean="0">
                <a:latin typeface="Arial" pitchFamily="34" charset="0"/>
                <a:cs typeface="Arial" pitchFamily="34" charset="0"/>
              </a:rPr>
              <a:t>cid</a:t>
            </a:r>
            <a:r>
              <a:rPr lang="en-US" sz="2400" dirty="0" smtClean="0">
                <a:latin typeface="Arial" pitchFamily="34" charset="0"/>
                <a:cs typeface="Arial" pitchFamily="34" charset="0"/>
              </a:rPr>
              <a:t> exclusively with taurine &amp;is unable to alternate between taurine &amp;glycine conjugations in the production of bile ; </a:t>
            </a:r>
          </a:p>
          <a:p>
            <a:pPr algn="l" rtl="0"/>
            <a:r>
              <a:rPr lang="en-US" sz="2400" dirty="0" smtClean="0">
                <a:latin typeface="Arial" pitchFamily="34" charset="0"/>
                <a:cs typeface="Arial" pitchFamily="34" charset="0"/>
              </a:rPr>
              <a:t>Can lead to a reduction in conjugated bile acids &amp;central retinal degeneration can develop .</a:t>
            </a:r>
          </a:p>
          <a:p>
            <a:pPr algn="l" rtl="0"/>
            <a:r>
              <a:rPr lang="en-US" sz="2400" dirty="0" smtClean="0">
                <a:latin typeface="Arial" pitchFamily="34" charset="0"/>
                <a:cs typeface="Arial" pitchFamily="34" charset="0"/>
              </a:rPr>
              <a:t>Typically ,may be associated with cardiomyopathy &amp;poor reproductive performance.</a:t>
            </a:r>
          </a:p>
          <a:p>
            <a:pPr algn="l" rtl="0"/>
            <a:r>
              <a:rPr lang="en-US" sz="2400" dirty="0" smtClean="0">
                <a:latin typeface="Arial" pitchFamily="34" charset="0"/>
                <a:cs typeface="Arial" pitchFamily="34" charset="0"/>
              </a:rPr>
              <a:t>Thus,the</a:t>
            </a:r>
            <a:r>
              <a:rPr lang="en-US" sz="2400" dirty="0" smtClean="0">
                <a:latin typeface="Arial" pitchFamily="34" charset="0"/>
                <a:cs typeface="Arial" pitchFamily="34" charset="0"/>
              </a:rPr>
              <a:t> cat has a continual dietary need for taurine, which is only present in animal protein sources.   </a:t>
            </a:r>
            <a:endParaRPr lang="ar-EG" sz="2400" dirty="0">
              <a:latin typeface="Arial" pitchFamily="34" charset="0"/>
              <a:cs typeface="Arial" pitchFamily="34" charset="0"/>
            </a:endParaRPr>
          </a:p>
        </p:txBody>
      </p:sp>
    </p:spTree>
    <p:extLst>
      <p:ext uri="{BB962C8B-B14F-4D97-AF65-F5344CB8AC3E}">
        <p14:creationId xmlns:p14="http://schemas.microsoft.com/office/powerpoint/2010/main" val="15591661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52400"/>
            <a:ext cx="8534400" cy="6400800"/>
          </a:xfrm>
        </p:spPr>
        <p:txBody>
          <a:bodyPr>
            <a:normAutofit lnSpcReduction="10000"/>
          </a:bodyPr>
          <a:lstStyle/>
          <a:p>
            <a:pPr algn="l" rtl="0"/>
            <a:r>
              <a:rPr lang="en-US" sz="2400" dirty="0" smtClean="0">
                <a:latin typeface="Arial" pitchFamily="34" charset="0"/>
                <a:cs typeface="Arial" pitchFamily="34" charset="0"/>
              </a:rPr>
              <a:t>Vitamins and minerals  </a:t>
            </a:r>
          </a:p>
          <a:p>
            <a:pPr marL="109728" indent="0" algn="l" rtl="0">
              <a:buNone/>
            </a:pPr>
            <a:r>
              <a:rPr lang="en-US" sz="2400" dirty="0" smtClean="0">
                <a:latin typeface="Arial" pitchFamily="34" charset="0"/>
                <a:cs typeface="Arial" pitchFamily="34" charset="0"/>
              </a:rPr>
              <a:t>1) vitamins :</a:t>
            </a:r>
          </a:p>
          <a:p>
            <a:pPr marL="109728" indent="0" algn="l" rtl="0">
              <a:buNone/>
            </a:pPr>
            <a:r>
              <a:rPr lang="en-US" sz="2400" dirty="0">
                <a:latin typeface="Arial" pitchFamily="34" charset="0"/>
                <a:cs typeface="Arial" pitchFamily="34" charset="0"/>
              </a:rPr>
              <a:t> </a:t>
            </a:r>
            <a:r>
              <a:rPr lang="en-US" sz="2400" dirty="0" smtClean="0">
                <a:latin typeface="Arial" pitchFamily="34" charset="0"/>
                <a:cs typeface="Arial" pitchFamily="34" charset="0"/>
              </a:rPr>
              <a:t>    a quality-stable fat source should be used to ensure fat-soluble vitamin absorption -   many add an antioxidant .</a:t>
            </a:r>
          </a:p>
          <a:p>
            <a:pPr marL="109728" indent="0" algn="l" rtl="0">
              <a:buNone/>
            </a:pPr>
            <a:r>
              <a:rPr lang="en-US" sz="2400" dirty="0">
                <a:latin typeface="Arial" pitchFamily="34" charset="0"/>
                <a:cs typeface="Arial" pitchFamily="34" charset="0"/>
              </a:rPr>
              <a:t> </a:t>
            </a:r>
            <a:r>
              <a:rPr lang="en-US" sz="2400" dirty="0" smtClean="0">
                <a:latin typeface="Arial" pitchFamily="34" charset="0"/>
                <a:cs typeface="Arial" pitchFamily="34" charset="0"/>
              </a:rPr>
              <a:t>  </a:t>
            </a:r>
            <a:r>
              <a:rPr lang="en-US" sz="2400" dirty="0">
                <a:latin typeface="Arial" pitchFamily="34" charset="0"/>
                <a:cs typeface="Arial" pitchFamily="34" charset="0"/>
              </a:rPr>
              <a:t>water -</a:t>
            </a:r>
            <a:r>
              <a:rPr lang="en-US" sz="2400" dirty="0" smtClean="0">
                <a:latin typeface="Arial" pitchFamily="34" charset="0"/>
                <a:cs typeface="Arial" pitchFamily="34" charset="0"/>
              </a:rPr>
              <a:t>soluble </a:t>
            </a:r>
            <a:r>
              <a:rPr lang="en-US" sz="2400" dirty="0">
                <a:latin typeface="Arial" pitchFamily="34" charset="0"/>
                <a:cs typeface="Arial" pitchFamily="34" charset="0"/>
              </a:rPr>
              <a:t>vitamin </a:t>
            </a:r>
            <a:r>
              <a:rPr lang="en-US" sz="2400" dirty="0" smtClean="0">
                <a:latin typeface="Arial" pitchFamily="34" charset="0"/>
                <a:cs typeface="Arial" pitchFamily="34" charset="0"/>
              </a:rPr>
              <a:t>are carefully selected &amp; added in excess of minimum needs to compensate for losses associated with heat processing and extended shelf life. conversion of B-carotene to vitamin A in cats:</a:t>
            </a:r>
          </a:p>
          <a:p>
            <a:pPr algn="l" rtl="0"/>
            <a:r>
              <a:rPr lang="en-US" sz="2400" dirty="0" smtClean="0">
                <a:latin typeface="Arial" pitchFamily="34" charset="0"/>
                <a:cs typeface="Arial" pitchFamily="34" charset="0"/>
              </a:rPr>
              <a:t>  can’t convert because of deficiency of intestinal enzyme, B-carotene 15-15-dioxigenase, thus they need dietary source of </a:t>
            </a:r>
            <a:r>
              <a:rPr lang="en-US" sz="2400" dirty="0" smtClean="0">
                <a:latin typeface="Arial" pitchFamily="34" charset="0"/>
                <a:cs typeface="Arial" pitchFamily="34" charset="0"/>
              </a:rPr>
              <a:t>perfomed</a:t>
            </a:r>
            <a:r>
              <a:rPr lang="en-US" sz="2400" dirty="0" smtClean="0">
                <a:latin typeface="Arial" pitchFamily="34" charset="0"/>
                <a:cs typeface="Arial" pitchFamily="34" charset="0"/>
              </a:rPr>
              <a:t> vitamin A.</a:t>
            </a:r>
          </a:p>
          <a:p>
            <a:pPr algn="l" rtl="0"/>
            <a:r>
              <a:rPr lang="en-US" sz="2400" dirty="0" smtClean="0">
                <a:latin typeface="Arial" pitchFamily="34" charset="0"/>
                <a:cs typeface="Arial" pitchFamily="34" charset="0"/>
              </a:rPr>
              <a:t>Also , cats may be susceptible to vitamin A toxicity because  of no regulation at the intestinal </a:t>
            </a:r>
            <a:r>
              <a:rPr lang="en-US" sz="2400" dirty="0">
                <a:latin typeface="Arial" pitchFamily="34" charset="0"/>
                <a:cs typeface="Arial" pitchFamily="34" charset="0"/>
              </a:rPr>
              <a:t>mucosa . </a:t>
            </a:r>
            <a:r>
              <a:rPr lang="en-US" sz="2400" dirty="0" smtClean="0">
                <a:latin typeface="Arial" pitchFamily="34" charset="0"/>
                <a:cs typeface="Arial" pitchFamily="34" charset="0"/>
              </a:rPr>
              <a:t>Readily absorb vitamin A .</a:t>
            </a:r>
          </a:p>
          <a:p>
            <a:pPr marL="109728" indent="0" algn="l" rtl="0">
              <a:buNone/>
            </a:pPr>
            <a:r>
              <a:rPr lang="en-US" sz="2400" dirty="0" smtClean="0">
                <a:latin typeface="Arial" pitchFamily="34" charset="0"/>
                <a:cs typeface="Arial" pitchFamily="34" charset="0"/>
              </a:rPr>
              <a:t>Niacin – cats have a unique dietary need for niacin because of they can’t synthesize it from </a:t>
            </a:r>
            <a:r>
              <a:rPr lang="en-US" sz="2400" dirty="0" smtClean="0">
                <a:latin typeface="Arial" pitchFamily="34" charset="0"/>
                <a:cs typeface="Arial" pitchFamily="34" charset="0"/>
              </a:rPr>
              <a:t>Trp</a:t>
            </a:r>
            <a:r>
              <a:rPr lang="en-US" sz="2400" dirty="0" smtClean="0">
                <a:latin typeface="Arial" pitchFamily="34" charset="0"/>
                <a:cs typeface="Arial" pitchFamily="34" charset="0"/>
              </a:rPr>
              <a:t> . </a:t>
            </a:r>
          </a:p>
          <a:p>
            <a:pPr marL="109728" indent="0" algn="l" rtl="0">
              <a:buNone/>
            </a:pPr>
            <a:r>
              <a:rPr lang="en-US" sz="2400" dirty="0" smtClean="0">
                <a:latin typeface="Arial" pitchFamily="34" charset="0"/>
                <a:cs typeface="Arial" pitchFamily="34" charset="0"/>
              </a:rPr>
              <a:t> </a:t>
            </a:r>
            <a:endParaRPr lang="ar-EG" sz="2400" dirty="0">
              <a:latin typeface="Arial" pitchFamily="34" charset="0"/>
              <a:cs typeface="Arial" pitchFamily="34" charset="0"/>
            </a:endParaRPr>
          </a:p>
        </p:txBody>
      </p:sp>
    </p:spTree>
    <p:extLst>
      <p:ext uri="{BB962C8B-B14F-4D97-AF65-F5344CB8AC3E}">
        <p14:creationId xmlns:p14="http://schemas.microsoft.com/office/powerpoint/2010/main" val="19169747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228600"/>
            <a:ext cx="8839200" cy="6477000"/>
          </a:xfrm>
        </p:spPr>
        <p:txBody>
          <a:bodyPr/>
          <a:lstStyle/>
          <a:p>
            <a:pPr algn="l" rtl="0"/>
            <a:r>
              <a:rPr lang="en-US" u="sng" dirty="0" smtClean="0">
                <a:solidFill>
                  <a:schemeClr val="accent1"/>
                </a:solidFill>
                <a:latin typeface="Arial" pitchFamily="34" charset="0"/>
                <a:cs typeface="Arial" pitchFamily="34" charset="0"/>
              </a:rPr>
              <a:t>2) Minerals</a:t>
            </a:r>
            <a:r>
              <a:rPr lang="en-US" dirty="0" smtClean="0">
                <a:solidFill>
                  <a:schemeClr val="accent1"/>
                </a:solidFill>
                <a:latin typeface="Arial" pitchFamily="34" charset="0"/>
                <a:cs typeface="Arial" pitchFamily="34" charset="0"/>
              </a:rPr>
              <a:t>:</a:t>
            </a:r>
          </a:p>
          <a:p>
            <a:pPr marL="109728" indent="0" algn="l" rtl="0">
              <a:buNone/>
            </a:pPr>
            <a:r>
              <a:rPr lang="en-US" dirty="0" smtClean="0">
                <a:latin typeface="Arial" pitchFamily="34" charset="0"/>
                <a:cs typeface="Arial" pitchFamily="34" charset="0"/>
              </a:rPr>
              <a:t>A paucity of information on quantitative qualitative mineral requirements for dogs and cats.</a:t>
            </a:r>
          </a:p>
          <a:p>
            <a:pPr marL="109728" indent="0" algn="l" rtl="0">
              <a:buNone/>
            </a:pPr>
            <a:r>
              <a:rPr lang="en-US" dirty="0" smtClean="0">
                <a:latin typeface="Arial" pitchFamily="34" charset="0"/>
                <a:cs typeface="Arial" pitchFamily="34" charset="0"/>
              </a:rPr>
              <a:t>Tn ensure dietary adequacy, pet foods are fortified with essential minerals.</a:t>
            </a:r>
          </a:p>
          <a:p>
            <a:pPr marL="109728" indent="0" algn="l" rtl="0">
              <a:buNone/>
            </a:pPr>
            <a:r>
              <a:rPr lang="en-US" dirty="0" smtClean="0">
                <a:latin typeface="Arial" pitchFamily="34" charset="0"/>
                <a:cs typeface="Arial" pitchFamily="34" charset="0"/>
              </a:rPr>
              <a:t>Ca:p-the  proper ratio is about 1.2:1(1:1for cats&amp;1.2 to1.4:1 for dogs?),and common sources of </a:t>
            </a:r>
            <a:r>
              <a:rPr lang="en-US" dirty="0" smtClean="0">
                <a:latin typeface="Arial" pitchFamily="34" charset="0"/>
                <a:cs typeface="Arial" pitchFamily="34" charset="0"/>
              </a:rPr>
              <a:t>ca</a:t>
            </a:r>
            <a:r>
              <a:rPr lang="en-US" dirty="0" smtClean="0">
                <a:latin typeface="Arial" pitchFamily="34" charset="0"/>
                <a:cs typeface="Arial" pitchFamily="34" charset="0"/>
              </a:rPr>
              <a:t> are bone meal,skim milk, and alfalfa leaf meal, </a:t>
            </a:r>
            <a:r>
              <a:rPr lang="en-US" dirty="0" smtClean="0">
                <a:latin typeface="Arial" pitchFamily="34" charset="0"/>
                <a:cs typeface="Arial" pitchFamily="34" charset="0"/>
              </a:rPr>
              <a:t>wherease</a:t>
            </a:r>
            <a:r>
              <a:rPr lang="en-US" dirty="0" smtClean="0">
                <a:latin typeface="Arial" pitchFamily="34" charset="0"/>
                <a:cs typeface="Arial" pitchFamily="34" charset="0"/>
              </a:rPr>
              <a:t> bone </a:t>
            </a:r>
            <a:r>
              <a:rPr lang="en-US" dirty="0" smtClean="0">
                <a:latin typeface="Arial" pitchFamily="34" charset="0"/>
                <a:cs typeface="Arial" pitchFamily="34" charset="0"/>
              </a:rPr>
              <a:t>meal&amp;meat</a:t>
            </a:r>
            <a:r>
              <a:rPr lang="en-US" dirty="0" smtClean="0">
                <a:latin typeface="Arial" pitchFamily="34" charset="0"/>
                <a:cs typeface="Arial" pitchFamily="34" charset="0"/>
              </a:rPr>
              <a:t> scraps can supply  p.  vitamin D is needed for the utilization of </a:t>
            </a:r>
            <a:r>
              <a:rPr lang="en-US" dirty="0" smtClean="0">
                <a:latin typeface="Arial" pitchFamily="34" charset="0"/>
                <a:cs typeface="Arial" pitchFamily="34" charset="0"/>
              </a:rPr>
              <a:t>ca&amp;p</a:t>
            </a:r>
            <a:r>
              <a:rPr lang="en-US" dirty="0" smtClean="0">
                <a:latin typeface="Arial" pitchFamily="34" charset="0"/>
                <a:cs typeface="Arial" pitchFamily="34" charset="0"/>
              </a:rPr>
              <a:t>.</a:t>
            </a:r>
          </a:p>
          <a:p>
            <a:pPr marL="109728" indent="0" algn="l" rtl="0">
              <a:buNone/>
            </a:pPr>
            <a:r>
              <a:rPr lang="en-US" dirty="0" smtClean="0">
                <a:latin typeface="Arial" pitchFamily="34" charset="0"/>
                <a:cs typeface="Arial" pitchFamily="34" charset="0"/>
              </a:rPr>
              <a:t>Many dog owners feel that growing puppies need addition </a:t>
            </a:r>
            <a:r>
              <a:rPr lang="en-US" dirty="0" smtClean="0">
                <a:latin typeface="Arial" pitchFamily="34" charset="0"/>
                <a:cs typeface="Arial" pitchFamily="34" charset="0"/>
              </a:rPr>
              <a:t>ca</a:t>
            </a:r>
            <a:r>
              <a:rPr lang="en-US" dirty="0" smtClean="0">
                <a:latin typeface="Arial" pitchFamily="34" charset="0"/>
                <a:cs typeface="Arial" pitchFamily="34" charset="0"/>
              </a:rPr>
              <a:t> to prevent skeletal problems, but supplementing previously diet with </a:t>
            </a:r>
            <a:r>
              <a:rPr lang="en-US" dirty="0" smtClean="0">
                <a:latin typeface="Arial" pitchFamily="34" charset="0"/>
                <a:cs typeface="Arial" pitchFamily="34" charset="0"/>
              </a:rPr>
              <a:t>ca</a:t>
            </a:r>
            <a:r>
              <a:rPr lang="en-US" dirty="0" smtClean="0">
                <a:latin typeface="Arial" pitchFamily="34" charset="0"/>
                <a:cs typeface="Arial" pitchFamily="34" charset="0"/>
              </a:rPr>
              <a:t> may have no beneficial effect &amp;actually it  may have some adverse effects!</a:t>
            </a:r>
            <a:endParaRPr lang="ar-EG" dirty="0">
              <a:latin typeface="Arial" pitchFamily="34" charset="0"/>
              <a:cs typeface="Arial" pitchFamily="34" charset="0"/>
            </a:endParaRPr>
          </a:p>
        </p:txBody>
      </p:sp>
    </p:spTree>
    <p:extLst>
      <p:ext uri="{BB962C8B-B14F-4D97-AF65-F5344CB8AC3E}">
        <p14:creationId xmlns:p14="http://schemas.microsoft.com/office/powerpoint/2010/main" val="33760301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lnSpcReduction="10000"/>
          </a:bodyPr>
          <a:lstStyle/>
          <a:p>
            <a:pPr algn="l" rtl="0"/>
            <a:r>
              <a:rPr lang="en-US" sz="3600" u="sng" dirty="0" smtClean="0">
                <a:solidFill>
                  <a:schemeClr val="accent1"/>
                </a:solidFill>
                <a:latin typeface="Arial" pitchFamily="34" charset="0"/>
                <a:cs typeface="Arial" pitchFamily="34" charset="0"/>
              </a:rPr>
              <a:t>Commerical</a:t>
            </a:r>
            <a:r>
              <a:rPr lang="en-US" sz="3600" u="sng" dirty="0" smtClean="0">
                <a:solidFill>
                  <a:schemeClr val="accent1"/>
                </a:solidFill>
                <a:latin typeface="Arial" pitchFamily="34" charset="0"/>
                <a:cs typeface="Arial" pitchFamily="34" charset="0"/>
              </a:rPr>
              <a:t> pet foods and table scraps:-</a:t>
            </a:r>
          </a:p>
          <a:p>
            <a:pPr algn="l" rtl="0"/>
            <a:r>
              <a:rPr lang="en-US" sz="2400" dirty="0" smtClean="0">
                <a:latin typeface="Arial" pitchFamily="34" charset="0"/>
                <a:cs typeface="Arial" pitchFamily="34" charset="0"/>
              </a:rPr>
              <a:t>Dry pet foods :</a:t>
            </a:r>
          </a:p>
          <a:p>
            <a:pPr marL="109728" indent="0" algn="l" rtl="0">
              <a:buNone/>
            </a:pPr>
            <a:r>
              <a:rPr lang="en-US" sz="2400" i="1" u="sng" dirty="0">
                <a:solidFill>
                  <a:schemeClr val="accent1"/>
                </a:solidFill>
                <a:latin typeface="Arial" pitchFamily="34" charset="0"/>
                <a:cs typeface="Arial" pitchFamily="34" charset="0"/>
              </a:rPr>
              <a:t> </a:t>
            </a:r>
            <a:r>
              <a:rPr lang="en-US" sz="2400" i="1" u="sng" dirty="0" smtClean="0">
                <a:solidFill>
                  <a:schemeClr val="accent1"/>
                </a:solidFill>
                <a:latin typeface="Arial" pitchFamily="34" charset="0"/>
                <a:cs typeface="Arial" pitchFamily="34" charset="0"/>
              </a:rPr>
              <a:t>  </a:t>
            </a:r>
            <a:r>
              <a:rPr lang="en-US" sz="2400" i="1" u="sng" dirty="0" smtClean="0">
                <a:latin typeface="Arial" pitchFamily="34" charset="0"/>
                <a:cs typeface="Arial" pitchFamily="34" charset="0"/>
              </a:rPr>
              <a:t>1)  the most common type of pet food in U.S: </a:t>
            </a:r>
          </a:p>
          <a:p>
            <a:pPr marL="109728" indent="0" algn="l" rtl="0">
              <a:buNone/>
            </a:pPr>
            <a:r>
              <a:rPr lang="en-US" sz="2400" dirty="0">
                <a:latin typeface="Arial" pitchFamily="34" charset="0"/>
                <a:cs typeface="Arial" pitchFamily="34" charset="0"/>
              </a:rPr>
              <a:t> </a:t>
            </a:r>
            <a:r>
              <a:rPr lang="en-US" sz="2400" dirty="0" smtClean="0">
                <a:latin typeface="Arial" pitchFamily="34" charset="0"/>
                <a:cs typeface="Arial" pitchFamily="34" charset="0"/>
              </a:rPr>
              <a:t>        a) has been a trend toward increased sale of dry dog food &amp; decreased sale of canned dog food in recent years .</a:t>
            </a:r>
          </a:p>
          <a:p>
            <a:pPr marL="109728" indent="0" algn="l" rtl="0">
              <a:buNone/>
            </a:pPr>
            <a:r>
              <a:rPr lang="en-US" sz="2400" dirty="0">
                <a:latin typeface="Arial" pitchFamily="34" charset="0"/>
                <a:cs typeface="Arial" pitchFamily="34" charset="0"/>
              </a:rPr>
              <a:t> </a:t>
            </a:r>
            <a:r>
              <a:rPr lang="en-US" sz="2400" dirty="0" smtClean="0">
                <a:latin typeface="Arial" pitchFamily="34" charset="0"/>
                <a:cs typeface="Arial" pitchFamily="34" charset="0"/>
              </a:rPr>
              <a:t>          b) a trend toward increased sale of both canned  and dry cat foods .</a:t>
            </a:r>
          </a:p>
          <a:p>
            <a:pPr marL="109728" indent="0" algn="l" rtl="0">
              <a:buNone/>
            </a:pPr>
            <a:r>
              <a:rPr lang="en-US" sz="2400" dirty="0" smtClean="0">
                <a:latin typeface="Arial" pitchFamily="34" charset="0"/>
                <a:cs typeface="Arial" pitchFamily="34" charset="0"/>
              </a:rPr>
              <a:t>   </a:t>
            </a:r>
            <a:r>
              <a:rPr lang="en-US" sz="2400" i="1" u="sng" dirty="0" smtClean="0">
                <a:latin typeface="Arial" pitchFamily="34" charset="0"/>
                <a:cs typeface="Arial" pitchFamily="34" charset="0"/>
              </a:rPr>
              <a:t>2)  Dry foods: </a:t>
            </a:r>
            <a:r>
              <a:rPr lang="en-US" sz="2400" dirty="0" smtClean="0">
                <a:latin typeface="Arial" pitchFamily="34" charset="0"/>
                <a:cs typeface="Arial" pitchFamily="34" charset="0"/>
              </a:rPr>
              <a:t>commonly contain whole or </a:t>
            </a:r>
            <a:r>
              <a:rPr lang="en-US" sz="2400" dirty="0" smtClean="0">
                <a:latin typeface="Arial" pitchFamily="34" charset="0"/>
                <a:cs typeface="Arial" pitchFamily="34" charset="0"/>
              </a:rPr>
              <a:t>dehulled</a:t>
            </a:r>
            <a:r>
              <a:rPr lang="en-US" sz="2400" dirty="0" smtClean="0">
                <a:latin typeface="Arial" pitchFamily="34" charset="0"/>
                <a:cs typeface="Arial" pitchFamily="34" charset="0"/>
              </a:rPr>
              <a:t> cereal grains, cereal by products , soybean products, milk products, fat and oils and mineral and vitamin supplements.                      </a:t>
            </a:r>
            <a:r>
              <a:rPr lang="en-US" sz="2400" dirty="0">
                <a:latin typeface="Arial" pitchFamily="34" charset="0"/>
                <a:cs typeface="Arial" pitchFamily="34" charset="0"/>
              </a:rPr>
              <a:t>C</a:t>
            </a:r>
            <a:r>
              <a:rPr lang="en-US" sz="2400" dirty="0" smtClean="0">
                <a:latin typeface="Arial" pitchFamily="34" charset="0"/>
                <a:cs typeface="Arial" pitchFamily="34" charset="0"/>
              </a:rPr>
              <a:t>ereals are heat-treated to </a:t>
            </a:r>
            <a:r>
              <a:rPr lang="en-US" sz="2400" dirty="0" smtClean="0">
                <a:latin typeface="Arial" pitchFamily="34" charset="0"/>
                <a:cs typeface="Arial" pitchFamily="34" charset="0"/>
              </a:rPr>
              <a:t>dextrinize</a:t>
            </a:r>
            <a:r>
              <a:rPr lang="en-US" sz="2400" dirty="0" smtClean="0">
                <a:latin typeface="Arial" pitchFamily="34" charset="0"/>
                <a:cs typeface="Arial" pitchFamily="34" charset="0"/>
              </a:rPr>
              <a:t> starches and improve their digestibility.                                                                                enough fats are added to increase the energy density ,and adequate amounts of vitamins &amp; minerals are carefully blended throughout the meal and cereal mixture .</a:t>
            </a:r>
          </a:p>
          <a:p>
            <a:pPr marL="109728" indent="0" algn="l" rtl="0">
              <a:buNone/>
            </a:pPr>
            <a:r>
              <a:rPr lang="en-US" sz="2400" dirty="0" smtClean="0">
                <a:latin typeface="Arial" pitchFamily="34" charset="0"/>
                <a:cs typeface="Arial" pitchFamily="34" charset="0"/>
              </a:rPr>
              <a:t> most mixtures contain about 6 to 10% moisture and the average value is1,500 to 1,600 Kcal/</a:t>
            </a:r>
            <a:r>
              <a:rPr lang="en-US" sz="2400" dirty="0" smtClean="0">
                <a:latin typeface="Arial" pitchFamily="34" charset="0"/>
                <a:cs typeface="Arial" pitchFamily="34" charset="0"/>
              </a:rPr>
              <a:t>lb</a:t>
            </a:r>
            <a:r>
              <a:rPr lang="en-US" sz="2400" dirty="0" smtClean="0">
                <a:latin typeface="Arial" pitchFamily="34" charset="0"/>
                <a:cs typeface="Arial" pitchFamily="34" charset="0"/>
              </a:rPr>
              <a:t> or 300 to 400 Kcal / 8oz, cup.      </a:t>
            </a:r>
          </a:p>
          <a:p>
            <a:pPr marL="109728" indent="0" algn="l" rtl="0">
              <a:buNone/>
            </a:pPr>
            <a:r>
              <a:rPr lang="en-US" sz="2400" dirty="0">
                <a:latin typeface="Arial" pitchFamily="34" charset="0"/>
                <a:cs typeface="Arial" pitchFamily="34" charset="0"/>
              </a:rPr>
              <a:t> </a:t>
            </a:r>
            <a:r>
              <a:rPr lang="en-US" sz="2400" dirty="0" smtClean="0">
                <a:latin typeface="Arial" pitchFamily="34" charset="0"/>
                <a:cs typeface="Arial" pitchFamily="34" charset="0"/>
              </a:rPr>
              <a:t>     </a:t>
            </a:r>
            <a:r>
              <a:rPr lang="en-US" sz="3600" u="sng" dirty="0" smtClean="0">
                <a:solidFill>
                  <a:schemeClr val="accent1"/>
                </a:solidFill>
                <a:latin typeface="Arial" pitchFamily="34" charset="0"/>
                <a:cs typeface="Arial" pitchFamily="34" charset="0"/>
              </a:rPr>
              <a:t> </a:t>
            </a:r>
            <a:endParaRPr lang="ar-EG" sz="3600" u="sng" dirty="0">
              <a:solidFill>
                <a:schemeClr val="accent1"/>
              </a:solidFill>
              <a:latin typeface="Arial" pitchFamily="34" charset="0"/>
              <a:cs typeface="Arial" pitchFamily="34" charset="0"/>
            </a:endParaRPr>
          </a:p>
        </p:txBody>
      </p:sp>
    </p:spTree>
    <p:extLst>
      <p:ext uri="{BB962C8B-B14F-4D97-AF65-F5344CB8AC3E}">
        <p14:creationId xmlns:p14="http://schemas.microsoft.com/office/powerpoint/2010/main" val="37439408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76200"/>
            <a:ext cx="8991600" cy="6629400"/>
          </a:xfrm>
        </p:spPr>
        <p:txBody>
          <a:bodyPr/>
          <a:lstStyle/>
          <a:p>
            <a:pPr algn="l" rtl="0"/>
            <a:r>
              <a:rPr lang="en-US" i="1" u="sng" dirty="0" smtClean="0">
                <a:solidFill>
                  <a:schemeClr val="accent1"/>
                </a:solidFill>
                <a:latin typeface="Arial" pitchFamily="34" charset="0"/>
                <a:cs typeface="Arial" pitchFamily="34" charset="0"/>
              </a:rPr>
              <a:t>Three main types of dry foods :-</a:t>
            </a:r>
          </a:p>
          <a:p>
            <a:pPr marL="109728" indent="0" algn="l" rtl="0">
              <a:buNone/>
            </a:pPr>
            <a:r>
              <a:rPr lang="en-US" sz="2400" i="1" dirty="0">
                <a:solidFill>
                  <a:schemeClr val="accent1"/>
                </a:solidFill>
                <a:latin typeface="Arial" pitchFamily="34" charset="0"/>
                <a:cs typeface="Arial" pitchFamily="34" charset="0"/>
              </a:rPr>
              <a:t> </a:t>
            </a:r>
            <a:r>
              <a:rPr lang="en-US" sz="2400" i="1" dirty="0" smtClean="0">
                <a:solidFill>
                  <a:schemeClr val="accent1"/>
                </a:solidFill>
                <a:latin typeface="Arial" pitchFamily="34" charset="0"/>
                <a:cs typeface="Arial" pitchFamily="34" charset="0"/>
              </a:rPr>
              <a:t>  </a:t>
            </a:r>
            <a:r>
              <a:rPr lang="en-US" sz="2800" i="1" u="sng" dirty="0" smtClean="0">
                <a:solidFill>
                  <a:schemeClr val="accent1"/>
                </a:solidFill>
                <a:latin typeface="Arial" pitchFamily="34" charset="0"/>
                <a:cs typeface="Arial" pitchFamily="34" charset="0"/>
              </a:rPr>
              <a:t>dry meals:</a:t>
            </a:r>
          </a:p>
          <a:p>
            <a:pPr marL="109728" indent="0" algn="l" rtl="0">
              <a:buNone/>
            </a:pPr>
            <a:r>
              <a:rPr lang="en-US" sz="2400" dirty="0" smtClean="0">
                <a:latin typeface="Arial" pitchFamily="34" charset="0"/>
                <a:cs typeface="Arial" pitchFamily="34" charset="0"/>
              </a:rPr>
              <a:t>May be pelleted </a:t>
            </a:r>
            <a:r>
              <a:rPr lang="en-US" sz="2400" dirty="0">
                <a:latin typeface="Arial" pitchFamily="34" charset="0"/>
                <a:cs typeface="Arial" pitchFamily="34" charset="0"/>
              </a:rPr>
              <a:t>or  </a:t>
            </a:r>
            <a:r>
              <a:rPr lang="en-US" sz="2400" dirty="0" smtClean="0">
                <a:latin typeface="Arial" pitchFamily="34" charset="0"/>
                <a:cs typeface="Arial" pitchFamily="34" charset="0"/>
              </a:rPr>
              <a:t>pelleted and then crumbled to a uniform particle size .</a:t>
            </a:r>
          </a:p>
          <a:p>
            <a:pPr marL="109728" indent="0" algn="l" rtl="0">
              <a:buNone/>
            </a:pPr>
            <a:r>
              <a:rPr lang="en-US" sz="2400" dirty="0" smtClean="0">
                <a:latin typeface="Arial" pitchFamily="34" charset="0"/>
                <a:cs typeface="Arial" pitchFamily="34" charset="0"/>
              </a:rPr>
              <a:t>May be fat-coated , which increases their energy density and enhances the palatability .</a:t>
            </a:r>
          </a:p>
          <a:p>
            <a:pPr marL="109728" indent="0" algn="l" rtl="0">
              <a:buNone/>
            </a:pPr>
            <a:r>
              <a:rPr lang="en-US" sz="2400" i="1" u="sng" dirty="0" smtClean="0">
                <a:solidFill>
                  <a:schemeClr val="accent1"/>
                </a:solidFill>
                <a:latin typeface="Arial" pitchFamily="34" charset="0"/>
                <a:cs typeface="Arial" pitchFamily="34" charset="0"/>
              </a:rPr>
              <a:t>Kibbles:</a:t>
            </a:r>
          </a:p>
          <a:p>
            <a:pPr marL="109728" indent="0" algn="l" rtl="0">
              <a:buNone/>
            </a:pPr>
            <a:r>
              <a:rPr lang="en-US" sz="2400" dirty="0" smtClean="0">
                <a:latin typeface="Arial" pitchFamily="34" charset="0"/>
                <a:cs typeface="Arial" pitchFamily="34" charset="0"/>
              </a:rPr>
              <a:t>Ground together cereal grains &amp; dried meat scraps along with dairy products, vitamins and minerals into flour , blended with water&amp; formed into a dough .</a:t>
            </a:r>
          </a:p>
          <a:p>
            <a:pPr marL="109728" indent="0" algn="l" rtl="0">
              <a:buNone/>
            </a:pPr>
            <a:r>
              <a:rPr lang="en-US" sz="2400" dirty="0" smtClean="0">
                <a:latin typeface="Arial" pitchFamily="34" charset="0"/>
                <a:cs typeface="Arial" pitchFamily="34" charset="0"/>
              </a:rPr>
              <a:t>May be baked on a large sheet and then crumbled or “kibbled” into uniform –sized fragments.</a:t>
            </a:r>
          </a:p>
          <a:p>
            <a:pPr marL="109728" indent="0" algn="l" rtl="0">
              <a:buNone/>
            </a:pPr>
            <a:r>
              <a:rPr lang="en-US" sz="2400" i="1" u="sng" dirty="0" smtClean="0">
                <a:solidFill>
                  <a:schemeClr val="accent1"/>
                </a:solidFill>
                <a:latin typeface="Arial" pitchFamily="34" charset="0"/>
                <a:cs typeface="Arial" pitchFamily="34" charset="0"/>
              </a:rPr>
              <a:t>Expanded dry foods :</a:t>
            </a:r>
          </a:p>
          <a:p>
            <a:pPr marL="109728" indent="0" algn="l" rtl="0">
              <a:buNone/>
            </a:pPr>
            <a:r>
              <a:rPr lang="en-US" sz="2400" dirty="0" smtClean="0">
                <a:latin typeface="Arial" pitchFamily="34" charset="0"/>
                <a:cs typeface="Arial" pitchFamily="34" charset="0"/>
              </a:rPr>
              <a:t>Mixing raw grains, meat meal ,vegetables, dairy products, vitamins and minerals with steam inside a blending pressure cooker , which allows the ingredients to be cooked while being    </a:t>
            </a:r>
            <a:endParaRPr lang="ar-EG" sz="2400" dirty="0">
              <a:latin typeface="Arial" pitchFamily="34" charset="0"/>
              <a:cs typeface="Arial" pitchFamily="34" charset="0"/>
            </a:endParaRPr>
          </a:p>
        </p:txBody>
      </p:sp>
    </p:spTree>
    <p:extLst>
      <p:ext uri="{BB962C8B-B14F-4D97-AF65-F5344CB8AC3E}">
        <p14:creationId xmlns:p14="http://schemas.microsoft.com/office/powerpoint/2010/main" val="3906595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lgn="l" rtl="0"/>
            <a:r>
              <a:rPr lang="en-US" dirty="0" smtClean="0">
                <a:latin typeface="Arial" pitchFamily="34" charset="0"/>
                <a:cs typeface="Arial" pitchFamily="34" charset="0"/>
              </a:rPr>
              <a:t>Archeological records  </a:t>
            </a:r>
            <a:r>
              <a:rPr lang="en-US" sz="2400" dirty="0" smtClean="0">
                <a:latin typeface="Arial" pitchFamily="34" charset="0"/>
                <a:cs typeface="Arial" pitchFamily="34" charset="0"/>
              </a:rPr>
              <a:t>indicate that the special relationship between human &amp; dogs is at least 12000 yr old, and perhaps the first domesticated canid appeared before the agricultural phase . </a:t>
            </a:r>
          </a:p>
          <a:p>
            <a:pPr marL="0" indent="0" algn="l" rtl="0">
              <a:buNone/>
            </a:pPr>
            <a:endParaRPr lang="en-US" sz="2400" dirty="0" smtClean="0">
              <a:latin typeface="Arial" pitchFamily="34" charset="0"/>
              <a:cs typeface="Arial" pitchFamily="34" charset="0"/>
            </a:endParaRPr>
          </a:p>
          <a:p>
            <a:pPr algn="l" rtl="0"/>
            <a:r>
              <a:rPr lang="en-US" sz="2400" dirty="0" smtClean="0">
                <a:latin typeface="Arial" pitchFamily="34" charset="0"/>
                <a:cs typeface="Arial" pitchFamily="34" charset="0"/>
              </a:rPr>
              <a:t>Both domestic dogs &amp; cats are members of the order Carnivora , possess anatomical features that have supported their feeding behavior through evolution:                                                                                                         </a:t>
            </a:r>
          </a:p>
          <a:p>
            <a:pPr marL="457200" indent="-457200" algn="l" rtl="0">
              <a:buFont typeface="+mj-lt"/>
              <a:buAutoNum type="arabicPeriod"/>
            </a:pPr>
            <a:r>
              <a:rPr lang="en-US" sz="2400" dirty="0" smtClean="0">
                <a:latin typeface="Arial" pitchFamily="34" charset="0"/>
                <a:cs typeface="Arial" pitchFamily="34" charset="0"/>
              </a:rPr>
              <a:t>Canine teeth allow them to successfully catch&amp; consume prey.</a:t>
            </a:r>
          </a:p>
          <a:p>
            <a:pPr marL="457200" indent="-457200" algn="l" rtl="0">
              <a:buFont typeface="+mj-lt"/>
              <a:buAutoNum type="arabicPeriod"/>
            </a:pPr>
            <a:r>
              <a:rPr lang="en-US" sz="2400" dirty="0" smtClean="0">
                <a:latin typeface="Arial" pitchFamily="34" charset="0"/>
                <a:cs typeface="Arial" pitchFamily="34" charset="0"/>
              </a:rPr>
              <a:t>The carnassids, flat molars facilitate the reduction of food particle size to ease the swallowing of prey.</a:t>
            </a:r>
          </a:p>
          <a:p>
            <a:pPr marL="457200" indent="-457200" algn="l" rtl="0">
              <a:buFont typeface="+mj-lt"/>
              <a:buAutoNum type="arabicPeriod"/>
            </a:pPr>
            <a:r>
              <a:rPr lang="en-US" sz="2400" dirty="0" smtClean="0">
                <a:latin typeface="Arial" pitchFamily="34" charset="0"/>
                <a:cs typeface="Arial" pitchFamily="34" charset="0"/>
              </a:rPr>
              <a:t>Although both are classified in the same order, considerable distinction between the domestic dog and cat because the divergence of order occurred early in the evolutionary pathway.</a:t>
            </a:r>
          </a:p>
          <a:p>
            <a:pPr marL="457200" indent="-457200">
              <a:buFont typeface="+mj-lt"/>
              <a:buAutoNum type="arabicPeriod"/>
            </a:pPr>
            <a:endParaRPr lang="en-US" sz="2400" dirty="0" smtClean="0"/>
          </a:p>
          <a:p>
            <a:endParaRPr lang="ar-EG" sz="2400" dirty="0"/>
          </a:p>
        </p:txBody>
      </p:sp>
    </p:spTree>
    <p:extLst>
      <p:ext uri="{BB962C8B-B14F-4D97-AF65-F5344CB8AC3E}">
        <p14:creationId xmlns:p14="http://schemas.microsoft.com/office/powerpoint/2010/main" val="41900662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067800" cy="6705600"/>
          </a:xfrm>
        </p:spPr>
        <p:txBody>
          <a:bodyPr>
            <a:normAutofit/>
          </a:bodyPr>
          <a:lstStyle/>
          <a:p>
            <a:pPr algn="l" rtl="0"/>
            <a:r>
              <a:rPr lang="en-US" sz="2400" dirty="0" smtClean="0">
                <a:latin typeface="Arial" pitchFamily="34" charset="0"/>
                <a:cs typeface="Arial" pitchFamily="34" charset="0"/>
              </a:rPr>
              <a:t>Whipped into homogeneous mixture.</a:t>
            </a:r>
          </a:p>
          <a:p>
            <a:pPr marL="109728" indent="0" algn="l" rtl="0">
              <a:buNone/>
            </a:pPr>
            <a:r>
              <a:rPr lang="en-US" sz="2400" dirty="0" smtClean="0">
                <a:latin typeface="Arial" pitchFamily="34" charset="0"/>
                <a:cs typeface="Arial" pitchFamily="34" charset="0"/>
              </a:rPr>
              <a:t>A mixture would be pushed through a die and expanded with steam and air into small porous nuggets , which are hardened by passing through heated air steams .</a:t>
            </a:r>
          </a:p>
          <a:p>
            <a:pPr marL="109728" indent="0" algn="l" rtl="0">
              <a:buNone/>
            </a:pPr>
            <a:r>
              <a:rPr lang="en-US" sz="2400" dirty="0" smtClean="0">
                <a:latin typeface="Arial" pitchFamily="34" charset="0"/>
                <a:cs typeface="Arial" pitchFamily="34" charset="0"/>
              </a:rPr>
              <a:t>Then , the hardened nuggets is usually passed through a spray chamber &amp; coated with a liquid fat , carbohydrate or milk product to provides additional energy or palatability.</a:t>
            </a:r>
          </a:p>
          <a:p>
            <a:pPr marL="109728" indent="0" algn="l" rtl="0">
              <a:buNone/>
            </a:pPr>
            <a:r>
              <a:rPr lang="en-US" sz="3600" i="1" u="sng" dirty="0" smtClean="0">
                <a:solidFill>
                  <a:schemeClr val="accent1"/>
                </a:solidFill>
                <a:latin typeface="Arial" pitchFamily="34" charset="0"/>
                <a:cs typeface="Arial" pitchFamily="34" charset="0"/>
              </a:rPr>
              <a:t>Semimoist foods :  </a:t>
            </a:r>
          </a:p>
          <a:p>
            <a:pPr marL="109728" indent="0" algn="l" rtl="0">
              <a:buNone/>
            </a:pPr>
            <a:r>
              <a:rPr lang="en-US" sz="2400" dirty="0" smtClean="0">
                <a:latin typeface="Arial" pitchFamily="34" charset="0"/>
                <a:cs typeface="Arial" pitchFamily="34" charset="0"/>
              </a:rPr>
              <a:t>Represent a very diverse group of products &amp;very convenient to feed ,but have fallen in popularity in recent years . increase in the variety of </a:t>
            </a:r>
            <a:r>
              <a:rPr lang="en-US" sz="2400" dirty="0" smtClean="0">
                <a:latin typeface="Arial" pitchFamily="34" charset="0"/>
                <a:cs typeface="Arial" pitchFamily="34" charset="0"/>
              </a:rPr>
              <a:t>semimoist</a:t>
            </a:r>
            <a:r>
              <a:rPr lang="en-US" sz="2400" dirty="0" smtClean="0">
                <a:latin typeface="Arial" pitchFamily="34" charset="0"/>
                <a:cs typeface="Arial" pitchFamily="34" charset="0"/>
              </a:rPr>
              <a:t> “</a:t>
            </a:r>
            <a:r>
              <a:rPr lang="en-US" sz="2400" dirty="0" smtClean="0">
                <a:latin typeface="Arial" pitchFamily="34" charset="0"/>
                <a:cs typeface="Arial" pitchFamily="34" charset="0"/>
              </a:rPr>
              <a:t>treats&amp;snacks</a:t>
            </a:r>
            <a:r>
              <a:rPr lang="en-US" sz="2400" dirty="0" smtClean="0">
                <a:latin typeface="Arial" pitchFamily="34" charset="0"/>
                <a:cs typeface="Arial" pitchFamily="34" charset="0"/>
              </a:rPr>
              <a:t>” though.</a:t>
            </a:r>
          </a:p>
          <a:p>
            <a:pPr marL="109728" indent="0" algn="l" rtl="0">
              <a:buNone/>
            </a:pPr>
            <a:r>
              <a:rPr lang="en-US" sz="2400" dirty="0" smtClean="0">
                <a:latin typeface="Arial" pitchFamily="34" charset="0"/>
                <a:cs typeface="Arial" pitchFamily="34" charset="0"/>
              </a:rPr>
              <a:t>The moisture content is about 23 to 40%, and generally contain </a:t>
            </a:r>
            <a:r>
              <a:rPr lang="en-US" sz="2400" dirty="0" smtClean="0">
                <a:latin typeface="Arial" pitchFamily="34" charset="0"/>
                <a:cs typeface="Arial" pitchFamily="34" charset="0"/>
              </a:rPr>
              <a:t>amixture</a:t>
            </a:r>
            <a:r>
              <a:rPr lang="en-US" sz="2400" dirty="0" smtClean="0">
                <a:latin typeface="Arial" pitchFamily="34" charset="0"/>
                <a:cs typeface="Arial" pitchFamily="34" charset="0"/>
              </a:rPr>
              <a:t> of soybean </a:t>
            </a:r>
            <a:r>
              <a:rPr lang="en-US" sz="2400" dirty="0" smtClean="0">
                <a:latin typeface="Arial" pitchFamily="34" charset="0"/>
                <a:cs typeface="Arial" pitchFamily="34" charset="0"/>
              </a:rPr>
              <a:t>meal,corn</a:t>
            </a:r>
            <a:r>
              <a:rPr lang="en-US" sz="2400" dirty="0" smtClean="0">
                <a:latin typeface="Arial" pitchFamily="34" charset="0"/>
                <a:cs typeface="Arial" pitchFamily="34" charset="0"/>
              </a:rPr>
              <a:t> </a:t>
            </a:r>
            <a:r>
              <a:rPr lang="en-US" sz="2400" dirty="0" smtClean="0">
                <a:latin typeface="Arial" pitchFamily="34" charset="0"/>
                <a:cs typeface="Arial" pitchFamily="34" charset="0"/>
              </a:rPr>
              <a:t>syrup,fresh</a:t>
            </a:r>
            <a:r>
              <a:rPr lang="en-US" sz="2400" dirty="0" smtClean="0">
                <a:latin typeface="Arial" pitchFamily="34" charset="0"/>
                <a:cs typeface="Arial" pitchFamily="34" charset="0"/>
              </a:rPr>
              <a:t> meat or meat by-products, animal fat, vitamins, and minerals together with </a:t>
            </a:r>
            <a:r>
              <a:rPr lang="en-US" sz="2400" dirty="0" smtClean="0">
                <a:latin typeface="Arial" pitchFamily="34" charset="0"/>
                <a:cs typeface="Arial" pitchFamily="34" charset="0"/>
              </a:rPr>
              <a:t>presevatives</a:t>
            </a:r>
            <a:r>
              <a:rPr lang="en-US" sz="2400" dirty="0" smtClean="0">
                <a:latin typeface="Arial" pitchFamily="34" charset="0"/>
                <a:cs typeface="Arial" pitchFamily="34" charset="0"/>
              </a:rPr>
              <a:t> and humectants.</a:t>
            </a:r>
          </a:p>
          <a:p>
            <a:pPr marL="566928" indent="-457200" algn="l" rtl="0">
              <a:buFont typeface="+mj-lt"/>
              <a:buAutoNum type="arabicPeriod"/>
            </a:pPr>
            <a:endParaRPr lang="ar-EG" sz="2400" dirty="0">
              <a:latin typeface="Arial" pitchFamily="34" charset="0"/>
              <a:cs typeface="Arial" pitchFamily="34" charset="0"/>
            </a:endParaRPr>
          </a:p>
        </p:txBody>
      </p:sp>
    </p:spTree>
    <p:extLst>
      <p:ext uri="{BB962C8B-B14F-4D97-AF65-F5344CB8AC3E}">
        <p14:creationId xmlns:p14="http://schemas.microsoft.com/office/powerpoint/2010/main" val="216372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marL="603504" lvl="2" indent="0" algn="l">
              <a:buNone/>
            </a:pPr>
            <a:r>
              <a:rPr lang="en-US" sz="2400" dirty="0" smtClean="0">
                <a:latin typeface="Arial" pitchFamily="34" charset="0"/>
                <a:cs typeface="Arial" pitchFamily="34" charset="0"/>
              </a:rPr>
              <a:t>1)Phosphoric ,hydrochloric , and malic acids are commonly used acids to </a:t>
            </a:r>
            <a:r>
              <a:rPr lang="ar-EG" sz="2400" dirty="0" smtClean="0">
                <a:latin typeface="Arial" pitchFamily="34" charset="0"/>
                <a:cs typeface="Arial" pitchFamily="34" charset="0"/>
              </a:rPr>
              <a:t>  </a:t>
            </a:r>
            <a:r>
              <a:rPr lang="en-US" sz="2400" dirty="0" smtClean="0">
                <a:latin typeface="Arial" pitchFamily="34" charset="0"/>
                <a:cs typeface="Arial" pitchFamily="34" charset="0"/>
              </a:rPr>
              <a:t>lower the pH to retard bacterial growth and spoilage.</a:t>
            </a:r>
          </a:p>
          <a:p>
            <a:pPr marL="603504" lvl="2" indent="0" algn="l">
              <a:buNone/>
            </a:pPr>
            <a:r>
              <a:rPr lang="en-US" sz="2400" dirty="0" smtClean="0">
                <a:latin typeface="Arial" pitchFamily="34" charset="0"/>
                <a:cs typeface="Arial" pitchFamily="34" charset="0"/>
              </a:rPr>
              <a:t>2)sugars, corn syrup, and salts elevate the soluble solids in the product and bind the water so it is unavailable to bacteria and fungi.</a:t>
            </a:r>
          </a:p>
          <a:p>
            <a:pPr marL="603504" lvl="2" indent="0" algn="l">
              <a:buNone/>
            </a:pPr>
            <a:r>
              <a:rPr lang="en-US" sz="2400" dirty="0" smtClean="0">
                <a:latin typeface="Arial" pitchFamily="34" charset="0"/>
                <a:cs typeface="Arial" pitchFamily="34" charset="0"/>
              </a:rPr>
              <a:t>3)Propylene glycol is hygroscopic and binds moisture in the product to keep the food pliable and prevent drying , but has been banned by the FDA to use as a humectant because of potential risk to cats .</a:t>
            </a:r>
          </a:p>
          <a:p>
            <a:pPr marL="603504" lvl="2" indent="0" algn="l">
              <a:buNone/>
            </a:pPr>
            <a:endParaRPr lang="en-US" sz="2400" dirty="0" smtClean="0">
              <a:latin typeface="Arial" pitchFamily="34" charset="0"/>
              <a:cs typeface="Arial" pitchFamily="34" charset="0"/>
            </a:endParaRPr>
          </a:p>
          <a:p>
            <a:pPr marL="603504" lvl="2" indent="0" algn="l">
              <a:buNone/>
            </a:pPr>
            <a:r>
              <a:rPr lang="en-US" sz="2400" dirty="0" smtClean="0">
                <a:latin typeface="Arial" pitchFamily="34" charset="0"/>
                <a:cs typeface="Arial" pitchFamily="34" charset="0"/>
              </a:rPr>
              <a:t>Commonly packaged with cellophane or foil in portion controlled serving, and can be stored unrefrigerated because of the preservatives and humectants –often shaped and colored to resemble meat chunks or hamburger patties.  </a:t>
            </a:r>
            <a:endParaRPr lang="ar-EG" sz="1800" dirty="0">
              <a:latin typeface="Arial" pitchFamily="34" charset="0"/>
              <a:cs typeface="Arial" pitchFamily="34" charset="0"/>
            </a:endParaRPr>
          </a:p>
        </p:txBody>
      </p:sp>
    </p:spTree>
    <p:extLst>
      <p:ext uri="{BB962C8B-B14F-4D97-AF65-F5344CB8AC3E}">
        <p14:creationId xmlns:p14="http://schemas.microsoft.com/office/powerpoint/2010/main" val="6385088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marL="109728" indent="0" algn="l">
              <a:buNone/>
            </a:pPr>
            <a:r>
              <a:rPr lang="ar-EG" sz="3600" i="1" u="sng" dirty="0" smtClean="0">
                <a:solidFill>
                  <a:schemeClr val="accent1"/>
                </a:solidFill>
                <a:latin typeface="Arial" pitchFamily="34" charset="0"/>
                <a:cs typeface="Arial" pitchFamily="34" charset="0"/>
              </a:rPr>
              <a:t>:</a:t>
            </a:r>
            <a:r>
              <a:rPr lang="en-US" sz="3600" i="1" u="sng" dirty="0" smtClean="0">
                <a:solidFill>
                  <a:schemeClr val="accent1"/>
                </a:solidFill>
                <a:latin typeface="Arial" pitchFamily="34" charset="0"/>
                <a:cs typeface="Arial" pitchFamily="34" charset="0"/>
              </a:rPr>
              <a:t>Canned foods </a:t>
            </a:r>
          </a:p>
          <a:p>
            <a:pPr marL="109728" indent="0" algn="l">
              <a:buNone/>
            </a:pPr>
            <a:r>
              <a:rPr lang="en-US" sz="2400" dirty="0" smtClean="0">
                <a:latin typeface="Arial" pitchFamily="34" charset="0"/>
                <a:cs typeface="Arial" pitchFamily="34" charset="0"/>
              </a:rPr>
              <a:t>a)  Extremely popular, especially for cats-the canned food market has grown dramatically in recent years.</a:t>
            </a:r>
          </a:p>
          <a:p>
            <a:pPr marL="109728" indent="0" algn="l">
              <a:buNone/>
            </a:pPr>
            <a:r>
              <a:rPr lang="en-US" sz="2400" dirty="0" smtClean="0">
                <a:latin typeface="Arial" pitchFamily="34" charset="0"/>
                <a:cs typeface="Arial" pitchFamily="34" charset="0"/>
              </a:rPr>
              <a:t>B) Fresh ,wet ingredients are sealed into containers (generally cans)to prevent any recontamination and then subjected to a heat-sterilization process to destroy any microorganisms of spoilage already in the food .</a:t>
            </a:r>
          </a:p>
          <a:p>
            <a:pPr marL="109728" indent="0" algn="l">
              <a:buNone/>
            </a:pPr>
            <a:r>
              <a:rPr lang="en-US" sz="2400" dirty="0" smtClean="0">
                <a:latin typeface="Arial" pitchFamily="34" charset="0"/>
                <a:cs typeface="Arial" pitchFamily="34" charset="0"/>
              </a:rPr>
              <a:t>C) Types of canned foods :</a:t>
            </a:r>
          </a:p>
          <a:p>
            <a:pPr marL="109728" indent="0" algn="l">
              <a:buNone/>
            </a:pPr>
            <a:r>
              <a:rPr lang="en-US" sz="2400" dirty="0" smtClean="0">
                <a:latin typeface="Arial" pitchFamily="34" charset="0"/>
                <a:cs typeface="Arial" pitchFamily="34" charset="0"/>
              </a:rPr>
              <a:t>1) Ratio-type canned foods -ground fresh meat and meat byproducts along with fat, water , cereal ingredients are blended to make a balanced diet.</a:t>
            </a:r>
          </a:p>
          <a:p>
            <a:pPr marL="109728" indent="0" algn="l">
              <a:buNone/>
            </a:pPr>
            <a:r>
              <a:rPr lang="en-US" sz="2400" dirty="0" smtClean="0">
                <a:latin typeface="Arial" pitchFamily="34" charset="0"/>
                <a:cs typeface="Arial" pitchFamily="34" charset="0"/>
              </a:rPr>
              <a:t>2) Gourmet or meat-type canned foods:</a:t>
            </a:r>
          </a:p>
          <a:p>
            <a:pPr marL="109728" indent="0" algn="l">
              <a:buNone/>
            </a:pPr>
            <a:r>
              <a:rPr lang="en-US" sz="2400" smtClean="0">
                <a:latin typeface="Arial" pitchFamily="34" charset="0"/>
                <a:cs typeface="Arial" pitchFamily="34" charset="0"/>
              </a:rPr>
              <a:t>Look </a:t>
            </a:r>
            <a:r>
              <a:rPr lang="en-US" sz="2400" dirty="0" smtClean="0">
                <a:latin typeface="Arial" pitchFamily="34" charset="0"/>
                <a:cs typeface="Arial" pitchFamily="34" charset="0"/>
              </a:rPr>
              <a:t>like containing a substantial amount of meat but actually contain a variety of animal by products and textured vegetable protein         </a:t>
            </a:r>
            <a:endParaRPr lang="ar-EG" sz="2400" dirty="0">
              <a:latin typeface="Arial" pitchFamily="34" charset="0"/>
              <a:cs typeface="Arial" pitchFamily="34" charset="0"/>
            </a:endParaRPr>
          </a:p>
        </p:txBody>
      </p:sp>
    </p:spTree>
    <p:extLst>
      <p:ext uri="{BB962C8B-B14F-4D97-AF65-F5344CB8AC3E}">
        <p14:creationId xmlns:p14="http://schemas.microsoft.com/office/powerpoint/2010/main" val="463032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1"/>
            <a:ext cx="8839200" cy="6680200"/>
          </a:xfrm>
        </p:spPr>
        <p:txBody>
          <a:bodyPr/>
          <a:lstStyle/>
          <a:p>
            <a:pPr algn="l" rtl="0"/>
            <a:r>
              <a:rPr lang="en-US" dirty="0" smtClean="0">
                <a:latin typeface="Arial" pitchFamily="34" charset="0"/>
                <a:cs typeface="Arial" pitchFamily="34" charset="0"/>
              </a:rPr>
              <a:t>Tremendous breed variation seen in today`s dogs may have been , perhaps , the result of 12000 years of selective breeding, but unlike dogs ,few anatomical changes have occurred in the cat during its domestication.</a:t>
            </a:r>
          </a:p>
          <a:p>
            <a:pPr algn="l" rtl="0"/>
            <a:r>
              <a:rPr lang="en-US" dirty="0" smtClean="0">
                <a:latin typeface="Arial" pitchFamily="34" charset="0"/>
                <a:cs typeface="Arial" pitchFamily="34" charset="0"/>
              </a:rPr>
              <a:t>Each year from 1997 to 1999, introduced 58-400 new pet food products.</a:t>
            </a:r>
          </a:p>
          <a:p>
            <a:pPr algn="l" rtl="0"/>
            <a:r>
              <a:rPr lang="en-US" dirty="0" smtClean="0">
                <a:latin typeface="Arial" pitchFamily="34" charset="0"/>
                <a:cs typeface="Arial" pitchFamily="34" charset="0"/>
              </a:rPr>
              <a:t>Reasons for increase in consumer expenditure</a:t>
            </a:r>
            <a:r>
              <a:rPr lang="en-US" dirty="0" smtClean="0"/>
              <a:t>s </a:t>
            </a:r>
          </a:p>
        </p:txBody>
      </p:sp>
    </p:spTree>
    <p:extLst>
      <p:ext uri="{BB962C8B-B14F-4D97-AF65-F5344CB8AC3E}">
        <p14:creationId xmlns:p14="http://schemas.microsoft.com/office/powerpoint/2010/main" val="1923776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
            <a:ext cx="8839200" cy="6781800"/>
          </a:xfrm>
        </p:spPr>
        <p:txBody>
          <a:bodyPr/>
          <a:lstStyle/>
          <a:p>
            <a:pPr algn="l" rtl="0"/>
            <a:r>
              <a:rPr lang="en-US" dirty="0">
                <a:latin typeface="Arial" pitchFamily="34" charset="0"/>
                <a:cs typeface="Arial" pitchFamily="34" charset="0"/>
              </a:rPr>
              <a:t>Attributable to changing demographics and lifestyle trends                                                                                        </a:t>
            </a:r>
            <a:r>
              <a:rPr lang="en-US" dirty="0" smtClean="0">
                <a:latin typeface="Arial" pitchFamily="34" charset="0"/>
                <a:cs typeface="Arial" pitchFamily="34" charset="0"/>
              </a:rPr>
              <a:t>1</a:t>
            </a:r>
            <a:r>
              <a:rPr lang="en-US" dirty="0">
                <a:latin typeface="Arial" pitchFamily="34" charset="0"/>
                <a:cs typeface="Arial" pitchFamily="34" charset="0"/>
              </a:rPr>
              <a:t>)	More anthropomorphic considerations for their pets.</a:t>
            </a:r>
          </a:p>
          <a:p>
            <a:pPr algn="l" rtl="0"/>
            <a:r>
              <a:rPr lang="en-US" dirty="0">
                <a:latin typeface="Arial" pitchFamily="34" charset="0"/>
                <a:cs typeface="Arial" pitchFamily="34" charset="0"/>
              </a:rPr>
              <a:t>2)	More elaborate and specialized pet food products with advanced nutritional information &amp; packaging .</a:t>
            </a:r>
          </a:p>
          <a:p>
            <a:pPr algn="l" rtl="0"/>
            <a:r>
              <a:rPr lang="en-US" dirty="0">
                <a:latin typeface="Arial" pitchFamily="34" charset="0"/>
                <a:cs typeface="Arial" pitchFamily="34" charset="0"/>
              </a:rPr>
              <a:t>3)	Give "end-of-the-day" treats to their pets following a day away at work</a:t>
            </a:r>
          </a:p>
          <a:p>
            <a:endParaRPr lang="ar-EG" dirty="0"/>
          </a:p>
        </p:txBody>
      </p:sp>
    </p:spTree>
    <p:extLst>
      <p:ext uri="{BB962C8B-B14F-4D97-AF65-F5344CB8AC3E}">
        <p14:creationId xmlns:p14="http://schemas.microsoft.com/office/powerpoint/2010/main" val="1848781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324600"/>
          </a:xfrm>
        </p:spPr>
        <p:txBody>
          <a:bodyPr>
            <a:normAutofit fontScale="92500" lnSpcReduction="10000"/>
          </a:bodyPr>
          <a:lstStyle/>
          <a:p>
            <a:pPr algn="l" rtl="0"/>
            <a:r>
              <a:rPr lang="en-US" i="1" u="sng" dirty="0">
                <a:latin typeface="Arial" pitchFamily="34" charset="0"/>
                <a:cs typeface="Arial" pitchFamily="34" charset="0"/>
              </a:rPr>
              <a:t>The pet food industry :         </a:t>
            </a:r>
          </a:p>
          <a:p>
            <a:pPr algn="l" rtl="0"/>
            <a:r>
              <a:rPr lang="en-US" dirty="0">
                <a:latin typeface="Arial" pitchFamily="34" charset="0"/>
                <a:cs typeface="Arial" pitchFamily="34" charset="0"/>
              </a:rPr>
              <a:t>  </a:t>
            </a:r>
            <a:r>
              <a:rPr lang="en-US" dirty="0" smtClean="0">
                <a:latin typeface="Arial" pitchFamily="34" charset="0"/>
                <a:cs typeface="Arial" pitchFamily="34" charset="0"/>
              </a:rPr>
              <a:t>  </a:t>
            </a:r>
            <a:r>
              <a:rPr lang="en-US" dirty="0">
                <a:latin typeface="Arial" pitchFamily="34" charset="0"/>
                <a:cs typeface="Arial" pitchFamily="34" charset="0"/>
              </a:rPr>
              <a:t>Tends to be more defined than the human </a:t>
            </a:r>
            <a:r>
              <a:rPr lang="en-US" sz="2800" dirty="0">
                <a:latin typeface="Arial" pitchFamily="34" charset="0"/>
                <a:cs typeface="Arial" pitchFamily="34" charset="0"/>
              </a:rPr>
              <a:t>food industry and relies heavily on nutritional </a:t>
            </a:r>
            <a:r>
              <a:rPr lang="en-US" dirty="0">
                <a:latin typeface="Arial" pitchFamily="34" charset="0"/>
                <a:cs typeface="Arial" pitchFamily="34" charset="0"/>
              </a:rPr>
              <a:t>databases based on the food &amp;drug administration and the association of American feed control officials (AAFCO) with input by USDA &amp;the </a:t>
            </a:r>
            <a:r>
              <a:rPr lang="en-US" dirty="0">
                <a:latin typeface="Arial" pitchFamily="34" charset="0"/>
                <a:cs typeface="Arial" pitchFamily="34" charset="0"/>
              </a:rPr>
              <a:t>pel</a:t>
            </a:r>
            <a:r>
              <a:rPr lang="en-US" dirty="0">
                <a:latin typeface="Arial" pitchFamily="34" charset="0"/>
                <a:cs typeface="Arial" pitchFamily="34" charset="0"/>
              </a:rPr>
              <a:t> food institute.</a:t>
            </a:r>
          </a:p>
          <a:p>
            <a:pPr algn="l" rtl="0"/>
            <a:r>
              <a:rPr lang="en-US" i="1" u="sng" dirty="0">
                <a:latin typeface="Arial" pitchFamily="34" charset="0"/>
                <a:cs typeface="Arial" pitchFamily="34" charset="0"/>
              </a:rPr>
              <a:t>AAFCO's dog &amp; cat food nutrient profile:</a:t>
            </a:r>
          </a:p>
          <a:p>
            <a:pPr algn="l" rtl="0"/>
            <a:r>
              <a:rPr lang="en-US" dirty="0">
                <a:latin typeface="Arial" pitchFamily="34" charset="0"/>
                <a:cs typeface="Arial" pitchFamily="34" charset="0"/>
              </a:rPr>
              <a:t> 1)   Based on extensive research and data generated and confirmed </a:t>
            </a:r>
            <a:r>
              <a:rPr lang="en-US" dirty="0" smtClean="0">
                <a:latin typeface="Arial" pitchFamily="34" charset="0"/>
                <a:cs typeface="Arial" pitchFamily="34" charset="0"/>
              </a:rPr>
              <a:t>by </a:t>
            </a:r>
            <a:r>
              <a:rPr lang="en-US" dirty="0">
                <a:latin typeface="Arial" pitchFamily="34" charset="0"/>
                <a:cs typeface="Arial" pitchFamily="34" charset="0"/>
              </a:rPr>
              <a:t>extensive testing by universities and the pet food industry .</a:t>
            </a:r>
          </a:p>
          <a:p>
            <a:pPr algn="l" rtl="0"/>
            <a:r>
              <a:rPr lang="en-US" dirty="0">
                <a:latin typeface="Arial" pitchFamily="34" charset="0"/>
                <a:cs typeface="Arial" pitchFamily="34" charset="0"/>
              </a:rPr>
              <a:t>  2)  unlike NRC guidelines, not minimum requirements but are "working successful guidelines </a:t>
            </a:r>
            <a:r>
              <a:rPr lang="en-US" dirty="0" smtClean="0">
                <a:latin typeface="Arial" pitchFamily="34" charset="0"/>
                <a:cs typeface="Arial" pitchFamily="34" charset="0"/>
              </a:rPr>
              <a:t>!“</a:t>
            </a:r>
          </a:p>
          <a:p>
            <a:pPr algn="l" rtl="0"/>
            <a:endParaRPr lang="en-US" dirty="0">
              <a:latin typeface="Arial" pitchFamily="34" charset="0"/>
              <a:cs typeface="Arial" pitchFamily="34" charset="0"/>
            </a:endParaRPr>
          </a:p>
          <a:p>
            <a:pPr algn="l" rtl="0"/>
            <a:r>
              <a:rPr lang="en-US" dirty="0">
                <a:latin typeface="Arial" pitchFamily="34" charset="0"/>
                <a:cs typeface="Arial" pitchFamily="34" charset="0"/>
              </a:rPr>
              <a:t>Designer foods  ? "Gourmet foods" are now available for dogs and cats with human food grade , and they are </a:t>
            </a:r>
            <a:r>
              <a:rPr lang="en-US" sz="2600" dirty="0">
                <a:latin typeface="Arial" pitchFamily="34" charset="0"/>
                <a:cs typeface="Arial" pitchFamily="34" charset="0"/>
              </a:rPr>
              <a:t>increasing</a:t>
            </a:r>
            <a:r>
              <a:rPr lang="en-US" dirty="0">
                <a:latin typeface="Arial" pitchFamily="34" charset="0"/>
                <a:cs typeface="Arial" pitchFamily="34" charset="0"/>
              </a:rPr>
              <a:t> popularity, the number of </a:t>
            </a:r>
            <a:r>
              <a:rPr lang="en-US" dirty="0" smtClean="0">
                <a:latin typeface="Arial" pitchFamily="34" charset="0"/>
                <a:cs typeface="Arial" pitchFamily="34" charset="0"/>
              </a:rPr>
              <a:t>products and tonnage! </a:t>
            </a:r>
            <a:endParaRPr lang="ar-EG" dirty="0">
              <a:latin typeface="Arial" pitchFamily="34" charset="0"/>
              <a:cs typeface="Arial" pitchFamily="34" charset="0"/>
            </a:endParaRPr>
          </a:p>
        </p:txBody>
      </p:sp>
    </p:spTree>
    <p:extLst>
      <p:ext uri="{BB962C8B-B14F-4D97-AF65-F5344CB8AC3E}">
        <p14:creationId xmlns:p14="http://schemas.microsoft.com/office/powerpoint/2010/main" val="376891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8143"/>
            <a:ext cx="8610600" cy="6553200"/>
          </a:xfrm>
        </p:spPr>
        <p:txBody>
          <a:bodyPr>
            <a:normAutofit lnSpcReduction="10000"/>
          </a:bodyPr>
          <a:lstStyle/>
          <a:p>
            <a:pPr algn="l" rtl="0"/>
            <a:r>
              <a:rPr lang="en-US" sz="3200" i="1" u="sng" dirty="0" smtClean="0">
                <a:solidFill>
                  <a:schemeClr val="accent1"/>
                </a:solidFill>
                <a:latin typeface="Arial" pitchFamily="34" charset="0"/>
                <a:cs typeface="Arial" pitchFamily="34" charset="0"/>
              </a:rPr>
              <a:t>Nutrient requirements of dogs and cats </a:t>
            </a:r>
            <a:r>
              <a:rPr lang="en-US" sz="2400" dirty="0" smtClean="0">
                <a:solidFill>
                  <a:schemeClr val="accent1"/>
                </a:solidFill>
                <a:latin typeface="Arial" pitchFamily="34" charset="0"/>
                <a:cs typeface="Arial" pitchFamily="34" charset="0"/>
              </a:rPr>
              <a:t>: </a:t>
            </a:r>
          </a:p>
          <a:p>
            <a:pPr algn="l" rtl="0"/>
            <a:r>
              <a:rPr lang="en-US" sz="2400" dirty="0" smtClean="0">
                <a:solidFill>
                  <a:schemeClr val="tx2">
                    <a:lumMod val="75000"/>
                  </a:schemeClr>
                </a:solidFill>
                <a:latin typeface="Arial" pitchFamily="34" charset="0"/>
                <a:cs typeface="Arial" pitchFamily="34" charset="0"/>
              </a:rPr>
              <a:t>General </a:t>
            </a:r>
          </a:p>
          <a:p>
            <a:pPr algn="l" rtl="0"/>
            <a:r>
              <a:rPr lang="en-US" sz="2400" dirty="0" smtClean="0">
                <a:solidFill>
                  <a:schemeClr val="tx2">
                    <a:lumMod val="75000"/>
                  </a:schemeClr>
                </a:solidFill>
                <a:latin typeface="Arial" pitchFamily="34" charset="0"/>
                <a:cs typeface="Arial" pitchFamily="34" charset="0"/>
              </a:rPr>
              <a:t>1) the nutrient needs of today’s dogs and cats can be satisfied in a variety of ways through the use of commercially available diets .</a:t>
            </a:r>
          </a:p>
          <a:p>
            <a:pPr algn="l" rtl="0"/>
            <a:r>
              <a:rPr lang="en-US" sz="2400" dirty="0" smtClean="0">
                <a:solidFill>
                  <a:schemeClr val="tx2">
                    <a:lumMod val="75000"/>
                  </a:schemeClr>
                </a:solidFill>
                <a:latin typeface="Arial" pitchFamily="34" charset="0"/>
                <a:cs typeface="Arial" pitchFamily="34" charset="0"/>
              </a:rPr>
              <a:t>A) no need for pet owners to become a nutrition specialist  to provide good nutrition to their pet.</a:t>
            </a:r>
          </a:p>
          <a:p>
            <a:pPr algn="l" rtl="0"/>
            <a:r>
              <a:rPr lang="en-US" sz="2400" dirty="0" smtClean="0">
                <a:solidFill>
                  <a:schemeClr val="tx2">
                    <a:lumMod val="75000"/>
                  </a:schemeClr>
                </a:solidFill>
                <a:latin typeface="Arial" pitchFamily="34" charset="0"/>
                <a:cs typeface="Arial" pitchFamily="34" charset="0"/>
              </a:rPr>
              <a:t>B) can choose from hundreds of brands of pet food to achieve optimum nutrient intake ,economically ,conveniently .</a:t>
            </a:r>
          </a:p>
          <a:p>
            <a:pPr algn="l" rtl="0"/>
            <a:r>
              <a:rPr lang="en-US" sz="2400" dirty="0" smtClean="0">
                <a:solidFill>
                  <a:schemeClr val="tx2">
                    <a:lumMod val="75000"/>
                  </a:schemeClr>
                </a:solidFill>
                <a:latin typeface="Arial" pitchFamily="34" charset="0"/>
                <a:cs typeface="Arial" pitchFamily="34" charset="0"/>
              </a:rPr>
              <a:t>C) nutritional information is relatively abundant from manufacturers of pet foods in both published literatures and advertising.</a:t>
            </a:r>
          </a:p>
          <a:p>
            <a:pPr algn="l" rtl="0"/>
            <a:r>
              <a:rPr lang="en-US" sz="2400" dirty="0" smtClean="0">
                <a:solidFill>
                  <a:schemeClr val="tx2">
                    <a:lumMod val="75000"/>
                  </a:schemeClr>
                </a:solidFill>
                <a:latin typeface="Arial" pitchFamily="34" charset="0"/>
                <a:cs typeface="Arial" pitchFamily="34" charset="0"/>
              </a:rPr>
              <a:t>2) estimation of the requirements can be complicated by the wide variation in size , performance , physical exertion , reproduction, age, environmental and psychological stress, etc   </a:t>
            </a:r>
          </a:p>
          <a:p>
            <a:pPr algn="l" rtl="0"/>
            <a:endParaRPr lang="ar-EG" sz="2400" dirty="0">
              <a:solidFill>
                <a:schemeClr val="tx2">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87085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52400"/>
            <a:ext cx="8991600" cy="6553200"/>
          </a:xfrm>
        </p:spPr>
        <p:txBody>
          <a:bodyPr>
            <a:normAutofit/>
          </a:bodyPr>
          <a:lstStyle/>
          <a:p>
            <a:pPr algn="l" rtl="0"/>
            <a:r>
              <a:rPr lang="en-US" sz="2400" dirty="0" smtClean="0">
                <a:latin typeface="Arial" pitchFamily="34" charset="0"/>
                <a:cs typeface="Arial" pitchFamily="34" charset="0"/>
              </a:rPr>
              <a:t>A) a paucity of information exists on definitive nutrient requirement related to breeds , age and sex .</a:t>
            </a:r>
          </a:p>
          <a:p>
            <a:pPr algn="l" rtl="0"/>
            <a:r>
              <a:rPr lang="en-US" sz="2400" dirty="0" smtClean="0">
                <a:latin typeface="Arial" pitchFamily="34" charset="0"/>
                <a:cs typeface="Arial" pitchFamily="34" charset="0"/>
              </a:rPr>
              <a:t>B) even with some suggested requirement , a substantial variation exists , which isn’t really surprising considering those factors plus breed diversity , especially in canine species .</a:t>
            </a:r>
          </a:p>
          <a:p>
            <a:pPr algn="l" rtl="0"/>
            <a:r>
              <a:rPr lang="en-US" sz="2400" dirty="0" smtClean="0">
                <a:latin typeface="Arial" pitchFamily="34" charset="0"/>
                <a:cs typeface="Arial" pitchFamily="34" charset="0"/>
              </a:rPr>
              <a:t>C) the requirements cannot be defined simply as being at  a single level , rather should be given as a range ! ?</a:t>
            </a:r>
          </a:p>
          <a:p>
            <a:pPr algn="l" rtl="0"/>
            <a:r>
              <a:rPr lang="en-US" sz="2400" dirty="0" smtClean="0">
                <a:latin typeface="Arial" pitchFamily="34" charset="0"/>
                <a:cs typeface="Arial" pitchFamily="34" charset="0"/>
              </a:rPr>
              <a:t>D) optimum nutrition often requires nutrients above the minimum requirements, and the final determination must be based on pet’s response to a particular feeding regimen.</a:t>
            </a:r>
          </a:p>
          <a:p>
            <a:pPr algn="l" rtl="0"/>
            <a:r>
              <a:rPr lang="en-US" sz="2400" dirty="0" smtClean="0">
                <a:latin typeface="Arial" pitchFamily="34" charset="0"/>
                <a:cs typeface="Arial" pitchFamily="34" charset="0"/>
              </a:rPr>
              <a:t>      </a:t>
            </a:r>
            <a:endParaRPr lang="ar-EG" sz="2400" dirty="0">
              <a:latin typeface="Arial" pitchFamily="34" charset="0"/>
              <a:cs typeface="Arial" pitchFamily="34" charset="0"/>
            </a:endParaRPr>
          </a:p>
        </p:txBody>
      </p:sp>
    </p:spTree>
    <p:extLst>
      <p:ext uri="{BB962C8B-B14F-4D97-AF65-F5344CB8AC3E}">
        <p14:creationId xmlns:p14="http://schemas.microsoft.com/office/powerpoint/2010/main" val="3691928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52400"/>
            <a:ext cx="8839200" cy="6553200"/>
          </a:xfrm>
        </p:spPr>
        <p:txBody>
          <a:bodyPr>
            <a:normAutofit/>
          </a:bodyPr>
          <a:lstStyle/>
          <a:p>
            <a:pPr algn="l" rtl="0"/>
            <a:r>
              <a:rPr lang="en-US" sz="3600" u="sng" dirty="0" smtClean="0">
                <a:solidFill>
                  <a:schemeClr val="accent1"/>
                </a:solidFill>
                <a:latin typeface="Arial" pitchFamily="34" charset="0"/>
                <a:cs typeface="Arial" pitchFamily="34" charset="0"/>
              </a:rPr>
              <a:t>Water:</a:t>
            </a:r>
            <a:endParaRPr lang="en-US" sz="3600" u="sng" dirty="0" smtClean="0">
              <a:latin typeface="Arial" pitchFamily="34" charset="0"/>
              <a:cs typeface="Arial" pitchFamily="34" charset="0"/>
            </a:endParaRPr>
          </a:p>
          <a:p>
            <a:pPr marL="566928" indent="-457200" algn="l" rtl="0">
              <a:buAutoNum type="arabicParenR"/>
            </a:pPr>
            <a:r>
              <a:rPr lang="en-US" sz="2400" dirty="0" smtClean="0">
                <a:latin typeface="Arial" pitchFamily="34" charset="0"/>
                <a:cs typeface="Arial" pitchFamily="34" charset="0"/>
              </a:rPr>
              <a:t>Often overlooked but is of utmost importance , and dehydration is primary concern in growing puppies and kittens because of their high body water content.</a:t>
            </a:r>
          </a:p>
          <a:p>
            <a:pPr marL="566928" indent="-457200" algn="l" rtl="0">
              <a:buAutoNum type="arabicParenR"/>
            </a:pPr>
            <a:r>
              <a:rPr lang="en-US" sz="2400" dirty="0" smtClean="0">
                <a:latin typeface="Arial" pitchFamily="34" charset="0"/>
                <a:cs typeface="Arial" pitchFamily="34" charset="0"/>
              </a:rPr>
              <a:t>Can be provided by the moisture content of food , metabolic water , and drinking water :</a:t>
            </a:r>
          </a:p>
          <a:p>
            <a:pPr algn="l" rtl="0"/>
            <a:r>
              <a:rPr lang="en-US" sz="2400" dirty="0" smtClean="0">
                <a:latin typeface="Arial" pitchFamily="34" charset="0"/>
                <a:cs typeface="Arial" pitchFamily="34" charset="0"/>
              </a:rPr>
              <a:t>A) water content of commercial diets can range from 10 to 78 %, thus the consumption of water would vary accordingly .</a:t>
            </a:r>
          </a:p>
          <a:p>
            <a:pPr algn="l" rtl="0"/>
            <a:r>
              <a:rPr lang="en-US" sz="2400" dirty="0" smtClean="0">
                <a:latin typeface="Arial" pitchFamily="34" charset="0"/>
                <a:cs typeface="Arial" pitchFamily="34" charset="0"/>
              </a:rPr>
              <a:t>B) in general , a dog gets about 25% of the requirements from drinking water , but a cat get only 10% from drinking water</a:t>
            </a:r>
          </a:p>
        </p:txBody>
      </p:sp>
    </p:spTree>
    <p:extLst>
      <p:ext uri="{BB962C8B-B14F-4D97-AF65-F5344CB8AC3E}">
        <p14:creationId xmlns:p14="http://schemas.microsoft.com/office/powerpoint/2010/main" val="3728328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52400"/>
            <a:ext cx="8839200" cy="6553200"/>
          </a:xfrm>
        </p:spPr>
        <p:txBody>
          <a:bodyPr>
            <a:normAutofit/>
          </a:bodyPr>
          <a:lstStyle/>
          <a:p>
            <a:pPr algn="l" rtl="0"/>
            <a:r>
              <a:rPr lang="en-US" sz="3600" u="sng" dirty="0" smtClean="0">
                <a:solidFill>
                  <a:schemeClr val="accent1"/>
                </a:solidFill>
                <a:latin typeface="Arial" pitchFamily="34" charset="0"/>
                <a:cs typeface="Arial" pitchFamily="34" charset="0"/>
              </a:rPr>
              <a:t>Energy: </a:t>
            </a:r>
            <a:endParaRPr lang="en-US" sz="3600" u="sng" dirty="0" smtClean="0">
              <a:solidFill>
                <a:schemeClr val="tx2"/>
              </a:solidFill>
              <a:latin typeface="Arial" pitchFamily="34" charset="0"/>
              <a:cs typeface="Arial" pitchFamily="34" charset="0"/>
            </a:endParaRPr>
          </a:p>
          <a:p>
            <a:pPr marL="109728" indent="0" algn="l" rtl="0">
              <a:buNone/>
            </a:pPr>
            <a:r>
              <a:rPr lang="en-US" sz="2400" dirty="0" smtClean="0">
                <a:solidFill>
                  <a:schemeClr val="tx2"/>
                </a:solidFill>
                <a:latin typeface="Arial" pitchFamily="34" charset="0"/>
                <a:cs typeface="Arial" pitchFamily="34" charset="0"/>
              </a:rPr>
              <a:t>Energy needs of dog and cat : </a:t>
            </a:r>
          </a:p>
          <a:p>
            <a:pPr marL="566928" indent="-457200" algn="l" rtl="0">
              <a:buFont typeface="+mj-lt"/>
              <a:buAutoNum type="arabicPeriod"/>
            </a:pPr>
            <a:r>
              <a:rPr lang="en-US" sz="2400" dirty="0" smtClean="0">
                <a:solidFill>
                  <a:schemeClr val="tx2"/>
                </a:solidFill>
                <a:latin typeface="Arial" pitchFamily="34" charset="0"/>
                <a:cs typeface="Arial" pitchFamily="34" charset="0"/>
              </a:rPr>
              <a:t>Affected by the animal’s metabolic efficiency, environmental factors ,physical exercise &amp; activity level , age , and the stage of production </a:t>
            </a:r>
          </a:p>
          <a:p>
            <a:pPr marL="566928" indent="-457200" algn="l" rtl="0">
              <a:buFont typeface="+mj-lt"/>
              <a:buAutoNum type="arabicPeriod"/>
            </a:pPr>
            <a:r>
              <a:rPr lang="en-US" sz="2400" dirty="0" smtClean="0">
                <a:solidFill>
                  <a:schemeClr val="tx2"/>
                </a:solidFill>
                <a:latin typeface="Arial" pitchFamily="34" charset="0"/>
                <a:cs typeface="Arial" pitchFamily="34" charset="0"/>
              </a:rPr>
              <a:t>The energy needs per unit of body weight decreases as the size of the animal increases , just like any other warm –blooded animals .</a:t>
            </a:r>
          </a:p>
          <a:p>
            <a:pPr algn="l" rtl="0"/>
            <a:r>
              <a:rPr lang="en-US" sz="2400" dirty="0" smtClean="0">
                <a:solidFill>
                  <a:schemeClr val="tx2"/>
                </a:solidFill>
                <a:latin typeface="Arial" pitchFamily="34" charset="0"/>
                <a:cs typeface="Arial" pitchFamily="34" charset="0"/>
              </a:rPr>
              <a:t>Animals fed a balanced diet tend to eat to satisfied their energy need , thus diets can be compared in terms of nutrient per unit of energy.</a:t>
            </a:r>
            <a:endParaRPr lang="ar-EG" sz="2400" dirty="0">
              <a:solidFill>
                <a:schemeClr val="tx2"/>
              </a:solidFill>
              <a:latin typeface="Arial" pitchFamily="34" charset="0"/>
              <a:cs typeface="Arial" pitchFamily="34" charset="0"/>
            </a:endParaRPr>
          </a:p>
        </p:txBody>
      </p:sp>
    </p:spTree>
    <p:extLst>
      <p:ext uri="{BB962C8B-B14F-4D97-AF65-F5344CB8AC3E}">
        <p14:creationId xmlns:p14="http://schemas.microsoft.com/office/powerpoint/2010/main" val="38527052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509</TotalTime>
  <Words>2513</Words>
  <Application>Microsoft Office PowerPoint</Application>
  <PresentationFormat>On-screen Show (4:3)</PresentationFormat>
  <Paragraphs>128</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Concourse</vt:lpstr>
      <vt:lpstr>Dog &amp;cat nutrition and    feeding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ucc</dc:creator>
  <cp:lastModifiedBy>ucc</cp:lastModifiedBy>
  <cp:revision>62</cp:revision>
  <dcterms:created xsi:type="dcterms:W3CDTF">2006-08-16T00:00:00Z</dcterms:created>
  <dcterms:modified xsi:type="dcterms:W3CDTF">2020-04-30T20:39:24Z</dcterms:modified>
</cp:coreProperties>
</file>