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3" r:id="rId3"/>
    <p:sldId id="274" r:id="rId4"/>
    <p:sldId id="275" r:id="rId5"/>
    <p:sldId id="276" r:id="rId6"/>
    <p:sldId id="277" r:id="rId7"/>
    <p:sldId id="278" r:id="rId8"/>
    <p:sldId id="262" r:id="rId9"/>
    <p:sldId id="263" r:id="rId10"/>
    <p:sldId id="264" r:id="rId11"/>
    <p:sldId id="285" r:id="rId12"/>
    <p:sldId id="281" r:id="rId13"/>
    <p:sldId id="265" r:id="rId14"/>
    <p:sldId id="266" r:id="rId15"/>
    <p:sldId id="267" r:id="rId16"/>
    <p:sldId id="280" r:id="rId17"/>
    <p:sldId id="272" r:id="rId18"/>
    <p:sldId id="282" r:id="rId19"/>
    <p:sldId id="283" r:id="rId20"/>
    <p:sldId id="284" r:id="rId21"/>
    <p:sldId id="268" r:id="rId22"/>
    <p:sldId id="269" r:id="rId23"/>
    <p:sldId id="270" r:id="rId24"/>
    <p:sldId id="279"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44700-C69A-4FD8-825C-B28C5A64E1A9}" type="datetimeFigureOut">
              <a:rPr lang="en-US" smtClean="0"/>
              <a:t>4/22/2020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45C5B-5673-4990-9F87-4EEEFF4C1A0A}" type="slidenum">
              <a:rPr lang="en-US" smtClean="0"/>
              <a:t>‹#›</a:t>
            </a:fld>
            <a:endParaRPr lang="en-US"/>
          </a:p>
        </p:txBody>
      </p:sp>
    </p:spTree>
    <p:extLst>
      <p:ext uri="{BB962C8B-B14F-4D97-AF65-F5344CB8AC3E}">
        <p14:creationId xmlns:p14="http://schemas.microsoft.com/office/powerpoint/2010/main" val="224476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7045C5B-5673-4990-9F87-4EEEFF4C1A0A}" type="slidenum">
              <a:rPr lang="en-US" smtClean="0"/>
              <a:t>24</a:t>
            </a:fld>
            <a:endParaRPr lang="en-US"/>
          </a:p>
        </p:txBody>
      </p:sp>
    </p:spTree>
    <p:extLst>
      <p:ext uri="{BB962C8B-B14F-4D97-AF65-F5344CB8AC3E}">
        <p14:creationId xmlns:p14="http://schemas.microsoft.com/office/powerpoint/2010/main" val="67409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4DD5D933-2D80-439B-9805-DA734085B280}" type="datetimeFigureOut">
              <a:rPr lang="en-US" smtClean="0"/>
              <a:t>4/22/2020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90F0C8B-2443-46F2-A364-5EDD135C77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DD5D933-2D80-439B-9805-DA734085B28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DD5D933-2D80-439B-9805-DA734085B28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DD5D933-2D80-439B-9805-DA734085B28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4DD5D933-2D80-439B-9805-DA734085B280}"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F0C8B-2443-46F2-A364-5EDD135C77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DD5D933-2D80-439B-9805-DA734085B280}"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4DD5D933-2D80-439B-9805-DA734085B280}"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4DD5D933-2D80-439B-9805-DA734085B280}"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5D933-2D80-439B-9805-DA734085B280}"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DD5D933-2D80-439B-9805-DA734085B280}"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F0C8B-2443-46F2-A364-5EDD135C77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4DD5D933-2D80-439B-9805-DA734085B280}"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90F0C8B-2443-46F2-A364-5EDD135C77B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D5D933-2D80-439B-9805-DA734085B280}" type="datetimeFigureOut">
              <a:rPr lang="en-US" smtClean="0"/>
              <a:t>4/22/2020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F0C8B-2443-46F2-A364-5EDD135C77B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smtClean="0">
                <a:latin typeface="Tw Cen MT Condensed Extra Bold" pitchFamily="34" charset="0"/>
              </a:rPr>
              <a:t>Protein Metabolism</a:t>
            </a:r>
            <a:endParaRPr lang="en-US" b="1" dirty="0">
              <a:latin typeface="Tw Cen MT Condensed Extra Bold" pitchFamily="34" charset="0"/>
            </a:endParaRPr>
          </a:p>
        </p:txBody>
      </p:sp>
      <p:sp>
        <p:nvSpPr>
          <p:cNvPr id="3" name="عنوان فرعي 2"/>
          <p:cNvSpPr>
            <a:spLocks noGrp="1"/>
          </p:cNvSpPr>
          <p:nvPr>
            <p:ph type="subTitle" idx="1"/>
          </p:nvPr>
        </p:nvSpPr>
        <p:spPr/>
        <p:txBody>
          <a:bodyPr/>
          <a:lstStyle/>
          <a:p>
            <a:r>
              <a:rPr lang="en-US" dirty="0" smtClean="0">
                <a:solidFill>
                  <a:schemeClr val="bg1"/>
                </a:solidFill>
              </a:rPr>
              <a:t>Dr</a:t>
            </a:r>
            <a:r>
              <a:rPr lang="en-US" dirty="0" smtClean="0">
                <a:solidFill>
                  <a:schemeClr val="bg1"/>
                </a:solidFill>
              </a:rPr>
              <a:t>. Ahmed </a:t>
            </a:r>
            <a:r>
              <a:rPr lang="en-US" dirty="0" err="1">
                <a:solidFill>
                  <a:schemeClr val="bg1"/>
                </a:solidFill>
              </a:rPr>
              <a:t>E</a:t>
            </a:r>
            <a:r>
              <a:rPr lang="en-US" dirty="0" err="1" smtClean="0">
                <a:solidFill>
                  <a:schemeClr val="bg1"/>
                </a:solidFill>
              </a:rPr>
              <a:t>lsaid</a:t>
            </a:r>
            <a:r>
              <a:rPr lang="en-US" dirty="0" smtClean="0">
                <a:solidFill>
                  <a:schemeClr val="bg1"/>
                </a:solidFill>
              </a:rPr>
              <a:t> </a:t>
            </a:r>
            <a:r>
              <a:rPr lang="en-US" dirty="0">
                <a:solidFill>
                  <a:schemeClr val="bg1"/>
                </a:solidFill>
              </a:rPr>
              <a:t>O</a:t>
            </a:r>
            <a:r>
              <a:rPr lang="en-US" dirty="0" smtClean="0">
                <a:solidFill>
                  <a:schemeClr val="bg1"/>
                </a:solidFill>
              </a:rPr>
              <a:t>sman</a:t>
            </a:r>
            <a:endParaRPr lang="en-US" dirty="0">
              <a:solidFill>
                <a:schemeClr val="bg1"/>
              </a:solidFill>
            </a:endParaRPr>
          </a:p>
        </p:txBody>
      </p:sp>
    </p:spTree>
    <p:extLst>
      <p:ext uri="{BB962C8B-B14F-4D97-AF65-F5344CB8AC3E}">
        <p14:creationId xmlns:p14="http://schemas.microsoft.com/office/powerpoint/2010/main" val="2960791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219200"/>
            <a:ext cx="8686800" cy="5632311"/>
          </a:xfrm>
          <a:prstGeom prst="rect">
            <a:avLst/>
          </a:prstGeom>
        </p:spPr>
        <p:txBody>
          <a:bodyPr wrap="square">
            <a:spAutoFit/>
          </a:bodyPr>
          <a:lstStyle/>
          <a:p>
            <a:r>
              <a:rPr lang="en-US" sz="2400" dirty="0" smtClean="0">
                <a:latin typeface="Times New Roman" pitchFamily="18" charset="0"/>
                <a:cs typeface="Times New Roman" pitchFamily="18" charset="0"/>
              </a:rPr>
              <a:t>The two common types of aminotransferases are Alanine aminotransferase (ALT) and Aspartate aminotransferase (AST).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382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39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889844"/>
            <a:ext cx="8763000" cy="5632311"/>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Clinical </a:t>
            </a:r>
            <a:r>
              <a:rPr lang="en-US" sz="2400" b="1" dirty="0" smtClean="0">
                <a:latin typeface="Times New Roman" pitchFamily="18" charset="0"/>
                <a:cs typeface="Times New Roman" pitchFamily="18" charset="0"/>
              </a:rPr>
              <a:t>Significance</a:t>
            </a:r>
          </a:p>
          <a:p>
            <a:pPr algn="just"/>
            <a:endParaRPr lang="en-US" sz="2400" b="1"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two serum transaminases currently of clinical import are serum glutamic-</a:t>
            </a:r>
            <a:r>
              <a:rPr lang="en-US" sz="2400" dirty="0" err="1">
                <a:latin typeface="Times New Roman" pitchFamily="18" charset="0"/>
                <a:cs typeface="Times New Roman" pitchFamily="18" charset="0"/>
              </a:rPr>
              <a:t>oxaloacetic</a:t>
            </a:r>
            <a:r>
              <a:rPr lang="en-US" sz="2400" dirty="0">
                <a:latin typeface="Times New Roman" pitchFamily="18" charset="0"/>
                <a:cs typeface="Times New Roman" pitchFamily="18" charset="0"/>
              </a:rPr>
              <a:t> transaminase (SGO-T) and serum glutamic-pyruvic transaminase (SGP-T). Both serum enzymes have been measured chromatographically, </a:t>
            </a:r>
            <a:r>
              <a:rPr lang="en-US" sz="2400" dirty="0" err="1">
                <a:latin typeface="Times New Roman" pitchFamily="18" charset="0"/>
                <a:cs typeface="Times New Roman" pitchFamily="18" charset="0"/>
              </a:rPr>
              <a:t>spectrophotometrically</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colorimetrically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Significant alterations of these serum enzymes have been observed during the course of cardiac, hepatic, and muscular diseases, and reflected enzyme changes at the intracellular level of the respective tissues. Although a multiplicity of diseases is associated with serum transaminase elevations, diagnostic aid is afforded when these serum enzyme alterations are correlated with the clinical facts.</a:t>
            </a:r>
          </a:p>
        </p:txBody>
      </p:sp>
    </p:spTree>
    <p:extLst>
      <p:ext uri="{BB962C8B-B14F-4D97-AF65-F5344CB8AC3E}">
        <p14:creationId xmlns:p14="http://schemas.microsoft.com/office/powerpoint/2010/main" val="148279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1371600"/>
            <a:ext cx="830580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Cholestatic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lesions associated with either intrahepatic or </a:t>
            </a:r>
            <a:r>
              <a:rPr lang="en-US" sz="2400" dirty="0" err="1">
                <a:latin typeface="Times New Roman" pitchFamily="18" charset="0"/>
                <a:cs typeface="Times New Roman" pitchFamily="18" charset="0"/>
              </a:rPr>
              <a:t>posthepatic</a:t>
            </a:r>
            <a:r>
              <a:rPr lang="en-US" sz="2400" dirty="0">
                <a:latin typeface="Times New Roman" pitchFamily="18" charset="0"/>
                <a:cs typeface="Times New Roman" pitchFamily="18" charset="0"/>
              </a:rPr>
              <a:t> diseases are manifested by modest transaminase elevations, with AST usually exceeding ALT</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Measurement </a:t>
            </a:r>
            <a:r>
              <a:rPr lang="en-US" sz="2400" dirty="0">
                <a:latin typeface="Times New Roman" pitchFamily="18" charset="0"/>
                <a:cs typeface="Times New Roman" pitchFamily="18" charset="0"/>
              </a:rPr>
              <a:t>of serum ALT activity is routinely used to screen blood donors at risk of transmitting hepatitis, particularly the non-A, non-B type, since no specific serologic test is available. Use of ALT as a surrogate test for non-A non-B hepatitis expectedly reduces the incidence of post-transfusion hepatitis by 29%.</a:t>
            </a:r>
          </a:p>
        </p:txBody>
      </p:sp>
    </p:spTree>
    <p:extLst>
      <p:ext uri="{BB962C8B-B14F-4D97-AF65-F5344CB8AC3E}">
        <p14:creationId xmlns:p14="http://schemas.microsoft.com/office/powerpoint/2010/main" val="351136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697" y="1219200"/>
            <a:ext cx="847753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p:nvPr/>
        </p:nvPicPr>
        <p:blipFill>
          <a:blip r:embed="rId3">
            <a:extLst>
              <a:ext uri="{28A0092B-C50C-407E-A947-70E740481C1C}">
                <a14:useLocalDpi xmlns:a14="http://schemas.microsoft.com/office/drawing/2010/main" val="0"/>
              </a:ext>
            </a:extLst>
          </a:blip>
          <a:srcRect/>
          <a:stretch>
            <a:fillRect/>
          </a:stretch>
        </p:blipFill>
        <p:spPr bwMode="auto">
          <a:xfrm>
            <a:off x="437866" y="3695700"/>
            <a:ext cx="8077199" cy="2476500"/>
          </a:xfrm>
          <a:prstGeom prst="rect">
            <a:avLst/>
          </a:prstGeom>
          <a:noFill/>
        </p:spPr>
      </p:pic>
    </p:spTree>
    <p:extLst>
      <p:ext uri="{BB962C8B-B14F-4D97-AF65-F5344CB8AC3E}">
        <p14:creationId xmlns:p14="http://schemas.microsoft.com/office/powerpoint/2010/main" val="2559884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58200"/>
            <a:ext cx="8117053" cy="165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965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988397"/>
            <a:ext cx="8686800" cy="4955203"/>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Ammonia </a:t>
            </a:r>
          </a:p>
          <a:p>
            <a:pPr algn="just"/>
            <a:r>
              <a:rPr lang="en-US" sz="2400" dirty="0" smtClean="0">
                <a:latin typeface="Times New Roman" pitchFamily="18" charset="0"/>
                <a:cs typeface="Times New Roman" pitchFamily="18" charset="0"/>
              </a:rPr>
              <a:t>        Ammonia </a:t>
            </a:r>
            <a:r>
              <a:rPr lang="en-US" sz="2400" dirty="0">
                <a:latin typeface="Times New Roman" pitchFamily="18" charset="0"/>
                <a:cs typeface="Times New Roman" pitchFamily="18" charset="0"/>
              </a:rPr>
              <a:t>production occurs in all tissues of the body during the metabolism of a variety of compounds. Ammonia is produced by the metabolism of amino acids and other compounds which contain nitrogen</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Ammonia exists as ammonium ion (NH4+) at the physiological pH and is produced in our body mainly by the process of transamination followed by deamination, from biogenic amines, from amino groups of nitrogenous base like purine and pyrimidine and in the intestine by intestinal bacterial flora through the action of urease on urea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7025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371600"/>
            <a:ext cx="8001000" cy="4154984"/>
          </a:xfrm>
          <a:prstGeom prst="rect">
            <a:avLst/>
          </a:prstGeom>
        </p:spPr>
        <p:txBody>
          <a:bodyPr wrap="square">
            <a:spAutoFit/>
          </a:bodyPr>
          <a:lstStyle/>
          <a:p>
            <a:r>
              <a:rPr lang="en-US" sz="2400" dirty="0" smtClean="0">
                <a:latin typeface="Times New Roman" pitchFamily="18" charset="0"/>
                <a:cs typeface="Times New Roman" pitchFamily="18" charset="0"/>
              </a:rPr>
              <a:t>       Ammonia </a:t>
            </a:r>
            <a:r>
              <a:rPr lang="en-US" sz="2400" dirty="0">
                <a:latin typeface="Times New Roman" pitchFamily="18" charset="0"/>
                <a:cs typeface="Times New Roman" pitchFamily="18" charset="0"/>
              </a:rPr>
              <a:t>disposal takes place primarily by the hepatic formation of urea.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blood level of ammonia must remain very low because even slightly elevated concentrations (</a:t>
            </a:r>
            <a:r>
              <a:rPr lang="en-US" sz="2400" dirty="0" err="1">
                <a:latin typeface="Times New Roman" pitchFamily="18" charset="0"/>
                <a:cs typeface="Times New Roman" pitchFamily="18" charset="0"/>
              </a:rPr>
              <a:t>hyperammonemia</a:t>
            </a:r>
            <a:r>
              <a:rPr lang="en-US" sz="2400" dirty="0">
                <a:latin typeface="Times New Roman" pitchFamily="18" charset="0"/>
                <a:cs typeface="Times New Roman" pitchFamily="18" charset="0"/>
              </a:rPr>
              <a:t>) are toxic to the central nervous system (CNS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metabolic mechanism exists by which nitrogen is moved from peripheral tissues to the liver for its ultimate disposal as urea, while at the same time maintaining low levels of circulating ammonia.</a:t>
            </a:r>
          </a:p>
        </p:txBody>
      </p:sp>
    </p:spTree>
    <p:extLst>
      <p:ext uri="{BB962C8B-B14F-4D97-AF65-F5344CB8AC3E}">
        <p14:creationId xmlns:p14="http://schemas.microsoft.com/office/powerpoint/2010/main" val="2851045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859340"/>
            <a:ext cx="8839200" cy="3785652"/>
          </a:xfrm>
          <a:prstGeom prst="rect">
            <a:avLst/>
          </a:prstGeom>
        </p:spPr>
        <p:txBody>
          <a:bodyPr wrap="square">
            <a:spAutoFit/>
          </a:bodyPr>
          <a:lstStyle/>
          <a:p>
            <a:r>
              <a:rPr lang="en-US" sz="2400" dirty="0" smtClean="0"/>
              <a:t>    </a:t>
            </a:r>
            <a:r>
              <a:rPr lang="en-US" sz="2400" dirty="0" smtClean="0"/>
              <a:t>      </a:t>
            </a:r>
            <a:r>
              <a:rPr lang="en-US" sz="2400" dirty="0">
                <a:latin typeface="Times New Roman" pitchFamily="18" charset="0"/>
                <a:cs typeface="Times New Roman" pitchFamily="18" charset="0"/>
              </a:rPr>
              <a:t>The amino acids take part in certain common reactions like transamination followed by deamination for production of ammonia.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amino group of amino acids is utilized for formation of urea which is an excretory product for protein metabolism. The amino acid is </a:t>
            </a:r>
            <a:r>
              <a:rPr lang="en-US" sz="2400" dirty="0" err="1">
                <a:latin typeface="Times New Roman" pitchFamily="18" charset="0"/>
                <a:cs typeface="Times New Roman" pitchFamily="18" charset="0"/>
              </a:rPr>
              <a:t>transaminated</a:t>
            </a:r>
            <a:r>
              <a:rPr lang="en-US" sz="2400" dirty="0">
                <a:latin typeface="Times New Roman" pitchFamily="18" charset="0"/>
                <a:cs typeface="Times New Roman" pitchFamily="18" charset="0"/>
              </a:rPr>
              <a:t> to produce a molecule of glutamate</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Glutamate is the one amino acid that undergoes oxidative deamination to liberate free ammonia for the synthesis of urea.</a:t>
            </a: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58202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280279"/>
            <a:ext cx="8458200" cy="2308324"/>
          </a:xfrm>
          <a:prstGeom prst="rect">
            <a:avLst/>
          </a:prstGeom>
        </p:spPr>
        <p:txBody>
          <a:bodyPr wrap="square">
            <a:spAutoFit/>
          </a:bodyPr>
          <a:lstStyle/>
          <a:p>
            <a:r>
              <a:rPr lang="en-US" sz="2400" dirty="0" smtClean="0">
                <a:latin typeface="Times New Roman" pitchFamily="18" charset="0"/>
                <a:cs typeface="Times New Roman" pitchFamily="18" charset="0"/>
              </a:rPr>
              <a:t>        Once </a:t>
            </a:r>
            <a:r>
              <a:rPr lang="en-US" sz="2400" dirty="0">
                <a:latin typeface="Times New Roman" pitchFamily="18" charset="0"/>
                <a:cs typeface="Times New Roman" pitchFamily="18" charset="0"/>
              </a:rPr>
              <a:t>free ammonia is formed in peripheral tissues, it must be transferred to the liver for the conversation to urea. This is carried out by the ‘glucose-alanine cycle”. In the glucose-alanine cycle, alanine which is formed by the transamination of pyruvate gets transported in the blood to the liver, where it is </a:t>
            </a:r>
            <a:r>
              <a:rPr lang="en-US" sz="2400" dirty="0" err="1">
                <a:latin typeface="Times New Roman" pitchFamily="18" charset="0"/>
                <a:cs typeface="Times New Roman" pitchFamily="18" charset="0"/>
              </a:rPr>
              <a:t>transaminated</a:t>
            </a:r>
            <a:r>
              <a:rPr lang="en-US" sz="2400" dirty="0">
                <a:latin typeface="Times New Roman" pitchFamily="18" charset="0"/>
                <a:cs typeface="Times New Roman" pitchFamily="18" charset="0"/>
              </a:rPr>
              <a:t> by alanine transaminase to pyruvate.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98863"/>
            <a:ext cx="8763000"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15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990600"/>
            <a:ext cx="8305800" cy="2677656"/>
          </a:xfrm>
          <a:prstGeom prst="rect">
            <a:avLst/>
          </a:prstGeom>
        </p:spPr>
        <p:txBody>
          <a:bodyPr wrap="square">
            <a:spAutoFit/>
          </a:bodyPr>
          <a:lstStyle/>
          <a:p>
            <a:pPr algn="just"/>
            <a:r>
              <a:rPr lang="en-US" dirty="0"/>
              <a:t> </a:t>
            </a:r>
            <a:r>
              <a:rPr lang="en-US" dirty="0" smtClean="0"/>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non-toxic storage and transport form of ammonia in the liver is glutamine. Ammonia is loaded via glutamine synthetase by the reaction, NH3 + glutamate → glutamine. It occurs in nearly all tissues of the body. Ammonia is unloaded via </a:t>
            </a:r>
            <a:r>
              <a:rPr lang="en-US" sz="2400" dirty="0" err="1">
                <a:latin typeface="Times New Roman" pitchFamily="18" charset="0"/>
                <a:cs typeface="Times New Roman" pitchFamily="18" charset="0"/>
              </a:rPr>
              <a:t>glutaminase</a:t>
            </a:r>
            <a:r>
              <a:rPr lang="en-US" sz="2400" dirty="0">
                <a:latin typeface="Times New Roman" pitchFamily="18" charset="0"/>
                <a:cs typeface="Times New Roman" pitchFamily="18" charset="0"/>
              </a:rPr>
              <a:t> by a reaction, glutamine --&gt; NH3 + glutamate. It specifically occurs in kidneys and intestine and in very low concentration in the liver. This reaction is induced by acidosis.</a:t>
            </a:r>
          </a:p>
        </p:txBody>
      </p:sp>
      <p:pic>
        <p:nvPicPr>
          <p:cNvPr id="3" name="صورة 2" descr="Reaction catalyzed by glutamine synthetase"/>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3975"/>
            <a:ext cx="8229600" cy="2384425"/>
          </a:xfrm>
          <a:prstGeom prst="rect">
            <a:avLst/>
          </a:prstGeom>
          <a:noFill/>
          <a:ln>
            <a:noFill/>
          </a:ln>
        </p:spPr>
      </p:pic>
    </p:spTree>
    <p:extLst>
      <p:ext uri="{BB962C8B-B14F-4D97-AF65-F5344CB8AC3E}">
        <p14:creationId xmlns:p14="http://schemas.microsoft.com/office/powerpoint/2010/main" val="312106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530352" y="1316736"/>
            <a:ext cx="7772400" cy="4626864"/>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smtClean="0">
                <a:solidFill>
                  <a:schemeClr val="tx1"/>
                </a:solidFill>
                <a:latin typeface="Times New Roman" pitchFamily="18" charset="0"/>
                <a:cs typeface="Times New Roman" pitchFamily="18" charset="0"/>
              </a:rPr>
              <a:t>Protein metabolism</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dirty="0" smtClean="0">
                <a:solidFill>
                  <a:schemeClr val="tx1"/>
                </a:solidFill>
                <a:latin typeface="Times New Roman" pitchFamily="18" charset="0"/>
                <a:cs typeface="Times New Roman" pitchFamily="18" charset="0"/>
              </a:rPr>
              <a:t>        Protein metabolism denotes the various biochemical processes responsible for the synthesis of proteins and amino acids (anabolism), and the breakdown of proteins by catabolism.</a:t>
            </a:r>
          </a:p>
          <a:p>
            <a:r>
              <a:rPr lang="en-US" sz="2800" dirty="0" smtClean="0"/>
              <a:t/>
            </a:r>
            <a:br>
              <a:rPr lang="en-US" sz="2800" dirty="0" smtClean="0"/>
            </a:br>
            <a:endParaRPr lang="en-US" sz="2800" dirty="0"/>
          </a:p>
        </p:txBody>
      </p:sp>
      <p:sp>
        <p:nvSpPr>
          <p:cNvPr id="3" name="عنصر نائب للنص 2"/>
          <p:cNvSpPr txBox="1">
            <a:spLocks/>
          </p:cNvSpPr>
          <p:nvPr/>
        </p:nvSpPr>
        <p:spPr>
          <a:xfrm>
            <a:off x="530352" y="3630168"/>
            <a:ext cx="8461248" cy="2465832"/>
          </a:xfrm>
          <a:prstGeom prst="rect">
            <a:avLst/>
          </a:prstGeom>
        </p:spPr>
        <p:txBody>
          <a:bodyPr>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3800" b="1" dirty="0" smtClean="0">
                <a:latin typeface="Times New Roman" pitchFamily="18" charset="0"/>
                <a:cs typeface="Times New Roman" pitchFamily="18" charset="0"/>
              </a:rPr>
              <a:t>What is protein?</a:t>
            </a:r>
          </a:p>
          <a:p>
            <a:pPr marL="0" indent="0">
              <a:buNone/>
            </a:pPr>
            <a:r>
              <a:rPr lang="en-US" sz="3800" dirty="0" smtClean="0">
                <a:latin typeface="Times New Roman" pitchFamily="18" charset="0"/>
                <a:cs typeface="Times New Roman" pitchFamily="18" charset="0"/>
              </a:rPr>
              <a:t>         Protein is one of the most important substances in your body. Your muscles, hair, eyes, organs, and many hormones and enzymes are primarily made out of protein. It also helps to repair and maintain your body tissues. </a:t>
            </a:r>
          </a:p>
        </p:txBody>
      </p:sp>
    </p:spTree>
    <p:extLst>
      <p:ext uri="{BB962C8B-B14F-4D97-AF65-F5344CB8AC3E}">
        <p14:creationId xmlns:p14="http://schemas.microsoft.com/office/powerpoint/2010/main" val="1988443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1066800"/>
            <a:ext cx="8686800"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glutamine synthetase reaction is also important in several respects. First it produces glutamine, one of the 20 major amino acids. Second, in animals, glutamine is the major amino acid found in the circulatory system. Its role there is to carry ammonia to and from various tissues but principally from peripheral tissues to the kidney, where the amide nitrogen is hydrolyzed by the enzyme </a:t>
            </a:r>
            <a:r>
              <a:rPr lang="en-US" sz="2400" dirty="0" err="1">
                <a:latin typeface="Times New Roman" pitchFamily="18" charset="0"/>
                <a:cs typeface="Times New Roman" pitchFamily="18" charset="0"/>
              </a:rPr>
              <a:t>glutaminase</a:t>
            </a:r>
            <a:r>
              <a:rPr lang="en-US" sz="2400" dirty="0">
                <a:latin typeface="Times New Roman" pitchFamily="18" charset="0"/>
                <a:cs typeface="Times New Roman" pitchFamily="18" charset="0"/>
              </a:rPr>
              <a:t> (reaction below); this process regenerates glutamate and free ammonium ion, which is excreted in the urine.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98975"/>
            <a:ext cx="86868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7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1121688"/>
            <a:ext cx="8991600" cy="5262979"/>
          </a:xfrm>
          <a:prstGeom prst="rect">
            <a:avLst/>
          </a:prstGeom>
        </p:spPr>
        <p:txBody>
          <a:bodyPr wrap="square">
            <a:spAutoFit/>
          </a:bodyPr>
          <a:lstStyle/>
          <a:p>
            <a:r>
              <a:rPr lang="en-US" dirty="0" smtClean="0"/>
              <a:t>.</a:t>
            </a:r>
            <a:endParaRPr lang="en-US" dirty="0"/>
          </a:p>
          <a:p>
            <a:r>
              <a:rPr lang="en-US" sz="2400" b="1" dirty="0">
                <a:latin typeface="Times New Roman" pitchFamily="18" charset="0"/>
                <a:cs typeface="Times New Roman" pitchFamily="18" charset="0"/>
              </a:rPr>
              <a:t>Urea cycle (Ammonia detoxification) </a:t>
            </a:r>
            <a:endParaRPr lang="en-US" sz="2400" b="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The urea cycle (also known as the ornithine </a:t>
            </a:r>
            <a:r>
              <a:rPr lang="en-US" sz="2400" dirty="0" smtClean="0">
                <a:latin typeface="Times New Roman" pitchFamily="18" charset="0"/>
                <a:cs typeface="Times New Roman" pitchFamily="18" charset="0"/>
              </a:rPr>
              <a:t>cycle or the Krebs-</a:t>
            </a:r>
            <a:r>
              <a:rPr lang="en-US" sz="2400" dirty="0" err="1" smtClean="0">
                <a:latin typeface="Times New Roman" pitchFamily="18" charset="0"/>
                <a:cs typeface="Times New Roman" pitchFamily="18" charset="0"/>
              </a:rPr>
              <a:t>Henseleit</a:t>
            </a:r>
            <a:r>
              <a:rPr lang="en-US" sz="2400" dirty="0" smtClean="0">
                <a:latin typeface="Times New Roman" pitchFamily="18" charset="0"/>
                <a:cs typeface="Times New Roman" pitchFamily="18" charset="0"/>
              </a:rPr>
              <a:t> Cycle ) </a:t>
            </a:r>
            <a:r>
              <a:rPr lang="en-US" sz="2400" dirty="0">
                <a:latin typeface="Times New Roman" pitchFamily="18" charset="0"/>
                <a:cs typeface="Times New Roman" pitchFamily="18" charset="0"/>
              </a:rPr>
              <a:t>is a cycle of biochemical reactions that produces urea (NH2)2CO from ammonia (NH3</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This cycle occurs in ureotelic organisms. The urea cycle converts highly toxic ammonia to urea for excretion</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Ammonia is rapidly removed from the circulation in the liver, converted into a water soluble compound known as urea</a:t>
            </a:r>
            <a:r>
              <a:rPr lang="en-US" sz="2400" dirty="0" smtClean="0">
                <a:latin typeface="Times New Roman" pitchFamily="18" charset="0"/>
                <a:cs typeface="Times New Roman" pitchFamily="18" charset="0"/>
              </a:rPr>
              <a:t>.</a:t>
            </a:r>
          </a:p>
          <a:p>
            <a:endParaRPr lang="en-US" dirty="0"/>
          </a:p>
          <a:p>
            <a:endParaRPr lang="en-US" dirty="0"/>
          </a:p>
          <a:p>
            <a:r>
              <a:rPr lang="en-US" dirty="0"/>
              <a:t>         </a:t>
            </a:r>
          </a:p>
        </p:txBody>
      </p:sp>
    </p:spTree>
    <p:extLst>
      <p:ext uri="{BB962C8B-B14F-4D97-AF65-F5344CB8AC3E}">
        <p14:creationId xmlns:p14="http://schemas.microsoft.com/office/powerpoint/2010/main" val="2263757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077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Reactions the urea cycle"/>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610600" cy="5791200"/>
          </a:xfrm>
          <a:prstGeom prst="rect">
            <a:avLst/>
          </a:prstGeom>
          <a:noFill/>
          <a:ln>
            <a:noFill/>
          </a:ln>
        </p:spPr>
      </p:pic>
    </p:spTree>
    <p:extLst>
      <p:ext uri="{BB962C8B-B14F-4D97-AF65-F5344CB8AC3E}">
        <p14:creationId xmlns:p14="http://schemas.microsoft.com/office/powerpoint/2010/main" val="291522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985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114485"/>
            <a:ext cx="8686800" cy="5755422"/>
          </a:xfrm>
          <a:prstGeom prst="rect">
            <a:avLst/>
          </a:prstGeom>
        </p:spPr>
        <p:txBody>
          <a:bodyPr wrap="square">
            <a:spAutoFit/>
          </a:bodyPr>
          <a:lstStyle/>
          <a:p>
            <a:r>
              <a:rPr lang="en-US" sz="2400" b="1" dirty="0" smtClean="0">
                <a:latin typeface="Times New Roman" pitchFamily="18" charset="0"/>
                <a:cs typeface="Times New Roman" pitchFamily="18" charset="0"/>
              </a:rPr>
              <a:t>Regulation</a:t>
            </a:r>
          </a:p>
          <a:p>
            <a:endParaRPr lang="en-US" sz="24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N-</a:t>
            </a:r>
            <a:r>
              <a:rPr lang="en-US" sz="2000" b="1" dirty="0" err="1">
                <a:latin typeface="Times New Roman" pitchFamily="18" charset="0"/>
                <a:cs typeface="Times New Roman" pitchFamily="18" charset="0"/>
              </a:rPr>
              <a:t>Acetylglutamic</a:t>
            </a:r>
            <a:r>
              <a:rPr lang="en-US" sz="2000" b="1" dirty="0">
                <a:latin typeface="Times New Roman" pitchFamily="18" charset="0"/>
                <a:cs typeface="Times New Roman" pitchFamily="18" charset="0"/>
              </a:rPr>
              <a:t> acid</a:t>
            </a:r>
          </a:p>
          <a:p>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synthesis of </a:t>
            </a:r>
            <a:r>
              <a:rPr lang="en-US" sz="2000" dirty="0" err="1">
                <a:latin typeface="Times New Roman" pitchFamily="18" charset="0"/>
                <a:cs typeface="Times New Roman" pitchFamily="18" charset="0"/>
              </a:rPr>
              <a:t>carbamoyl</a:t>
            </a:r>
            <a:r>
              <a:rPr lang="en-US" sz="2000" dirty="0">
                <a:latin typeface="Times New Roman" pitchFamily="18" charset="0"/>
                <a:cs typeface="Times New Roman" pitchFamily="18" charset="0"/>
              </a:rPr>
              <a:t> phosphate and the urea cycle are dependent on the presence of N-</a:t>
            </a:r>
            <a:r>
              <a:rPr lang="en-US" sz="2000" dirty="0" err="1">
                <a:latin typeface="Times New Roman" pitchFamily="18" charset="0"/>
                <a:cs typeface="Times New Roman" pitchFamily="18" charset="0"/>
              </a:rPr>
              <a:t>acetylglutamic</a:t>
            </a:r>
            <a:r>
              <a:rPr lang="en-US" sz="2000" dirty="0">
                <a:latin typeface="Times New Roman" pitchFamily="18" charset="0"/>
                <a:cs typeface="Times New Roman" pitchFamily="18" charset="0"/>
              </a:rPr>
              <a:t> acid (</a:t>
            </a:r>
            <a:r>
              <a:rPr lang="en-US" sz="2000" dirty="0" err="1">
                <a:latin typeface="Times New Roman" pitchFamily="18" charset="0"/>
                <a:cs typeface="Times New Roman" pitchFamily="18" charset="0"/>
              </a:rPr>
              <a:t>NAcGlu</a:t>
            </a:r>
            <a:r>
              <a:rPr lang="en-US" sz="2000" dirty="0">
                <a:latin typeface="Times New Roman" pitchFamily="18" charset="0"/>
                <a:cs typeface="Times New Roman" pitchFamily="18" charset="0"/>
              </a:rPr>
              <a:t>), which </a:t>
            </a:r>
            <a:r>
              <a:rPr lang="en-US" sz="2000" dirty="0" err="1">
                <a:latin typeface="Times New Roman" pitchFamily="18" charset="0"/>
                <a:cs typeface="Times New Roman" pitchFamily="18" charset="0"/>
              </a:rPr>
              <a:t>allosterically</a:t>
            </a:r>
            <a:r>
              <a:rPr lang="en-US" sz="2000" dirty="0">
                <a:latin typeface="Times New Roman" pitchFamily="18" charset="0"/>
                <a:cs typeface="Times New Roman" pitchFamily="18" charset="0"/>
              </a:rPr>
              <a:t> activates CPS1. </a:t>
            </a:r>
            <a:r>
              <a:rPr lang="en-US" sz="2000" dirty="0" err="1">
                <a:latin typeface="Times New Roman" pitchFamily="18" charset="0"/>
                <a:cs typeface="Times New Roman" pitchFamily="18" charset="0"/>
              </a:rPr>
              <a:t>NAcGlu</a:t>
            </a:r>
            <a:r>
              <a:rPr lang="en-US" sz="2000" dirty="0">
                <a:latin typeface="Times New Roman" pitchFamily="18" charset="0"/>
                <a:cs typeface="Times New Roman" pitchFamily="18" charset="0"/>
              </a:rPr>
              <a:t> is an obligate activator of </a:t>
            </a:r>
            <a:r>
              <a:rPr lang="en-US" sz="2000" dirty="0" err="1">
                <a:latin typeface="Times New Roman" pitchFamily="18" charset="0"/>
                <a:cs typeface="Times New Roman" pitchFamily="18" charset="0"/>
              </a:rPr>
              <a:t>carbamoyl</a:t>
            </a:r>
            <a:r>
              <a:rPr lang="en-US" sz="2000" dirty="0">
                <a:latin typeface="Times New Roman" pitchFamily="18" charset="0"/>
                <a:cs typeface="Times New Roman" pitchFamily="18" charset="0"/>
              </a:rPr>
              <a:t> phosphate synthetase.[4] Synthesis of </a:t>
            </a:r>
            <a:r>
              <a:rPr lang="en-US" sz="2000" dirty="0" err="1">
                <a:latin typeface="Times New Roman" pitchFamily="18" charset="0"/>
                <a:cs typeface="Times New Roman" pitchFamily="18" charset="0"/>
              </a:rPr>
              <a:t>NAcGlu</a:t>
            </a:r>
            <a:r>
              <a:rPr lang="en-US" sz="2000" dirty="0">
                <a:latin typeface="Times New Roman" pitchFamily="18" charset="0"/>
                <a:cs typeface="Times New Roman" pitchFamily="18" charset="0"/>
              </a:rPr>
              <a:t> by N-</a:t>
            </a:r>
            <a:r>
              <a:rPr lang="en-US" sz="2000" dirty="0" err="1">
                <a:latin typeface="Times New Roman" pitchFamily="18" charset="0"/>
                <a:cs typeface="Times New Roman" pitchFamily="18" charset="0"/>
              </a:rPr>
              <a:t>acetylglutamate</a:t>
            </a:r>
            <a:r>
              <a:rPr lang="en-US" sz="2000" dirty="0">
                <a:latin typeface="Times New Roman" pitchFamily="18" charset="0"/>
                <a:cs typeface="Times New Roman" pitchFamily="18" charset="0"/>
              </a:rPr>
              <a:t> synthase (NAGS) is stimulated by both </a:t>
            </a:r>
            <a:r>
              <a:rPr lang="en-US" sz="2000" dirty="0" err="1">
                <a:latin typeface="Times New Roman" pitchFamily="18" charset="0"/>
                <a:cs typeface="Times New Roman" pitchFamily="18" charset="0"/>
              </a:rPr>
              <a:t>Arg</a:t>
            </a:r>
            <a:r>
              <a:rPr lang="en-US" sz="2000" dirty="0">
                <a:latin typeface="Times New Roman" pitchFamily="18" charset="0"/>
                <a:cs typeface="Times New Roman" pitchFamily="18" charset="0"/>
              </a:rPr>
              <a:t>, allosteric stimulator of NAGS, and </a:t>
            </a:r>
            <a:r>
              <a:rPr lang="en-US" sz="2000" dirty="0" err="1">
                <a:latin typeface="Times New Roman" pitchFamily="18" charset="0"/>
                <a:cs typeface="Times New Roman" pitchFamily="18" charset="0"/>
              </a:rPr>
              <a:t>Glu</a:t>
            </a:r>
            <a:r>
              <a:rPr lang="en-US" sz="2000" dirty="0">
                <a:latin typeface="Times New Roman" pitchFamily="18" charset="0"/>
                <a:cs typeface="Times New Roman" pitchFamily="18" charset="0"/>
              </a:rPr>
              <a:t>, a product in the transamination reactions and one of NAGS's substrates, both of which are elevated when free amino acids are elevated. So </a:t>
            </a:r>
            <a:r>
              <a:rPr lang="en-US" sz="2000" dirty="0" err="1">
                <a:latin typeface="Times New Roman" pitchFamily="18" charset="0"/>
                <a:cs typeface="Times New Roman" pitchFamily="18" charset="0"/>
              </a:rPr>
              <a:t>Glu</a:t>
            </a:r>
            <a:r>
              <a:rPr lang="en-US" sz="2000" dirty="0">
                <a:latin typeface="Times New Roman" pitchFamily="18" charset="0"/>
                <a:cs typeface="Times New Roman" pitchFamily="18" charset="0"/>
              </a:rPr>
              <a:t> not only is a substrate for NAGS but also serves as an activator for the urea cycle.</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Substrate concentrations</a:t>
            </a:r>
          </a:p>
          <a:p>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remaining enzymes of the cycle are controlled by the concentrations of their substrates. Thus, inherited deficiencies in cycle enzymes other than ARG1 do not result in significant decreases in urea production (if any cycle enzyme is entirely missing, death occurs shortly after birth). Rather, the deficient enzyme's substrate builds up, increasing the rate of the deficient reaction to normal.</a:t>
            </a:r>
          </a:p>
        </p:txBody>
      </p:sp>
    </p:spTree>
    <p:extLst>
      <p:ext uri="{BB962C8B-B14F-4D97-AF65-F5344CB8AC3E}">
        <p14:creationId xmlns:p14="http://schemas.microsoft.com/office/powerpoint/2010/main" val="396988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0" y="1143000"/>
            <a:ext cx="7696200" cy="4616648"/>
          </a:xfrm>
          <a:prstGeom prst="rect">
            <a:avLst/>
          </a:prstGeom>
        </p:spPr>
        <p:txBody>
          <a:bodyPr wrap="square">
            <a:spAutoFit/>
          </a:bodyPr>
          <a:lstStyle/>
          <a:p>
            <a:r>
              <a:rPr lang="en-US" dirty="0"/>
              <a:t> </a:t>
            </a:r>
            <a:r>
              <a:rPr lang="en-US" sz="2400" dirty="0">
                <a:latin typeface="Times New Roman" pitchFamily="18" charset="0"/>
                <a:cs typeface="Times New Roman" pitchFamily="18" charset="0"/>
              </a:rPr>
              <a:t>Protein is a very large nutrient that’s made up of smaller substances called amino acids. There are 20 amino acids, but your body can only make 9 of them. The other 11 are called essential amino acids, and you can only get them through your diet</a:t>
            </a:r>
            <a:r>
              <a:rPr lang="en-US" dirty="0" smtClean="0"/>
              <a:t>.</a:t>
            </a:r>
          </a:p>
          <a:p>
            <a:endParaRPr lang="en-US" dirty="0" smtClean="0"/>
          </a:p>
          <a:p>
            <a:r>
              <a:rPr lang="en-US" sz="2400" b="1" dirty="0">
                <a:latin typeface="Times New Roman" pitchFamily="18" charset="0"/>
                <a:cs typeface="Times New Roman" pitchFamily="18" charset="0"/>
              </a:rPr>
              <a:t>Digestion of </a:t>
            </a:r>
            <a:r>
              <a:rPr lang="en-US" sz="2400" b="1" dirty="0" smtClean="0">
                <a:latin typeface="Times New Roman" pitchFamily="18" charset="0"/>
                <a:cs typeface="Times New Roman" pitchFamily="18" charset="0"/>
              </a:rPr>
              <a:t>protein</a:t>
            </a:r>
          </a:p>
          <a:p>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Digestion is the breakdown of large insoluble food molecules into small water-soluble food molecules so that they can be absorbed into the watery blood plasma.</a:t>
            </a:r>
          </a:p>
          <a:p>
            <a:r>
              <a:rPr lang="en-US" dirty="0"/>
              <a:t>        </a:t>
            </a:r>
            <a:endParaRPr lang="en-US" dirty="0" smtClean="0"/>
          </a:p>
          <a:p>
            <a:endParaRPr lang="en-US" dirty="0"/>
          </a:p>
        </p:txBody>
      </p:sp>
    </p:spTree>
    <p:extLst>
      <p:ext uri="{BB962C8B-B14F-4D97-AF65-F5344CB8AC3E}">
        <p14:creationId xmlns:p14="http://schemas.microsoft.com/office/powerpoint/2010/main" val="250063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143000"/>
            <a:ext cx="8229600" cy="2308324"/>
          </a:xfrm>
          <a:prstGeom prst="rect">
            <a:avLst/>
          </a:prstGeom>
        </p:spPr>
        <p:txBody>
          <a:bodyPr wrap="square">
            <a:spAutoFit/>
          </a:bodyPr>
          <a:lstStyle/>
          <a:p>
            <a:r>
              <a:rPr lang="en-US" sz="2400" dirty="0" smtClean="0">
                <a:latin typeface="Times New Roman" pitchFamily="18" charset="0"/>
                <a:cs typeface="Times New Roman" pitchFamily="18" charset="0"/>
              </a:rPr>
              <a:t>         Protein </a:t>
            </a:r>
            <a:r>
              <a:rPr lang="en-US" sz="2400" dirty="0">
                <a:latin typeface="Times New Roman" pitchFamily="18" charset="0"/>
                <a:cs typeface="Times New Roman" pitchFamily="18" charset="0"/>
              </a:rPr>
              <a:t>digestion occurs in the stomach and duodenum in which 3 main enzymes, </a:t>
            </a:r>
            <a:r>
              <a:rPr lang="en-US" sz="2400" b="1" dirty="0">
                <a:latin typeface="Times New Roman" pitchFamily="18" charset="0"/>
                <a:cs typeface="Times New Roman" pitchFamily="18" charset="0"/>
              </a:rPr>
              <a:t>pepsin</a:t>
            </a:r>
            <a:r>
              <a:rPr lang="en-US" sz="2400" dirty="0">
                <a:latin typeface="Times New Roman" pitchFamily="18" charset="0"/>
                <a:cs typeface="Times New Roman" pitchFamily="18" charset="0"/>
              </a:rPr>
              <a:t> secreted by the stomach and </a:t>
            </a:r>
            <a:r>
              <a:rPr lang="en-US" sz="2400" b="1" dirty="0">
                <a:latin typeface="Times New Roman" pitchFamily="18" charset="0"/>
                <a:cs typeface="Times New Roman" pitchFamily="18" charset="0"/>
              </a:rPr>
              <a:t>trypsin</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chymotrypsin</a:t>
            </a:r>
            <a:r>
              <a:rPr lang="en-US" sz="2400" dirty="0">
                <a:latin typeface="Times New Roman" pitchFamily="18" charset="0"/>
                <a:cs typeface="Times New Roman" pitchFamily="18" charset="0"/>
              </a:rPr>
              <a:t> secreted by the pancreas, break down food proteins into polypeptides that are then broken down by various </a:t>
            </a:r>
            <a:r>
              <a:rPr lang="en-US" sz="2400" b="1" dirty="0" err="1">
                <a:latin typeface="Times New Roman" pitchFamily="18" charset="0"/>
                <a:cs typeface="Times New Roman" pitchFamily="18" charset="0"/>
              </a:rPr>
              <a:t>exopeptidases</a:t>
            </a:r>
            <a:r>
              <a:rPr lang="en-US" sz="2400" b="1" dirty="0">
                <a:latin typeface="Times New Roman" pitchFamily="18" charset="0"/>
                <a:cs typeface="Times New Roman" pitchFamily="18" charset="0"/>
              </a:rPr>
              <a:t> and </a:t>
            </a:r>
            <a:r>
              <a:rPr lang="en-US" sz="2400" b="1" dirty="0" err="1">
                <a:latin typeface="Times New Roman" pitchFamily="18" charset="0"/>
                <a:cs typeface="Times New Roman" pitchFamily="18" charset="0"/>
              </a:rPr>
              <a:t>dipeptidases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into amino acids.</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6976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609600" y="762000"/>
            <a:ext cx="8382000" cy="4648200"/>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How is protein absorbed</a:t>
            </a:r>
            <a:r>
              <a:rPr kumimoji="0" lang="en-US" sz="24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a:t>
            </a:r>
            <a:r>
              <a:rPr kumimoji="0" lang="en-US" sz="24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
            </a:r>
            <a:br>
              <a:rPr kumimoji="0" lang="en-US" sz="2400" b="1"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br>
            <a: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      </a:t>
            </a:r>
            <a:endParaRPr lang="en-US" sz="2400" b="0" dirty="0">
              <a:solidFill>
                <a:schemeClr val="tx1"/>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         Protein </a:t>
            </a:r>
            <a: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absorption  happens in small intestine, which contains microvilli. These are small, finger-like structures that increase the absorptive surface area of your small intestine. This allows for maximum absorption of amino acids and other nutrients.</a:t>
            </a:r>
            <a:b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br>
            <a: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
            </a:r>
            <a:b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br>
            <a: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t>         Once they’ve been absorbed, amino acids are released into your bloodstream, which takes them to cells in other parts of your body so they can start repairing tissue and building muscle.</a:t>
            </a:r>
            <a:br>
              <a:rPr kumimoji="0" lang="en-US" sz="2400" b="0" i="0" u="none" strike="noStrike" kern="1200" cap="none" spc="0" normalizeH="0" baseline="0" noProof="0" dirty="0" smtClean="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rPr>
            </a:br>
            <a:endParaRPr kumimoji="0" lang="en-US" sz="2400" b="0" i="0" u="none" strike="noStrike" kern="1200" cap="none" spc="0" normalizeH="0" baseline="0" noProof="0" dirty="0">
              <a:ln w="635">
                <a:noFill/>
              </a:ln>
              <a:solidFill>
                <a:schemeClr val="tx1"/>
              </a:solidFill>
              <a:effectLst>
                <a:outerShdw blurRad="38100" dist="25400" dir="5400000" algn="tl" rotWithShape="0">
                  <a:srgbClr val="000000">
                    <a:alpha val="43000"/>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909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65187"/>
            <a:ext cx="5029199"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775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med.libretexts.org/@api/deki/files/2423/0a201e99dfa9f58e406ee16df7e5f3a3.jpg?revision=1&amp;size=bestfit&amp;width=730&amp;height=349"/>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4800600"/>
          </a:xfrm>
          <a:prstGeom prst="rect">
            <a:avLst/>
          </a:prstGeom>
          <a:noFill/>
          <a:ln>
            <a:noFill/>
          </a:ln>
        </p:spPr>
      </p:pic>
    </p:spTree>
    <p:extLst>
      <p:ext uri="{BB962C8B-B14F-4D97-AF65-F5344CB8AC3E}">
        <p14:creationId xmlns:p14="http://schemas.microsoft.com/office/powerpoint/2010/main" val="367758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066800"/>
            <a:ext cx="8458200" cy="5509200"/>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Catabolism of amino acids</a:t>
            </a:r>
          </a:p>
          <a:p>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liver is the principal site of amino acid metabolism, but other tissues, such as the kidney, the small intestine, muscles, and adipose tissue, take part. </a:t>
            </a:r>
          </a:p>
          <a:p>
            <a:endParaRPr lang="en-US" sz="2200" b="1"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        The first step of catabolism involves the removal of the &amp;-amino groups usually by transamination and subsequent oxidative deamination forming ammonia and  the corresponding &amp;-</a:t>
            </a:r>
            <a:r>
              <a:rPr lang="en-US" sz="2200" dirty="0" err="1" smtClean="0">
                <a:latin typeface="Times New Roman" pitchFamily="18" charset="0"/>
                <a:cs typeface="Times New Roman" pitchFamily="18" charset="0"/>
              </a:rPr>
              <a:t>keto</a:t>
            </a:r>
            <a:r>
              <a:rPr lang="en-US" sz="2200" dirty="0" smtClean="0">
                <a:latin typeface="Times New Roman" pitchFamily="18" charset="0"/>
                <a:cs typeface="Times New Roman" pitchFamily="18" charset="0"/>
              </a:rPr>
              <a:t> acid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Removal of Nitrogen from Amino Acids</a:t>
            </a:r>
          </a:p>
          <a:p>
            <a:r>
              <a:rPr lang="en-US" sz="2200" dirty="0" smtClean="0">
                <a:latin typeface="Times New Roman" pitchFamily="18" charset="0"/>
                <a:cs typeface="Times New Roman" pitchFamily="18" charset="0"/>
              </a:rPr>
              <a:t>        The dominant reactions involved in removing amino acid nitrogen from the body are known as </a:t>
            </a:r>
            <a:r>
              <a:rPr lang="en-US" sz="2200" dirty="0" err="1" smtClean="0">
                <a:latin typeface="Times New Roman" pitchFamily="18" charset="0"/>
                <a:cs typeface="Times New Roman" pitchFamily="18" charset="0"/>
              </a:rPr>
              <a:t>transaminations</a:t>
            </a:r>
            <a:r>
              <a:rPr lang="en-US" sz="2200" dirty="0" smtClean="0">
                <a:latin typeface="Times New Roman" pitchFamily="18" charset="0"/>
                <a:cs typeface="Times New Roman" pitchFamily="18" charset="0"/>
              </a:rPr>
              <a:t> ,This class of reactions funnels nitrogen from all free amino acids into a small number of compounds; then, either they are </a:t>
            </a:r>
            <a:r>
              <a:rPr lang="en-US" sz="2200" dirty="0" err="1" smtClean="0">
                <a:latin typeface="Times New Roman" pitchFamily="18" charset="0"/>
                <a:cs typeface="Times New Roman" pitchFamily="18" charset="0"/>
              </a:rPr>
              <a:t>oxidatively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deaminated</a:t>
            </a:r>
            <a:r>
              <a:rPr lang="en-US" sz="2200" dirty="0" smtClean="0">
                <a:latin typeface="Times New Roman" pitchFamily="18" charset="0"/>
                <a:cs typeface="Times New Roman" pitchFamily="18" charset="0"/>
              </a:rPr>
              <a:t>, producing ammonia, or their amine groups are converted to urea by the urea cycle.</a:t>
            </a:r>
          </a:p>
          <a:p>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60102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934045"/>
            <a:ext cx="8305800" cy="5170646"/>
          </a:xfrm>
          <a:prstGeom prst="rect">
            <a:avLst/>
          </a:prstGeom>
        </p:spPr>
        <p:txBody>
          <a:bodyPr wrap="square">
            <a:spAutoFit/>
          </a:bodyPr>
          <a:lstStyle/>
          <a:p>
            <a:r>
              <a:rPr lang="en-US" sz="2200" b="1" dirty="0" smtClean="0">
                <a:latin typeface="Times New Roman" pitchFamily="18" charset="0"/>
                <a:cs typeface="Times New Roman" pitchFamily="18" charset="0"/>
              </a:rPr>
              <a:t>Transamination</a:t>
            </a:r>
          </a:p>
          <a:p>
            <a:r>
              <a:rPr lang="en-US" sz="2200" dirty="0" smtClean="0">
                <a:latin typeface="Times New Roman" pitchFamily="18" charset="0"/>
                <a:cs typeface="Times New Roman" pitchFamily="18" charset="0"/>
              </a:rPr>
              <a:t>         Transamination is an exchange of functional groups between any amino acid (except lysine, </a:t>
            </a:r>
            <a:r>
              <a:rPr lang="en-US" sz="2200" dirty="0" err="1" smtClean="0">
                <a:latin typeface="Times New Roman" pitchFamily="18" charset="0"/>
                <a:cs typeface="Times New Roman" pitchFamily="18" charset="0"/>
              </a:rPr>
              <a:t>proline</a:t>
            </a:r>
            <a:r>
              <a:rPr lang="en-US" sz="2200" dirty="0" smtClean="0">
                <a:latin typeface="Times New Roman" pitchFamily="18" charset="0"/>
                <a:cs typeface="Times New Roman" pitchFamily="18" charset="0"/>
              </a:rPr>
              <a:t>, and threonine) and an α-</a:t>
            </a:r>
            <a:r>
              <a:rPr lang="en-US" sz="2200" dirty="0" err="1" smtClean="0">
                <a:latin typeface="Times New Roman" pitchFamily="18" charset="0"/>
                <a:cs typeface="Times New Roman" pitchFamily="18" charset="0"/>
              </a:rPr>
              <a:t>keto</a:t>
            </a:r>
            <a:r>
              <a:rPr lang="en-US" sz="2200" dirty="0" smtClean="0">
                <a:latin typeface="Times New Roman" pitchFamily="18" charset="0"/>
                <a:cs typeface="Times New Roman" pitchFamily="18" charset="0"/>
              </a:rPr>
              <a:t> acid. </a:t>
            </a:r>
          </a:p>
          <a:p>
            <a:endParaRPr lang="en-US" sz="2200"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                Amin </a:t>
            </a:r>
            <a:r>
              <a:rPr lang="en-US" sz="2200" b="1" dirty="0" err="1" smtClean="0">
                <a:latin typeface="Times New Roman" pitchFamily="18" charset="0"/>
                <a:cs typeface="Times New Roman" pitchFamily="18" charset="0"/>
              </a:rPr>
              <a:t>oacid</a:t>
            </a:r>
            <a:r>
              <a:rPr lang="en-US" sz="2200" b="1" dirty="0" smtClean="0">
                <a:latin typeface="Times New Roman" pitchFamily="18" charset="0"/>
                <a:cs typeface="Times New Roman" pitchFamily="18" charset="0"/>
              </a:rPr>
              <a:t> + </a:t>
            </a:r>
            <a:r>
              <a:rPr lang="el-GR" sz="2200" b="1" dirty="0" smtClean="0">
                <a:latin typeface="Times New Roman" pitchFamily="18" charset="0"/>
                <a:cs typeface="Times New Roman" pitchFamily="18" charset="0"/>
              </a:rPr>
              <a:t>α-</a:t>
            </a:r>
            <a:r>
              <a:rPr lang="en-US" sz="2200" b="1" dirty="0" err="1" smtClean="0">
                <a:latin typeface="Times New Roman" pitchFamily="18" charset="0"/>
                <a:cs typeface="Times New Roman" pitchFamily="18" charset="0"/>
              </a:rPr>
              <a:t>ketoglutarate</a:t>
            </a:r>
            <a:r>
              <a:rPr lang="en-US" sz="2200" b="1" dirty="0" smtClean="0">
                <a:latin typeface="Times New Roman" pitchFamily="18" charset="0"/>
                <a:cs typeface="Times New Roman" pitchFamily="18" charset="0"/>
              </a:rPr>
              <a:t> ↔ </a:t>
            </a:r>
            <a:r>
              <a:rPr lang="el-GR" sz="2200" b="1" dirty="0" smtClean="0">
                <a:latin typeface="Times New Roman" pitchFamily="18" charset="0"/>
                <a:cs typeface="Times New Roman" pitchFamily="18" charset="0"/>
              </a:rPr>
              <a:t>α-</a:t>
            </a:r>
            <a:r>
              <a:rPr lang="en-US" sz="2200" b="1" dirty="0" err="1" smtClean="0">
                <a:latin typeface="Times New Roman" pitchFamily="18" charset="0"/>
                <a:cs typeface="Times New Roman" pitchFamily="18" charset="0"/>
              </a:rPr>
              <a:t>keto</a:t>
            </a:r>
            <a:r>
              <a:rPr lang="en-US" sz="2200" b="1" dirty="0" smtClean="0">
                <a:latin typeface="Times New Roman" pitchFamily="18" charset="0"/>
                <a:cs typeface="Times New Roman" pitchFamily="18" charset="0"/>
              </a:rPr>
              <a:t> acid + Glutamate </a:t>
            </a:r>
          </a:p>
          <a:p>
            <a:endParaRPr lang="en-US" sz="2200" b="1"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          The amino group is usually transferred to the </a:t>
            </a:r>
            <a:r>
              <a:rPr lang="en-US" sz="2200" dirty="0" err="1" smtClean="0">
                <a:latin typeface="Times New Roman" pitchFamily="18" charset="0"/>
                <a:cs typeface="Times New Roman" pitchFamily="18" charset="0"/>
              </a:rPr>
              <a:t>keto</a:t>
            </a:r>
            <a:r>
              <a:rPr lang="en-US" sz="2200" dirty="0" smtClean="0">
                <a:latin typeface="Times New Roman" pitchFamily="18" charset="0"/>
                <a:cs typeface="Times New Roman" pitchFamily="18" charset="0"/>
              </a:rPr>
              <a:t> carbon atom of pyruvate, oxaloacetate, or α-</a:t>
            </a:r>
            <a:r>
              <a:rPr lang="en-US" sz="2200" dirty="0" err="1" smtClean="0">
                <a:latin typeface="Times New Roman" pitchFamily="18" charset="0"/>
                <a:cs typeface="Times New Roman" pitchFamily="18" charset="0"/>
              </a:rPr>
              <a:t>ketoglutarate</a:t>
            </a:r>
            <a:r>
              <a:rPr lang="en-US" sz="2200" dirty="0" smtClean="0">
                <a:latin typeface="Times New Roman" pitchFamily="18" charset="0"/>
                <a:cs typeface="Times New Roman" pitchFamily="18" charset="0"/>
              </a:rPr>
              <a:t>, converting the α-</a:t>
            </a:r>
            <a:r>
              <a:rPr lang="en-US" sz="2200" dirty="0" err="1" smtClean="0">
                <a:latin typeface="Times New Roman" pitchFamily="18" charset="0"/>
                <a:cs typeface="Times New Roman" pitchFamily="18" charset="0"/>
              </a:rPr>
              <a:t>keto</a:t>
            </a:r>
            <a:r>
              <a:rPr lang="en-US" sz="2200" dirty="0" smtClean="0">
                <a:latin typeface="Times New Roman" pitchFamily="18" charset="0"/>
                <a:cs typeface="Times New Roman" pitchFamily="18" charset="0"/>
              </a:rPr>
              <a:t> acid to alanine, aspartate, or glutamate, respectively.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          Transamination is mediated by several different aminotransferase </a:t>
            </a:r>
            <a:r>
              <a:rPr lang="en-US" sz="2200" dirty="0" err="1">
                <a:latin typeface="Times New Roman" pitchFamily="18" charset="0"/>
                <a:cs typeface="Times New Roman" pitchFamily="18" charset="0"/>
              </a:rPr>
              <a:t>enzymewhich</a:t>
            </a:r>
            <a:r>
              <a:rPr lang="en-US" sz="2200" dirty="0">
                <a:latin typeface="Times New Roman" pitchFamily="18" charset="0"/>
                <a:cs typeface="Times New Roman" pitchFamily="18" charset="0"/>
              </a:rPr>
              <a:t> require </a:t>
            </a:r>
            <a:r>
              <a:rPr lang="en-US" sz="2200" dirty="0" err="1">
                <a:latin typeface="Times New Roman" pitchFamily="18" charset="0"/>
                <a:cs typeface="Times New Roman" pitchFamily="18" charset="0"/>
              </a:rPr>
              <a:t>pyridoxal</a:t>
            </a:r>
            <a:r>
              <a:rPr lang="en-US" sz="2200" dirty="0">
                <a:latin typeface="Times New Roman" pitchFamily="18" charset="0"/>
                <a:cs typeface="Times New Roman" pitchFamily="18" charset="0"/>
              </a:rPr>
              <a:t> phosphate as a coenzymes . </a:t>
            </a:r>
            <a:r>
              <a:rPr lang="en-US" sz="2200" dirty="0" smtClean="0">
                <a:latin typeface="Times New Roman" pitchFamily="18" charset="0"/>
                <a:cs typeface="Times New Roman" pitchFamily="18" charset="0"/>
              </a:rPr>
              <a:t>These may be specific for individual amino acids, or they may be able to process a group of chemically similar ones.</a:t>
            </a:r>
          </a:p>
          <a:p>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559351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210</TotalTime>
  <Words>1367</Words>
  <Application>Microsoft Office PowerPoint</Application>
  <PresentationFormat>عرض على الشاشة (3:4)‏</PresentationFormat>
  <Paragraphs>92</Paragraphs>
  <Slides>25</Slides>
  <Notes>1</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تدفق</vt:lpstr>
      <vt:lpstr>Protein Metabolism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Metabolism</dc:title>
  <dc:creator>User</dc:creator>
  <cp:lastModifiedBy>User</cp:lastModifiedBy>
  <cp:revision>42</cp:revision>
  <dcterms:created xsi:type="dcterms:W3CDTF">2020-04-21T23:42:36Z</dcterms:created>
  <dcterms:modified xsi:type="dcterms:W3CDTF">2020-04-22T18:54:14Z</dcterms:modified>
</cp:coreProperties>
</file>