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 autoAdjust="0"/>
    <p:restoredTop sz="94708" autoAdjust="0"/>
  </p:normalViewPr>
  <p:slideViewPr>
    <p:cSldViewPr showGuides="1">
      <p:cViewPr varScale="1">
        <p:scale>
          <a:sx n="70" d="100"/>
          <a:sy n="70" d="100"/>
        </p:scale>
        <p:origin x="-137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15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A9F725-20D9-4610-83C9-26FBDF4D1619}" type="datetimeFigureOut">
              <a:rPr lang="ar-EG" smtClean="0"/>
              <a:t>27/08/1441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B3C967-9C77-4AD5-892F-1BF6234C6587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A9F725-20D9-4610-83C9-26FBDF4D1619}" type="datetimeFigureOut">
              <a:rPr lang="ar-EG" smtClean="0"/>
              <a:t>27/08/1441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B3C967-9C77-4AD5-892F-1BF6234C6587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A9F725-20D9-4610-83C9-26FBDF4D1619}" type="datetimeFigureOut">
              <a:rPr lang="ar-EG" smtClean="0"/>
              <a:t>27/08/1441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B3C967-9C77-4AD5-892F-1BF6234C6587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A9F725-20D9-4610-83C9-26FBDF4D1619}" type="datetimeFigureOut">
              <a:rPr lang="ar-EG" smtClean="0"/>
              <a:t>27/08/1441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B3C967-9C77-4AD5-892F-1BF6234C6587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A9F725-20D9-4610-83C9-26FBDF4D1619}" type="datetimeFigureOut">
              <a:rPr lang="ar-EG" smtClean="0"/>
              <a:t>27/08/1441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B3C967-9C77-4AD5-892F-1BF6234C6587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A9F725-20D9-4610-83C9-26FBDF4D1619}" type="datetimeFigureOut">
              <a:rPr lang="ar-EG" smtClean="0"/>
              <a:t>27/08/1441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B3C967-9C77-4AD5-892F-1BF6234C6587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A9F725-20D9-4610-83C9-26FBDF4D1619}" type="datetimeFigureOut">
              <a:rPr lang="ar-EG" smtClean="0"/>
              <a:t>27/08/1441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B3C967-9C77-4AD5-892F-1BF6234C6587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A9F725-20D9-4610-83C9-26FBDF4D1619}" type="datetimeFigureOut">
              <a:rPr lang="ar-EG" smtClean="0"/>
              <a:t>27/08/1441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B3C967-9C77-4AD5-892F-1BF6234C6587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A9F725-20D9-4610-83C9-26FBDF4D1619}" type="datetimeFigureOut">
              <a:rPr lang="ar-EG" smtClean="0"/>
              <a:t>27/08/1441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B3C967-9C77-4AD5-892F-1BF6234C6587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A9F725-20D9-4610-83C9-26FBDF4D1619}" type="datetimeFigureOut">
              <a:rPr lang="ar-EG" smtClean="0"/>
              <a:t>27/08/1441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B3C967-9C77-4AD5-892F-1BF6234C6587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A9F725-20D9-4610-83C9-26FBDF4D1619}" type="datetimeFigureOut">
              <a:rPr lang="ar-EG" smtClean="0"/>
              <a:t>27/08/1441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B3C967-9C77-4AD5-892F-1BF6234C6587}" type="slidenum">
              <a:rPr lang="ar-EG" smtClean="0"/>
              <a:t>‹#›</a:t>
            </a:fld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E5A9F725-20D9-4610-83C9-26FBDF4D1619}" type="datetimeFigureOut">
              <a:rPr lang="ar-EG" smtClean="0"/>
              <a:t>27/08/1441</a:t>
            </a:fld>
            <a:endParaRPr lang="ar-EG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E6B3C967-9C77-4AD5-892F-1BF6234C6587}" type="slidenum">
              <a:rPr lang="ar-EG" smtClean="0"/>
              <a:t>‹#›</a:t>
            </a:fld>
            <a:endParaRPr lang="ar-E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1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r" rtl="1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r" rtl="1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r" rtl="1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r" rtl="1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r" rtl="1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r" rtl="1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r" rtl="1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r" rtl="1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 smtClean="0">
                <a:solidFill>
                  <a:schemeClr val="accent4">
                    <a:lumMod val="75000"/>
                  </a:schemeClr>
                </a:solidFill>
              </a:rPr>
              <a:t>بسم الله الرحمن الرحيم</a:t>
            </a:r>
            <a:endParaRPr lang="ar-EG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3459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b="1" i="1" dirty="0" smtClean="0">
                <a:solidFill>
                  <a:schemeClr val="accent1">
                    <a:lumMod val="75000"/>
                  </a:schemeClr>
                </a:solidFill>
              </a:rPr>
              <a:t>Drugs acting on stomach </a:t>
            </a:r>
            <a:r>
              <a:rPr lang="en-US" b="1" i="1" dirty="0" smtClean="0">
                <a:solidFill>
                  <a:schemeClr val="accent1">
                    <a:lumMod val="75000"/>
                  </a:schemeClr>
                </a:solidFill>
              </a:rPr>
              <a:t>movement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  <a:p>
            <a:pPr marL="0" indent="0" algn="l">
              <a:buNone/>
            </a:pPr>
            <a:r>
              <a:rPr lang="en-US" dirty="0" smtClean="0"/>
              <a:t> -</a:t>
            </a:r>
            <a:r>
              <a:rPr lang="en-US" dirty="0" err="1" smtClean="0"/>
              <a:t>reticulo-rumenal</a:t>
            </a:r>
            <a:r>
              <a:rPr lang="en-US" dirty="0" smtClean="0"/>
              <a:t> </a:t>
            </a:r>
            <a:r>
              <a:rPr lang="en-US" dirty="0" smtClean="0"/>
              <a:t>movements</a:t>
            </a:r>
          </a:p>
          <a:p>
            <a:pPr marL="0" indent="0" algn="l">
              <a:buNone/>
            </a:pPr>
            <a:endParaRPr lang="en-US" dirty="0" smtClean="0"/>
          </a:p>
          <a:p>
            <a:pPr marL="0" indent="0" algn="l"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Drugs acting on movement of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intestine:</a:t>
            </a:r>
          </a:p>
          <a:p>
            <a:pPr marL="0" indent="0" algn="l"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en-US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l">
              <a:buNone/>
            </a:pPr>
            <a:r>
              <a:rPr lang="en-US" b="1" i="1" dirty="0" smtClean="0">
                <a:solidFill>
                  <a:schemeClr val="accent2">
                    <a:lumMod val="75000"/>
                  </a:schemeClr>
                </a:solidFill>
              </a:rPr>
              <a:t>Purgatives: </a:t>
            </a:r>
            <a:endParaRPr lang="en-US" b="1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l">
              <a:buNone/>
            </a:pPr>
            <a:r>
              <a:rPr lang="en-US" dirty="0"/>
              <a:t> </a:t>
            </a:r>
            <a:r>
              <a:rPr lang="en-US" dirty="0" smtClean="0"/>
              <a:t>             </a:t>
            </a:r>
            <a:r>
              <a:rPr lang="en-US" dirty="0" smtClean="0"/>
              <a:t>laxatives, </a:t>
            </a:r>
            <a:r>
              <a:rPr lang="en-US" dirty="0" err="1" smtClean="0"/>
              <a:t>cath</a:t>
            </a:r>
            <a:r>
              <a:rPr lang="en-US" dirty="0" smtClean="0"/>
              <a:t> </a:t>
            </a:r>
          </a:p>
          <a:p>
            <a:pPr marL="0" indent="0" algn="l">
              <a:buNone/>
            </a:pPr>
            <a:r>
              <a:rPr lang="en-US" dirty="0" smtClean="0"/>
              <a:t>Mechanical (lubricants )</a:t>
            </a:r>
          </a:p>
          <a:p>
            <a:pPr marL="0" indent="0" algn="l">
              <a:buNone/>
            </a:pPr>
            <a:r>
              <a:rPr lang="en-US" dirty="0"/>
              <a:t> </a:t>
            </a:r>
            <a:r>
              <a:rPr lang="en-US" dirty="0" smtClean="0"/>
              <a:t>                </a:t>
            </a:r>
            <a:r>
              <a:rPr lang="en-US" dirty="0" err="1" smtClean="0"/>
              <a:t>l.paraffin</a:t>
            </a:r>
            <a:endParaRPr lang="en-US" dirty="0" smtClean="0"/>
          </a:p>
          <a:p>
            <a:pPr marL="0" indent="0" algn="l">
              <a:buNone/>
            </a:pPr>
            <a:r>
              <a:rPr lang="en-US" dirty="0" smtClean="0"/>
              <a:t>Bulk: simple : agar </a:t>
            </a:r>
            <a:r>
              <a:rPr lang="en-US" dirty="0" err="1" smtClean="0"/>
              <a:t>agar</a:t>
            </a:r>
            <a:r>
              <a:rPr lang="en-US" dirty="0" smtClean="0"/>
              <a:t> </a:t>
            </a:r>
          </a:p>
          <a:p>
            <a:pPr marL="0" indent="0" algn="l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white bran </a:t>
            </a:r>
          </a:p>
          <a:p>
            <a:pPr marL="0" indent="0" algn="l">
              <a:buNone/>
            </a:pPr>
            <a:r>
              <a:rPr lang="en-US" dirty="0" smtClean="0"/>
              <a:t>Saline: </a:t>
            </a:r>
            <a:r>
              <a:rPr lang="en-US" dirty="0" err="1" smtClean="0"/>
              <a:t>mag.sulphate</a:t>
            </a:r>
            <a:r>
              <a:rPr lang="en-US" dirty="0" smtClean="0"/>
              <a:t>  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751203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418928"/>
          </a:xfrm>
        </p:spPr>
        <p:txBody>
          <a:bodyPr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Irritant:  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direct: </a:t>
            </a:r>
            <a:r>
              <a:rPr lang="en-US" dirty="0" smtClean="0"/>
              <a:t>mercury salts (</a:t>
            </a:r>
            <a:r>
              <a:rPr lang="en-US" dirty="0" err="1" smtClean="0"/>
              <a:t>calome</a:t>
            </a:r>
            <a:r>
              <a:rPr lang="en-US" dirty="0" smtClean="0"/>
              <a:t>) </a:t>
            </a:r>
          </a:p>
          <a:p>
            <a:pPr marL="0" indent="0" algn="l">
              <a:buNone/>
            </a:pPr>
            <a:r>
              <a:rPr lang="en-US" dirty="0"/>
              <a:t> </a:t>
            </a:r>
            <a:r>
              <a:rPr lang="en-US" dirty="0" smtClean="0"/>
              <a:t>         </a:t>
            </a:r>
            <a:r>
              <a:rPr lang="en-US" dirty="0" smtClean="0"/>
              <a:t> </a:t>
            </a:r>
            <a:r>
              <a:rPr lang="en-US" dirty="0" err="1" smtClean="0"/>
              <a:t>sulphour</a:t>
            </a:r>
            <a:r>
              <a:rPr lang="en-US" dirty="0" smtClean="0"/>
              <a:t>, </a:t>
            </a:r>
            <a:r>
              <a:rPr lang="en-US" dirty="0" smtClean="0"/>
              <a:t>vegetable oils</a:t>
            </a:r>
          </a:p>
          <a:p>
            <a:pPr marL="0" indent="0" algn="l">
              <a:buNone/>
            </a:pPr>
            <a:r>
              <a:rPr lang="en-US" dirty="0"/>
              <a:t> </a:t>
            </a:r>
            <a:r>
              <a:rPr lang="en-US" dirty="0" smtClean="0"/>
              <a:t>          </a:t>
            </a:r>
            <a:r>
              <a:rPr lang="en-US" dirty="0" smtClean="0"/>
              <a:t>phenol </a:t>
            </a:r>
            <a:r>
              <a:rPr lang="en-US" dirty="0" err="1" smtClean="0"/>
              <a:t>phethaline</a:t>
            </a:r>
            <a:endParaRPr lang="en-US" dirty="0" smtClean="0"/>
          </a:p>
          <a:p>
            <a:pPr marL="0" indent="0" algn="l">
              <a:buNone/>
            </a:pPr>
            <a:r>
              <a:rPr lang="en-US" dirty="0" smtClean="0"/>
              <a:t>    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indirect: </a:t>
            </a:r>
            <a:r>
              <a:rPr lang="en-US" dirty="0" smtClean="0"/>
              <a:t>anthracene compounds </a:t>
            </a:r>
          </a:p>
          <a:p>
            <a:pPr marL="0" indent="0" algn="l">
              <a:buNone/>
            </a:pPr>
            <a:r>
              <a:rPr lang="en-US" dirty="0"/>
              <a:t> </a:t>
            </a:r>
            <a:r>
              <a:rPr lang="en-US" dirty="0" smtClean="0"/>
              <a:t>           </a:t>
            </a:r>
            <a:r>
              <a:rPr lang="en-US" dirty="0" smtClean="0"/>
              <a:t>-</a:t>
            </a:r>
            <a:r>
              <a:rPr lang="en-US" dirty="0" smtClean="0"/>
              <a:t>aloes </a:t>
            </a:r>
          </a:p>
          <a:p>
            <a:pPr marL="0" indent="0" algn="l">
              <a:buNone/>
            </a:pPr>
            <a:r>
              <a:rPr lang="en-US" dirty="0"/>
              <a:t> </a:t>
            </a:r>
            <a:r>
              <a:rPr lang="en-US" dirty="0" smtClean="0"/>
              <a:t>        </a:t>
            </a:r>
            <a:r>
              <a:rPr lang="en-US" dirty="0" smtClean="0"/>
              <a:t>   -</a:t>
            </a:r>
            <a:r>
              <a:rPr lang="en-US" dirty="0" err="1" smtClean="0"/>
              <a:t>senna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emodine</a:t>
            </a:r>
            <a:r>
              <a:rPr lang="en-US" dirty="0" smtClean="0"/>
              <a:t> &amp; </a:t>
            </a:r>
            <a:r>
              <a:rPr lang="en-US" dirty="0" err="1" smtClean="0"/>
              <a:t>crysophanic</a:t>
            </a:r>
            <a:r>
              <a:rPr lang="en-US" dirty="0" smtClean="0"/>
              <a:t> </a:t>
            </a:r>
            <a:r>
              <a:rPr lang="en-US" dirty="0" smtClean="0"/>
              <a:t>acid</a:t>
            </a:r>
            <a:r>
              <a:rPr lang="en-US" dirty="0" smtClean="0"/>
              <a:t>)</a:t>
            </a:r>
          </a:p>
          <a:p>
            <a:pPr marL="0" indent="0" algn="l">
              <a:buNone/>
            </a:pPr>
            <a:endParaRPr lang="en-US" dirty="0" smtClean="0"/>
          </a:p>
          <a:p>
            <a:pPr marL="0" indent="0" algn="l">
              <a:buNone/>
            </a:pPr>
            <a:r>
              <a:rPr lang="en-US" dirty="0"/>
              <a:t> 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drastic: </a:t>
            </a:r>
            <a:r>
              <a:rPr lang="en-US" dirty="0" smtClean="0"/>
              <a:t>-jalap</a:t>
            </a:r>
          </a:p>
          <a:p>
            <a:pPr marL="0" indent="0" algn="l">
              <a:buNone/>
            </a:pPr>
            <a:r>
              <a:rPr lang="en-US" dirty="0"/>
              <a:t> </a:t>
            </a:r>
            <a:r>
              <a:rPr lang="en-US" dirty="0" smtClean="0"/>
              <a:t>             </a:t>
            </a:r>
            <a:r>
              <a:rPr lang="en-US" dirty="0" smtClean="0"/>
              <a:t>-</a:t>
            </a:r>
            <a:r>
              <a:rPr lang="en-US" dirty="0" smtClean="0"/>
              <a:t>croton oil </a:t>
            </a:r>
          </a:p>
          <a:p>
            <a:pPr marL="0" indent="0" algn="l">
              <a:buNone/>
            </a:pPr>
            <a:r>
              <a:rPr lang="en-US" dirty="0"/>
              <a:t> </a:t>
            </a:r>
            <a:r>
              <a:rPr lang="en-US" dirty="0" smtClean="0"/>
              <a:t>             </a:t>
            </a:r>
            <a:r>
              <a:rPr lang="en-US" dirty="0" smtClean="0"/>
              <a:t>- colocynth</a:t>
            </a:r>
          </a:p>
          <a:p>
            <a:pPr marL="0" indent="0" algn="l">
              <a:buNone/>
            </a:pPr>
            <a:r>
              <a:rPr lang="en-US" dirty="0" smtClean="0"/>
              <a:t> </a:t>
            </a:r>
            <a:endParaRPr lang="en-US" dirty="0" smtClean="0"/>
          </a:p>
          <a:p>
            <a:pPr marL="0" indent="0" algn="l">
              <a:buNone/>
            </a:pP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Neuromuscular</a:t>
            </a:r>
            <a:r>
              <a:rPr lang="en-US" dirty="0" smtClean="0"/>
              <a:t>:  </a:t>
            </a:r>
            <a:r>
              <a:rPr lang="en-US" dirty="0" err="1" smtClean="0"/>
              <a:t>Carbachol</a:t>
            </a:r>
            <a:r>
              <a:rPr lang="en-US" dirty="0" smtClean="0"/>
              <a:t>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770285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39552" y="548680"/>
            <a:ext cx="8229600" cy="5534075"/>
          </a:xfrm>
        </p:spPr>
        <p:txBody>
          <a:bodyPr/>
          <a:lstStyle/>
          <a:p>
            <a:pPr marL="0" indent="0" algn="l">
              <a:buNone/>
            </a:pPr>
            <a:r>
              <a:rPr lang="en-US" b="1" i="1" dirty="0" smtClean="0">
                <a:solidFill>
                  <a:schemeClr val="accent3">
                    <a:lumMod val="75000"/>
                  </a:schemeClr>
                </a:solidFill>
              </a:rPr>
              <a:t>Vegetable oils :</a:t>
            </a:r>
          </a:p>
          <a:p>
            <a:pPr marL="0" indent="0" algn="l">
              <a:buNone/>
            </a:pPr>
            <a:r>
              <a:rPr lang="ar-EG" b="1" i="1" dirty="0" smtClean="0"/>
              <a:t>        </a:t>
            </a:r>
            <a:r>
              <a:rPr lang="en-US" b="1" i="1" dirty="0" smtClean="0"/>
              <a:t>                      </a:t>
            </a:r>
            <a:r>
              <a:rPr lang="en-US" dirty="0" smtClean="0"/>
              <a:t>lipase               </a:t>
            </a:r>
            <a:endParaRPr lang="en-US" dirty="0" smtClean="0"/>
          </a:p>
          <a:p>
            <a:pPr marL="0" indent="0" algn="l">
              <a:buNone/>
            </a:pPr>
            <a:r>
              <a:rPr lang="en-US" dirty="0"/>
              <a:t> </a:t>
            </a:r>
            <a:r>
              <a:rPr lang="en-US" dirty="0" smtClean="0"/>
              <a:t>olive oil       </a:t>
            </a:r>
            <a:r>
              <a:rPr lang="en-US" dirty="0" smtClean="0"/>
              <a:t>  bile            oleic </a:t>
            </a:r>
            <a:r>
              <a:rPr lang="en-US" dirty="0" smtClean="0"/>
              <a:t>acid </a:t>
            </a:r>
            <a:endParaRPr lang="en-US" dirty="0" smtClean="0"/>
          </a:p>
          <a:p>
            <a:pPr marL="0" indent="0" algn="l">
              <a:buNone/>
            </a:pPr>
            <a:endParaRPr lang="en-US" dirty="0" smtClean="0"/>
          </a:p>
          <a:p>
            <a:pPr marL="0" indent="0" algn="l">
              <a:buNone/>
            </a:pPr>
            <a:r>
              <a:rPr lang="ar-EG" dirty="0" smtClean="0"/>
              <a:t>          </a:t>
            </a:r>
            <a:r>
              <a:rPr lang="en-US" dirty="0" smtClean="0"/>
              <a:t>Castor </a:t>
            </a:r>
            <a:r>
              <a:rPr lang="en-US" dirty="0" smtClean="0"/>
              <a:t>oils ………………..     </a:t>
            </a:r>
            <a:r>
              <a:rPr lang="en-US" dirty="0" err="1" smtClean="0"/>
              <a:t>ricinoleates</a:t>
            </a:r>
            <a:endParaRPr lang="en-US" dirty="0" smtClean="0"/>
          </a:p>
          <a:p>
            <a:pPr marL="0" indent="0" algn="l">
              <a:buNone/>
            </a:pPr>
            <a:r>
              <a:rPr lang="en-US" dirty="0" smtClean="0"/>
              <a:t> </a:t>
            </a:r>
            <a:endParaRPr lang="en-US" dirty="0" smtClean="0"/>
          </a:p>
          <a:p>
            <a:pPr marL="0" indent="0" algn="l">
              <a:buNone/>
            </a:pPr>
            <a:r>
              <a:rPr lang="en-US" dirty="0" smtClean="0"/>
              <a:t>Linseed oils </a:t>
            </a:r>
            <a:r>
              <a:rPr lang="en-US" dirty="0" smtClean="0"/>
              <a:t> ……………..      linoleates </a:t>
            </a:r>
            <a:endParaRPr lang="en-US" dirty="0" smtClean="0"/>
          </a:p>
          <a:p>
            <a:pPr marL="0" indent="0" algn="l">
              <a:buNone/>
            </a:pPr>
            <a:r>
              <a:rPr lang="en-US" dirty="0" smtClean="0"/>
              <a:t>    </a:t>
            </a:r>
            <a:endParaRPr lang="ar-EG" dirty="0"/>
          </a:p>
        </p:txBody>
      </p:sp>
      <p:cxnSp>
        <p:nvCxnSpPr>
          <p:cNvPr id="10" name="رابط كسهم مستقيم 9"/>
          <p:cNvCxnSpPr/>
          <p:nvPr/>
        </p:nvCxnSpPr>
        <p:spPr>
          <a:xfrm>
            <a:off x="2771800" y="1495610"/>
            <a:ext cx="23042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1858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dirty="0" smtClean="0"/>
              <a:t>-enemata </a:t>
            </a:r>
          </a:p>
          <a:p>
            <a:pPr marL="0" indent="0" algn="l">
              <a:buNone/>
            </a:pPr>
            <a:r>
              <a:rPr lang="en-US" dirty="0" smtClean="0"/>
              <a:t>-</a:t>
            </a:r>
            <a:r>
              <a:rPr lang="en-US" dirty="0" err="1" smtClean="0"/>
              <a:t>cholagogue</a:t>
            </a:r>
            <a:r>
              <a:rPr lang="en-US" dirty="0" smtClean="0"/>
              <a:t> </a:t>
            </a:r>
          </a:p>
          <a:p>
            <a:pPr marL="0" indent="0" algn="l">
              <a:buNone/>
            </a:pPr>
            <a:r>
              <a:rPr lang="en-US" dirty="0" smtClean="0"/>
              <a:t>-</a:t>
            </a:r>
            <a:r>
              <a:rPr lang="en-US" dirty="0" err="1" smtClean="0"/>
              <a:t>cholretics</a:t>
            </a:r>
            <a:r>
              <a:rPr lang="en-US" dirty="0" smtClean="0"/>
              <a:t> </a:t>
            </a:r>
          </a:p>
          <a:p>
            <a:pPr marL="0" indent="0" algn="l">
              <a:buNone/>
            </a:pPr>
            <a:r>
              <a:rPr lang="en-US" dirty="0" smtClean="0"/>
              <a:t>-intestinal astringents </a:t>
            </a:r>
          </a:p>
          <a:p>
            <a:pPr marL="0" indent="0" algn="l">
              <a:buNone/>
            </a:pPr>
            <a:r>
              <a:rPr lang="en-US" dirty="0" smtClean="0"/>
              <a:t>-antidiarrheal agents 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9255488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400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Thank you</a:t>
            </a:r>
            <a:endParaRPr lang="ar-EG" sz="4400" b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92230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11560" y="1268760"/>
            <a:ext cx="8229600" cy="1368152"/>
          </a:xfrm>
        </p:spPr>
        <p:txBody>
          <a:bodyPr>
            <a:normAutofit fontScale="90000"/>
          </a:bodyPr>
          <a:lstStyle/>
          <a:p>
            <a:r>
              <a:rPr lang="en-US" sz="5400" dirty="0" smtClean="0">
                <a:solidFill>
                  <a:schemeClr val="accent2">
                    <a:lumMod val="75000"/>
                  </a:schemeClr>
                </a:solidFill>
              </a:rPr>
              <a:t>Drugs acting on </a:t>
            </a:r>
            <a:r>
              <a:rPr lang="en-US" sz="5400" dirty="0" smtClean="0">
                <a:solidFill>
                  <a:schemeClr val="accent2">
                    <a:lumMod val="75000"/>
                  </a:schemeClr>
                </a:solidFill>
              </a:rPr>
              <a:t>G.I.T </a:t>
            </a:r>
            <a:endParaRPr lang="ar-EG" sz="5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76056" y="5291916"/>
            <a:ext cx="36004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dirty="0" smtClean="0"/>
              <a:t>Prof. </a:t>
            </a:r>
            <a:r>
              <a:rPr lang="en-US" b="1" dirty="0" err="1" smtClean="0"/>
              <a:t>Dr</a:t>
            </a:r>
            <a:r>
              <a:rPr lang="en-US" dirty="0" smtClean="0"/>
              <a:t>: Mahmoud </a:t>
            </a:r>
            <a:r>
              <a:rPr lang="en-US" dirty="0" err="1" smtClean="0"/>
              <a:t>hamdy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524017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183880" cy="1051560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b="1" i="1" dirty="0" smtClean="0"/>
              <a:t>Sialagogues , </a:t>
            </a:r>
            <a:r>
              <a:rPr lang="en-US" sz="3200" b="1" i="1" dirty="0" err="1" smtClean="0"/>
              <a:t>stomachies</a:t>
            </a:r>
            <a:r>
              <a:rPr lang="en-US" sz="3200" b="1" i="1" dirty="0" smtClean="0"/>
              <a:t> , appetizers</a:t>
            </a:r>
            <a:endParaRPr lang="ar-EG" sz="3200" b="1" i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67544" y="1772816"/>
            <a:ext cx="8183880" cy="4187952"/>
          </a:xfrm>
        </p:spPr>
        <p:txBody>
          <a:bodyPr/>
          <a:lstStyle/>
          <a:p>
            <a:pPr marL="0" indent="0" algn="l">
              <a:buNone/>
            </a:pPr>
            <a:r>
              <a:rPr lang="en-US" b="1" u="sng" dirty="0" smtClean="0"/>
              <a:t>Bitters</a:t>
            </a:r>
            <a:r>
              <a:rPr lang="en-US" b="1" u="sng" dirty="0" smtClean="0"/>
              <a:t>:</a:t>
            </a:r>
          </a:p>
          <a:p>
            <a:pPr marL="0" indent="0" algn="l">
              <a:buNone/>
            </a:pPr>
            <a:r>
              <a:rPr lang="en-US" dirty="0" smtClean="0"/>
              <a:t> </a:t>
            </a:r>
            <a:endParaRPr lang="en-US" dirty="0" smtClean="0"/>
          </a:p>
          <a:p>
            <a:pPr algn="l" rtl="0"/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simple</a:t>
            </a:r>
            <a:r>
              <a:rPr lang="en-US" dirty="0" smtClean="0"/>
              <a:t>:    </a:t>
            </a:r>
            <a:r>
              <a:rPr lang="en-US" sz="2400" dirty="0" smtClean="0"/>
              <a:t>gentian , </a:t>
            </a:r>
            <a:r>
              <a:rPr lang="en-US" sz="2400" dirty="0" err="1" smtClean="0"/>
              <a:t>quassia</a:t>
            </a:r>
            <a:r>
              <a:rPr lang="en-US" sz="2400" dirty="0" smtClean="0"/>
              <a:t> </a:t>
            </a:r>
            <a:endParaRPr lang="en-US" dirty="0" smtClean="0"/>
          </a:p>
          <a:p>
            <a:pPr algn="l" rtl="0"/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alkaloid</a:t>
            </a:r>
            <a:r>
              <a:rPr lang="en-US" dirty="0" smtClean="0"/>
              <a:t>:    </a:t>
            </a:r>
            <a:r>
              <a:rPr lang="en-US" sz="2400" dirty="0" smtClean="0"/>
              <a:t>strychnine</a:t>
            </a:r>
            <a:r>
              <a:rPr lang="en-US" dirty="0" smtClean="0"/>
              <a:t> </a:t>
            </a:r>
          </a:p>
          <a:p>
            <a:pPr algn="l" rtl="0"/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aromatic</a:t>
            </a:r>
            <a:r>
              <a:rPr lang="en-US" dirty="0" smtClean="0"/>
              <a:t>:   </a:t>
            </a:r>
            <a:r>
              <a:rPr lang="en-US" sz="2400" dirty="0" err="1" smtClean="0"/>
              <a:t>Tr.gentian</a:t>
            </a:r>
            <a:r>
              <a:rPr lang="en-US" sz="2400" dirty="0" smtClean="0"/>
              <a:t> </a:t>
            </a:r>
            <a:r>
              <a:rPr lang="en-US" sz="2400" dirty="0" smtClean="0"/>
              <a:t>, extract of orange </a:t>
            </a:r>
            <a:endParaRPr lang="ar-EG" sz="2400" dirty="0"/>
          </a:p>
        </p:txBody>
      </p:sp>
    </p:spTree>
    <p:extLst>
      <p:ext uri="{BB962C8B-B14F-4D97-AF65-F5344CB8AC3E}">
        <p14:creationId xmlns:p14="http://schemas.microsoft.com/office/powerpoint/2010/main" val="33969491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200" b="1" i="1" dirty="0" smtClean="0"/>
              <a:t>Anti-sialagogues </a:t>
            </a:r>
            <a:endParaRPr lang="ar-EG" sz="3200" b="1" i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79512" y="1628800"/>
            <a:ext cx="8229600" cy="4525963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3500" b="1" i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Demulcents:</a:t>
            </a:r>
            <a:r>
              <a:rPr lang="en-US" dirty="0" smtClean="0"/>
              <a:t> </a:t>
            </a:r>
            <a:endParaRPr lang="en-US" sz="3500" b="1" i="1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0" indent="0" algn="l" rtl="0">
              <a:buNone/>
            </a:pPr>
            <a:r>
              <a:rPr lang="en-US" sz="3500" b="1" i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dirty="0" smtClean="0"/>
              <a:t>  </a:t>
            </a:r>
            <a:r>
              <a:rPr lang="en-US" dirty="0" smtClean="0"/>
              <a:t>sugar </a:t>
            </a:r>
            <a:r>
              <a:rPr lang="en-US" dirty="0" smtClean="0"/>
              <a:t>, honey , gelatin , </a:t>
            </a:r>
            <a:r>
              <a:rPr lang="en-US" dirty="0" smtClean="0"/>
              <a:t>paraffin, glycerol </a:t>
            </a:r>
            <a:endParaRPr lang="en-US" dirty="0" smtClean="0"/>
          </a:p>
          <a:p>
            <a:pPr marL="0" indent="0" algn="l">
              <a:buNone/>
            </a:pPr>
            <a:r>
              <a:rPr lang="en-US" sz="3500" b="1" i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Carminatives: </a:t>
            </a:r>
            <a:endParaRPr lang="en-US" sz="3500" b="1" i="1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0" indent="0" algn="l">
              <a:buNone/>
            </a:pP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Volatile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oil</a:t>
            </a:r>
            <a:r>
              <a:rPr lang="en-US" dirty="0" smtClean="0"/>
              <a:t>: </a:t>
            </a:r>
            <a:r>
              <a:rPr lang="en-US" sz="2400" dirty="0" smtClean="0"/>
              <a:t>anise oil, ginger, </a:t>
            </a:r>
            <a:r>
              <a:rPr lang="en-US" sz="2400" dirty="0" smtClean="0"/>
              <a:t>oil </a:t>
            </a:r>
            <a:r>
              <a:rPr lang="en-US" sz="2400" dirty="0" smtClean="0"/>
              <a:t>of turpentine,</a:t>
            </a:r>
            <a:r>
              <a:rPr lang="en-US" dirty="0" smtClean="0"/>
              <a:t> </a:t>
            </a:r>
            <a:endParaRPr lang="en-US" dirty="0" smtClean="0"/>
          </a:p>
          <a:p>
            <a:pPr marL="0" indent="0" algn="l">
              <a:buNone/>
            </a:pPr>
            <a:r>
              <a:rPr lang="en-US" sz="2400" dirty="0" smtClean="0"/>
              <a:t>oil </a:t>
            </a:r>
            <a:r>
              <a:rPr lang="en-US" sz="2400" dirty="0" smtClean="0"/>
              <a:t>of </a:t>
            </a:r>
            <a:r>
              <a:rPr lang="en-US" sz="2400" dirty="0" smtClean="0"/>
              <a:t>peppermint, </a:t>
            </a:r>
            <a:r>
              <a:rPr lang="en-US" sz="2400" dirty="0" smtClean="0"/>
              <a:t>menthol</a:t>
            </a:r>
            <a:r>
              <a:rPr lang="en-US" dirty="0" smtClean="0"/>
              <a:t> </a:t>
            </a:r>
          </a:p>
          <a:p>
            <a:pPr marL="0" indent="0" algn="l">
              <a:buNone/>
            </a:pP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Volatile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liquid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: </a:t>
            </a:r>
            <a:r>
              <a:rPr lang="en-US" dirty="0" smtClean="0"/>
              <a:t>ether, chloroform, </a:t>
            </a:r>
            <a:r>
              <a:rPr lang="en-US" dirty="0" smtClean="0"/>
              <a:t>alcohol </a:t>
            </a:r>
          </a:p>
          <a:p>
            <a:pPr marL="0" indent="0" algn="l">
              <a:buNone/>
            </a:pP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Ammonium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preparation: </a:t>
            </a:r>
            <a:r>
              <a:rPr lang="en-US" dirty="0" err="1" smtClean="0"/>
              <a:t>spiritus</a:t>
            </a:r>
            <a:r>
              <a:rPr lang="en-US" dirty="0" smtClean="0"/>
              <a:t> </a:t>
            </a:r>
            <a:r>
              <a:rPr lang="en-US" dirty="0" smtClean="0"/>
              <a:t>ammonia 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262367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78091"/>
          </a:xfrm>
        </p:spPr>
        <p:txBody>
          <a:bodyPr/>
          <a:lstStyle/>
          <a:p>
            <a:pPr marL="0" indent="0" algn="l">
              <a:buNone/>
            </a:pPr>
            <a:r>
              <a:rPr lang="en-US" sz="3500" b="1" i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Antispasmodics: </a:t>
            </a:r>
            <a:endParaRPr lang="en-US" sz="3500" b="1" i="1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0" indent="0" algn="l" rtl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dirty="0" smtClean="0"/>
              <a:t>-</a:t>
            </a:r>
            <a:r>
              <a:rPr lang="en-US" dirty="0" err="1" smtClean="0"/>
              <a:t>atropinic</a:t>
            </a:r>
            <a:r>
              <a:rPr lang="en-US" dirty="0" smtClean="0"/>
              <a:t> drugs</a:t>
            </a:r>
          </a:p>
          <a:p>
            <a:pPr marL="0" indent="0" algn="l" rtl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dirty="0" smtClean="0"/>
              <a:t>-</a:t>
            </a:r>
            <a:r>
              <a:rPr lang="en-US" dirty="0" smtClean="0"/>
              <a:t>pethidine </a:t>
            </a:r>
            <a:r>
              <a:rPr lang="en-US" dirty="0" smtClean="0"/>
              <a:t>&amp; </a:t>
            </a:r>
            <a:r>
              <a:rPr lang="en-US" dirty="0" err="1" smtClean="0"/>
              <a:t>pentazocine</a:t>
            </a:r>
            <a:r>
              <a:rPr lang="en-US" dirty="0" smtClean="0"/>
              <a:t> </a:t>
            </a:r>
            <a:endParaRPr lang="en-US" dirty="0" smtClean="0"/>
          </a:p>
          <a:p>
            <a:pPr marL="0" indent="0" algn="l" rtl="0">
              <a:buNone/>
            </a:pP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smtClean="0"/>
              <a:t>-turpentine </a:t>
            </a:r>
          </a:p>
          <a:p>
            <a:pPr marL="0" indent="0" algn="l">
              <a:buNone/>
            </a:pPr>
            <a:r>
              <a:rPr lang="en-US" sz="3500" b="1" i="1" dirty="0" err="1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Antizymotics</a:t>
            </a:r>
            <a:r>
              <a:rPr lang="en-US" sz="3500" b="1" i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:</a:t>
            </a:r>
            <a:endParaRPr lang="en-US" sz="3500" b="1" i="1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0" indent="0" algn="l">
              <a:buNone/>
            </a:pPr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dirty="0" smtClean="0"/>
              <a:t>formalin, </a:t>
            </a:r>
            <a:r>
              <a:rPr lang="en-US" dirty="0" smtClean="0"/>
              <a:t>volatile </a:t>
            </a:r>
            <a:r>
              <a:rPr lang="en-US" dirty="0" smtClean="0"/>
              <a:t>oil, </a:t>
            </a:r>
            <a:r>
              <a:rPr lang="en-US" dirty="0" smtClean="0"/>
              <a:t>tetracycline </a:t>
            </a:r>
          </a:p>
        </p:txBody>
      </p:sp>
    </p:spTree>
    <p:extLst>
      <p:ext uri="{BB962C8B-B14F-4D97-AF65-F5344CB8AC3E}">
        <p14:creationId xmlns:p14="http://schemas.microsoft.com/office/powerpoint/2010/main" val="1151671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78091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b="1" i="1" dirty="0" smtClean="0">
                <a:solidFill>
                  <a:schemeClr val="accent1">
                    <a:lumMod val="75000"/>
                  </a:schemeClr>
                </a:solidFill>
              </a:rPr>
              <a:t>Drugs acting on </a:t>
            </a:r>
            <a:r>
              <a:rPr lang="en-US" b="1" i="1" dirty="0" err="1" smtClean="0">
                <a:solidFill>
                  <a:schemeClr val="accent1">
                    <a:lumMod val="75000"/>
                  </a:schemeClr>
                </a:solidFill>
              </a:rPr>
              <a:t>oesophageal</a:t>
            </a:r>
            <a:r>
              <a:rPr lang="en-US" b="1" i="1" dirty="0" smtClean="0">
                <a:solidFill>
                  <a:schemeClr val="accent1">
                    <a:lumMod val="75000"/>
                  </a:schemeClr>
                </a:solidFill>
              </a:rPr>
              <a:t> groove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  <a:p>
            <a:pPr marL="0" indent="0" algn="l">
              <a:buNone/>
            </a:pPr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dirty="0" err="1" smtClean="0"/>
              <a:t>sod.bicarb</a:t>
            </a:r>
            <a:r>
              <a:rPr lang="en-US" dirty="0" smtClean="0"/>
              <a:t>. 10%</a:t>
            </a:r>
          </a:p>
          <a:p>
            <a:pPr marL="0" indent="0" algn="l">
              <a:buNone/>
            </a:pPr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dirty="0" smtClean="0"/>
              <a:t>copper </a:t>
            </a:r>
            <a:r>
              <a:rPr lang="en-US" dirty="0" smtClean="0"/>
              <a:t>sulphate 1% </a:t>
            </a:r>
            <a:endParaRPr lang="en-US" dirty="0" smtClean="0"/>
          </a:p>
          <a:p>
            <a:pPr marL="0" indent="0" algn="l">
              <a:buNone/>
            </a:pPr>
            <a:endParaRPr lang="en-US" dirty="0" smtClean="0"/>
          </a:p>
          <a:p>
            <a:pPr marL="0" indent="0" algn="l">
              <a:buNone/>
            </a:pPr>
            <a:r>
              <a:rPr lang="en-US" b="1" i="1" dirty="0" smtClean="0">
                <a:solidFill>
                  <a:schemeClr val="accent1">
                    <a:lumMod val="75000"/>
                  </a:schemeClr>
                </a:solidFill>
              </a:rPr>
              <a:t>Antacid:</a:t>
            </a:r>
            <a:endParaRPr lang="en-US" b="1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l"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err="1" smtClean="0"/>
              <a:t>Sod.bicarb</a:t>
            </a:r>
            <a:r>
              <a:rPr lang="en-US" dirty="0" smtClean="0"/>
              <a:t>.</a:t>
            </a:r>
          </a:p>
          <a:p>
            <a:pPr marL="0" indent="0" algn="l"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smtClean="0"/>
              <a:t>mg oxide, mg hydroxide, mg </a:t>
            </a:r>
            <a:r>
              <a:rPr lang="en-US" dirty="0" err="1" smtClean="0"/>
              <a:t>trisilicate</a:t>
            </a:r>
            <a:r>
              <a:rPr lang="en-US" dirty="0" smtClean="0"/>
              <a:t> </a:t>
            </a:r>
            <a:endParaRPr lang="en-US" dirty="0" smtClean="0"/>
          </a:p>
          <a:p>
            <a:pPr marL="0" indent="0" algn="l"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err="1" smtClean="0"/>
              <a:t>Alumonium</a:t>
            </a:r>
            <a:r>
              <a:rPr lang="en-US" dirty="0" smtClean="0"/>
              <a:t> </a:t>
            </a:r>
            <a:r>
              <a:rPr lang="en-US" dirty="0" smtClean="0"/>
              <a:t>hydroxide </a:t>
            </a:r>
          </a:p>
          <a:p>
            <a:pPr marL="0" indent="0" algn="l">
              <a:buNone/>
            </a:pPr>
            <a:r>
              <a:rPr lang="en-US" dirty="0" smtClean="0"/>
              <a:t>buffer </a:t>
            </a:r>
            <a:r>
              <a:rPr lang="en-US" dirty="0" smtClean="0"/>
              <a:t>, non buffer </a:t>
            </a:r>
          </a:p>
          <a:p>
            <a:pPr marL="0" indent="0" algn="l">
              <a:buNone/>
            </a:pPr>
            <a:r>
              <a:rPr lang="en-US" dirty="0" smtClean="0"/>
              <a:t>Systemic , non systemic 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654091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490936"/>
          </a:xfrm>
        </p:spPr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en-US" b="1" i="1" dirty="0" smtClean="0">
                <a:solidFill>
                  <a:schemeClr val="accent1">
                    <a:lumMod val="75000"/>
                  </a:schemeClr>
                </a:solidFill>
              </a:rPr>
              <a:t>Emetics: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Local: </a:t>
            </a:r>
            <a:r>
              <a:rPr lang="en-US" dirty="0" err="1" smtClean="0"/>
              <a:t>Nacl</a:t>
            </a:r>
            <a:r>
              <a:rPr lang="en-US" dirty="0" smtClean="0"/>
              <a:t>, </a:t>
            </a:r>
            <a:r>
              <a:rPr lang="en-US" dirty="0" smtClean="0"/>
              <a:t>Naco3</a:t>
            </a:r>
          </a:p>
          <a:p>
            <a:pPr marL="0" indent="0" algn="l">
              <a:buNone/>
            </a:pPr>
            <a:r>
              <a:rPr lang="en-US" dirty="0"/>
              <a:t> </a:t>
            </a:r>
            <a:r>
              <a:rPr lang="en-US" dirty="0" smtClean="0"/>
              <a:t>       </a:t>
            </a:r>
            <a:r>
              <a:rPr lang="en-US" dirty="0" smtClean="0"/>
              <a:t>-Copper &amp; Zinc </a:t>
            </a:r>
            <a:r>
              <a:rPr lang="en-US" dirty="0" smtClean="0"/>
              <a:t>sulphate </a:t>
            </a:r>
          </a:p>
          <a:p>
            <a:pPr marL="0" indent="0" algn="l">
              <a:buNone/>
            </a:pPr>
            <a:r>
              <a:rPr lang="en-US" dirty="0"/>
              <a:t> </a:t>
            </a:r>
            <a:r>
              <a:rPr lang="en-US" dirty="0" smtClean="0"/>
              <a:t>       -ipecac. (</a:t>
            </a:r>
            <a:r>
              <a:rPr lang="en-US" dirty="0" smtClean="0"/>
              <a:t>emetine, </a:t>
            </a:r>
            <a:r>
              <a:rPr lang="en-US" dirty="0" err="1" smtClean="0"/>
              <a:t>cephaline</a:t>
            </a:r>
            <a:r>
              <a:rPr lang="en-US" dirty="0" smtClean="0"/>
              <a:t> )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Central: </a:t>
            </a:r>
            <a:r>
              <a:rPr lang="en-US" dirty="0" err="1" smtClean="0"/>
              <a:t>Apomorphine</a:t>
            </a:r>
            <a:endParaRPr lang="en-US" dirty="0" smtClean="0"/>
          </a:p>
          <a:p>
            <a:pPr marL="0" indent="0" algn="l">
              <a:buNone/>
            </a:pPr>
            <a:r>
              <a:rPr lang="en-US" dirty="0" smtClean="0"/>
              <a:t> </a:t>
            </a:r>
            <a:endParaRPr lang="en-US" dirty="0" smtClean="0"/>
          </a:p>
          <a:p>
            <a:pPr marL="0" indent="0" algn="l">
              <a:buNone/>
            </a:pPr>
            <a:r>
              <a:rPr lang="en-US" b="1" i="1" dirty="0" err="1" smtClean="0">
                <a:solidFill>
                  <a:schemeClr val="accent1">
                    <a:lumMod val="75000"/>
                  </a:schemeClr>
                </a:solidFill>
              </a:rPr>
              <a:t>Antemetics</a:t>
            </a:r>
            <a:r>
              <a:rPr lang="en-US" b="1" i="1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  <a:endParaRPr lang="en-US" b="1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l">
              <a:buNone/>
            </a:pPr>
            <a:r>
              <a:rPr lang="en-US" dirty="0"/>
              <a:t> </a:t>
            </a:r>
            <a:r>
              <a:rPr lang="en-US" dirty="0" smtClean="0"/>
              <a:t>       </a:t>
            </a:r>
            <a:r>
              <a:rPr lang="en-US" dirty="0" smtClean="0"/>
              <a:t>-Demulcent</a:t>
            </a:r>
            <a:endParaRPr lang="en-US" dirty="0" smtClean="0"/>
          </a:p>
          <a:p>
            <a:pPr marL="0" indent="0" algn="l">
              <a:buNone/>
            </a:pPr>
            <a:r>
              <a:rPr lang="en-US" dirty="0"/>
              <a:t> </a:t>
            </a:r>
            <a:r>
              <a:rPr lang="en-US" dirty="0" smtClean="0"/>
              <a:t>       </a:t>
            </a:r>
            <a:r>
              <a:rPr lang="en-US" dirty="0" smtClean="0"/>
              <a:t>-</a:t>
            </a:r>
            <a:r>
              <a:rPr lang="en-US" dirty="0" err="1" smtClean="0"/>
              <a:t>Atropinic</a:t>
            </a:r>
            <a:r>
              <a:rPr lang="en-US" dirty="0" smtClean="0"/>
              <a:t> </a:t>
            </a:r>
            <a:r>
              <a:rPr lang="en-US" dirty="0" smtClean="0"/>
              <a:t>drugs</a:t>
            </a:r>
          </a:p>
          <a:p>
            <a:pPr marL="0" indent="0" algn="l">
              <a:buNone/>
            </a:pPr>
            <a:r>
              <a:rPr lang="en-US" dirty="0"/>
              <a:t> </a:t>
            </a:r>
            <a:r>
              <a:rPr lang="en-US" dirty="0" smtClean="0"/>
              <a:t>       </a:t>
            </a:r>
            <a:r>
              <a:rPr lang="en-US" dirty="0" smtClean="0"/>
              <a:t>-</a:t>
            </a:r>
            <a:r>
              <a:rPr lang="en-US" dirty="0" err="1" smtClean="0"/>
              <a:t>Tranqulizers</a:t>
            </a:r>
            <a:r>
              <a:rPr lang="en-US" dirty="0" smtClean="0"/>
              <a:t>: </a:t>
            </a:r>
            <a:r>
              <a:rPr lang="en-US" dirty="0" smtClean="0"/>
              <a:t>Chlorpromazine </a:t>
            </a:r>
            <a:endParaRPr lang="en-US" dirty="0" smtClean="0"/>
          </a:p>
          <a:p>
            <a:pPr marL="0" indent="0" algn="l">
              <a:buNone/>
            </a:pPr>
            <a:r>
              <a:rPr lang="en-US" dirty="0"/>
              <a:t> </a:t>
            </a:r>
            <a:r>
              <a:rPr lang="en-US" dirty="0" smtClean="0"/>
              <a:t>      </a:t>
            </a:r>
            <a:r>
              <a:rPr lang="en-US" dirty="0" smtClean="0"/>
              <a:t> - Antihistaminic</a:t>
            </a:r>
            <a:r>
              <a:rPr lang="en-US" dirty="0" smtClean="0"/>
              <a:t>: </a:t>
            </a:r>
            <a:r>
              <a:rPr lang="en-US" dirty="0" smtClean="0"/>
              <a:t>Diphenhydramine </a:t>
            </a:r>
            <a:endParaRPr lang="en-US" dirty="0" smtClean="0"/>
          </a:p>
          <a:p>
            <a:pPr marL="0" indent="0" algn="l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</a:t>
            </a:r>
            <a:r>
              <a:rPr lang="en-US" dirty="0" err="1" smtClean="0"/>
              <a:t>Dimenhydrinate</a:t>
            </a:r>
            <a:r>
              <a:rPr lang="en-US" dirty="0" smtClean="0"/>
              <a:t>  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8672120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183880" cy="1051560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dirty="0" smtClean="0"/>
              <a:t>Drugs acting on stomach movements </a:t>
            </a:r>
            <a:endParaRPr lang="ar-EG" sz="32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39552" y="1412776"/>
            <a:ext cx="8183880" cy="46805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 err="1" smtClean="0"/>
              <a:t>T</a:t>
            </a:r>
            <a:r>
              <a:rPr lang="en-US" b="1" i="1" dirty="0" err="1" smtClean="0"/>
              <a:t>ympany</a:t>
            </a:r>
            <a:r>
              <a:rPr lang="en-US" b="1" i="1" dirty="0" smtClean="0"/>
              <a:t> &amp; </a:t>
            </a:r>
            <a:r>
              <a:rPr lang="en-US" b="1" i="1" dirty="0" smtClean="0"/>
              <a:t>bloat</a:t>
            </a:r>
          </a:p>
          <a:p>
            <a:pPr marL="0" indent="0" algn="ctr">
              <a:buNone/>
            </a:pPr>
            <a:r>
              <a:rPr lang="en-US" b="1" i="1" dirty="0" smtClean="0"/>
              <a:t> </a:t>
            </a:r>
            <a:endParaRPr lang="en-US" b="1" i="1" dirty="0" smtClean="0"/>
          </a:p>
          <a:p>
            <a:pPr marL="0" indent="0" algn="l">
              <a:buNone/>
            </a:pPr>
            <a:r>
              <a:rPr lang="en-US" b="1" dirty="0" err="1" smtClean="0">
                <a:solidFill>
                  <a:schemeClr val="accent2">
                    <a:lumMod val="75000"/>
                  </a:schemeClr>
                </a:solidFill>
              </a:rPr>
              <a:t>Antifrothing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 agents:</a:t>
            </a:r>
          </a:p>
          <a:p>
            <a:pPr marL="0" indent="0" algn="l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smtClean="0"/>
              <a:t>-</a:t>
            </a:r>
            <a:r>
              <a:rPr lang="en-US" dirty="0" smtClean="0"/>
              <a:t>turpentine oil</a:t>
            </a:r>
          </a:p>
          <a:p>
            <a:pPr marL="0" indent="0" algn="l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smtClean="0"/>
              <a:t>- </a:t>
            </a:r>
            <a:r>
              <a:rPr lang="en-US" dirty="0" smtClean="0"/>
              <a:t>paraffin </a:t>
            </a:r>
          </a:p>
          <a:p>
            <a:pPr marL="0" indent="0" algn="l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smtClean="0"/>
              <a:t>-</a:t>
            </a:r>
            <a:r>
              <a:rPr lang="en-US" dirty="0" smtClean="0"/>
              <a:t>organic </a:t>
            </a:r>
            <a:r>
              <a:rPr lang="en-US" dirty="0" smtClean="0"/>
              <a:t>silicones </a:t>
            </a:r>
            <a:endParaRPr lang="en-US" dirty="0" smtClean="0"/>
          </a:p>
          <a:p>
            <a:pPr marL="0" indent="0" algn="l">
              <a:buNone/>
            </a:pPr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dirty="0" smtClean="0"/>
              <a:t>methyl </a:t>
            </a:r>
            <a:r>
              <a:rPr lang="en-US" dirty="0" smtClean="0"/>
              <a:t>silicone </a:t>
            </a:r>
          </a:p>
          <a:p>
            <a:pPr marL="0" indent="0" algn="l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smtClean="0"/>
              <a:t>-</a:t>
            </a:r>
            <a:r>
              <a:rPr lang="en-US" dirty="0" smtClean="0"/>
              <a:t>organic ethylene oxide </a:t>
            </a:r>
          </a:p>
          <a:p>
            <a:pPr marL="0" indent="0" algn="l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smtClean="0"/>
              <a:t>-</a:t>
            </a:r>
            <a:r>
              <a:rPr lang="en-US" dirty="0" smtClean="0"/>
              <a:t>penicillin 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281615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611560" y="548680"/>
            <a:ext cx="8229600" cy="5606083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i="1" dirty="0" smtClean="0">
                <a:solidFill>
                  <a:schemeClr val="accent2">
                    <a:lumMod val="75000"/>
                  </a:schemeClr>
                </a:solidFill>
              </a:rPr>
              <a:t>Silicone: </a:t>
            </a:r>
            <a:endParaRPr lang="en-US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l">
              <a:buNone/>
            </a:pPr>
            <a:r>
              <a:rPr lang="en-US" dirty="0"/>
              <a:t> </a:t>
            </a:r>
            <a:r>
              <a:rPr lang="en-US" dirty="0" smtClean="0"/>
              <a:t>         </a:t>
            </a:r>
            <a:r>
              <a:rPr lang="en-US" dirty="0" smtClean="0"/>
              <a:t>- Methyl Silicone </a:t>
            </a:r>
          </a:p>
          <a:p>
            <a:pPr marL="0" indent="0" algn="l">
              <a:buNone/>
            </a:pPr>
            <a:r>
              <a:rPr lang="en-US" dirty="0" smtClean="0"/>
              <a:t>          - </a:t>
            </a:r>
            <a:r>
              <a:rPr lang="en-US" dirty="0" err="1" smtClean="0"/>
              <a:t>Dimethicone</a:t>
            </a:r>
            <a:r>
              <a:rPr lang="en-US" dirty="0" smtClean="0"/>
              <a:t> (</a:t>
            </a:r>
            <a:r>
              <a:rPr lang="en-US" dirty="0" err="1" smtClean="0"/>
              <a:t>Polyricinate</a:t>
            </a:r>
            <a:r>
              <a:rPr lang="en-US" dirty="0" smtClean="0"/>
              <a:t> )</a:t>
            </a:r>
          </a:p>
          <a:p>
            <a:pPr marL="0" indent="0" algn="l">
              <a:buNone/>
            </a:pPr>
            <a:r>
              <a:rPr lang="en-US" dirty="0" smtClean="0"/>
              <a:t>          -Polymerized Methyl Silicone</a:t>
            </a:r>
          </a:p>
          <a:p>
            <a:pPr marL="0" indent="0" algn="l">
              <a:buNone/>
            </a:pPr>
            <a:r>
              <a:rPr lang="en-US" i="1" dirty="0" smtClean="0">
                <a:solidFill>
                  <a:schemeClr val="accent2">
                    <a:lumMod val="75000"/>
                  </a:schemeClr>
                </a:solidFill>
              </a:rPr>
              <a:t>Frothy </a:t>
            </a:r>
            <a:r>
              <a:rPr lang="en-US" i="1" dirty="0" smtClean="0">
                <a:solidFill>
                  <a:schemeClr val="accent2">
                    <a:lumMod val="75000"/>
                  </a:schemeClr>
                </a:solidFill>
              </a:rPr>
              <a:t>bloat can prevented </a:t>
            </a:r>
            <a:r>
              <a:rPr lang="en-US" i="1" dirty="0" smtClean="0">
                <a:solidFill>
                  <a:schemeClr val="accent2">
                    <a:lumMod val="75000"/>
                  </a:schemeClr>
                </a:solidFill>
              </a:rPr>
              <a:t>by:</a:t>
            </a:r>
            <a:endParaRPr lang="en-US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l">
              <a:buNone/>
            </a:pPr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dirty="0" smtClean="0"/>
              <a:t>-</a:t>
            </a:r>
            <a:r>
              <a:rPr lang="en-US" dirty="0" err="1" smtClean="0"/>
              <a:t>Polyoxyethelene</a:t>
            </a:r>
            <a:r>
              <a:rPr lang="en-US" dirty="0" smtClean="0"/>
              <a:t> </a:t>
            </a:r>
          </a:p>
          <a:p>
            <a:pPr marL="0" indent="0" algn="l">
              <a:buNone/>
            </a:pPr>
            <a:r>
              <a:rPr lang="en-US" dirty="0" smtClean="0"/>
              <a:t>      -</a:t>
            </a:r>
            <a:r>
              <a:rPr lang="en-US" dirty="0" err="1" smtClean="0"/>
              <a:t>Polyoxypropylene</a:t>
            </a:r>
            <a:r>
              <a:rPr lang="en-US" dirty="0" smtClean="0"/>
              <a:t> </a:t>
            </a:r>
          </a:p>
          <a:p>
            <a:pPr marL="0" indent="0" algn="l">
              <a:buNone/>
            </a:pPr>
            <a:r>
              <a:rPr lang="en-US" dirty="0" smtClean="0"/>
              <a:t>      -Penicillin </a:t>
            </a:r>
          </a:p>
          <a:p>
            <a:pPr marL="0" indent="0" algn="l">
              <a:buNone/>
            </a:pPr>
            <a:r>
              <a:rPr lang="en-US" dirty="0" smtClean="0"/>
              <a:t>      - Alcohol </a:t>
            </a:r>
            <a:r>
              <a:rPr lang="en-US" dirty="0" err="1" smtClean="0"/>
              <a:t>Ethoxylate</a:t>
            </a:r>
            <a:r>
              <a:rPr lang="en-US" dirty="0" smtClean="0"/>
              <a:t> Gel +Ethyl Cellulose </a:t>
            </a:r>
          </a:p>
          <a:p>
            <a:pPr marL="0" indent="0" algn="l">
              <a:buNone/>
            </a:pPr>
            <a:r>
              <a:rPr lang="en-US" dirty="0" smtClean="0"/>
              <a:t>       -</a:t>
            </a:r>
            <a:r>
              <a:rPr lang="en-US" dirty="0" err="1" smtClean="0"/>
              <a:t>Dioctyl</a:t>
            </a:r>
            <a:r>
              <a:rPr lang="en-US" dirty="0" smtClean="0"/>
              <a:t> Sod. Sulfosuccinate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6605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174</TotalTime>
  <Words>404</Words>
  <Application>Microsoft Office PowerPoint</Application>
  <PresentationFormat>On-screen Show (4:3)</PresentationFormat>
  <Paragraphs>107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Aspect</vt:lpstr>
      <vt:lpstr>بسم الله الرحمن الرحيم</vt:lpstr>
      <vt:lpstr>Drugs acting on G.I.T </vt:lpstr>
      <vt:lpstr>Sialagogues , stomachies , appetizers</vt:lpstr>
      <vt:lpstr>Anti-sialagogues </vt:lpstr>
      <vt:lpstr>PowerPoint Presentation</vt:lpstr>
      <vt:lpstr>PowerPoint Presentation</vt:lpstr>
      <vt:lpstr>PowerPoint Presentation</vt:lpstr>
      <vt:lpstr>Drugs acting on stomach movements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 الله الرحمن الرحيم</dc:title>
  <dc:creator>Aqsa</dc:creator>
  <cp:lastModifiedBy>Al Andalos</cp:lastModifiedBy>
  <cp:revision>23</cp:revision>
  <dcterms:created xsi:type="dcterms:W3CDTF">2009-02-17T22:02:27Z</dcterms:created>
  <dcterms:modified xsi:type="dcterms:W3CDTF">2020-04-20T11:11:25Z</dcterms:modified>
</cp:coreProperties>
</file>