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howGuides="1">
      <p:cViewPr varScale="1">
        <p:scale>
          <a:sx n="66" d="100"/>
          <a:sy n="66" d="100"/>
        </p:scale>
        <p:origin x="-147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DA58C-0851-4C61-BB14-52AEBE7842A0}" type="datetimeFigureOut">
              <a:rPr lang="ar-EG" smtClean="0"/>
              <a:t>28/08/1441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9266651-D248-4CFB-B623-059C70CD50D6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DA58C-0851-4C61-BB14-52AEBE7842A0}" type="datetimeFigureOut">
              <a:rPr lang="ar-EG" smtClean="0"/>
              <a:t>28/08/1441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6651-D248-4CFB-B623-059C70CD50D6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DA58C-0851-4C61-BB14-52AEBE7842A0}" type="datetimeFigureOut">
              <a:rPr lang="ar-EG" smtClean="0"/>
              <a:t>28/08/1441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6651-D248-4CFB-B623-059C70CD50D6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DA58C-0851-4C61-BB14-52AEBE7842A0}" type="datetimeFigureOut">
              <a:rPr lang="ar-EG" smtClean="0"/>
              <a:t>28/08/1441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6651-D248-4CFB-B623-059C70CD50D6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DA58C-0851-4C61-BB14-52AEBE7842A0}" type="datetimeFigureOut">
              <a:rPr lang="ar-EG" smtClean="0"/>
              <a:t>28/08/1441</a:t>
            </a:fld>
            <a:endParaRPr lang="ar-EG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266651-D248-4CFB-B623-059C70CD50D6}" type="slidenum">
              <a:rPr lang="ar-EG" smtClean="0"/>
              <a:t>‹#›</a:t>
            </a:fld>
            <a:endParaRPr lang="ar-EG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E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DA58C-0851-4C61-BB14-52AEBE7842A0}" type="datetimeFigureOut">
              <a:rPr lang="ar-EG" smtClean="0"/>
              <a:t>28/08/1441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6651-D248-4CFB-B623-059C70CD50D6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DA58C-0851-4C61-BB14-52AEBE7842A0}" type="datetimeFigureOut">
              <a:rPr lang="ar-EG" smtClean="0"/>
              <a:t>28/08/1441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6651-D248-4CFB-B623-059C70CD50D6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DA58C-0851-4C61-BB14-52AEBE7842A0}" type="datetimeFigureOut">
              <a:rPr lang="ar-EG" smtClean="0"/>
              <a:t>28/08/1441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6651-D248-4CFB-B623-059C70CD50D6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DA58C-0851-4C61-BB14-52AEBE7842A0}" type="datetimeFigureOut">
              <a:rPr lang="ar-EG" smtClean="0"/>
              <a:t>28/08/1441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6651-D248-4CFB-B623-059C70CD50D6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DA58C-0851-4C61-BB14-52AEBE7842A0}" type="datetimeFigureOut">
              <a:rPr lang="ar-EG" smtClean="0"/>
              <a:t>28/08/1441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66651-D248-4CFB-B623-059C70CD50D6}" type="slidenum">
              <a:rPr lang="ar-EG" smtClean="0"/>
              <a:t>‹#›</a:t>
            </a:fld>
            <a:endParaRPr lang="ar-EG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DA58C-0851-4C61-BB14-52AEBE7842A0}" type="datetimeFigureOut">
              <a:rPr lang="ar-EG" smtClean="0"/>
              <a:t>28/08/1441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9266651-D248-4CFB-B623-059C70CD50D6}" type="slidenum">
              <a:rPr lang="ar-EG" smtClean="0"/>
              <a:t>‹#›</a:t>
            </a:fld>
            <a:endParaRPr lang="ar-EG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3B6DA58C-0851-4C61-BB14-52AEBE7842A0}" type="datetimeFigureOut">
              <a:rPr lang="ar-EG" smtClean="0"/>
              <a:t>28/08/1441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A9266651-D248-4CFB-B623-059C70CD50D6}" type="slidenum">
              <a:rPr lang="ar-EG" smtClean="0"/>
              <a:t>‹#›</a:t>
            </a:fld>
            <a:endParaRPr lang="ar-EG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r" defTabSz="914400" rtl="1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ar-EG" sz="6000" dirty="0" smtClean="0"/>
              <a:t>بسم الله الرحمن الرحيم</a:t>
            </a:r>
            <a:r>
              <a:rPr lang="ar-EG" dirty="0" smtClean="0"/>
              <a:t>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4289825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692696"/>
            <a:ext cx="7620000" cy="4373563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chemeClr val="accent2"/>
                </a:solidFill>
              </a:rPr>
              <a:t>A)Direct irritant purgative:</a:t>
            </a:r>
          </a:p>
          <a:p>
            <a:pPr algn="l"/>
            <a:r>
              <a:rPr lang="en-US" sz="3200" dirty="0" smtClean="0"/>
              <a:t>As </a:t>
            </a:r>
          </a:p>
          <a:p>
            <a:pPr algn="l"/>
            <a:r>
              <a:rPr lang="en-US" sz="3200" dirty="0" smtClean="0"/>
              <a:t>1) Vegetable oil </a:t>
            </a:r>
          </a:p>
          <a:p>
            <a:pPr algn="l"/>
            <a:r>
              <a:rPr lang="en-US" sz="3200" dirty="0" smtClean="0"/>
              <a:t>2) Phenol </a:t>
            </a:r>
            <a:r>
              <a:rPr lang="en-US" sz="3200" dirty="0" err="1" smtClean="0"/>
              <a:t>phethaline</a:t>
            </a:r>
            <a:r>
              <a:rPr lang="en-US" sz="3200" dirty="0" smtClean="0"/>
              <a:t> </a:t>
            </a:r>
          </a:p>
          <a:p>
            <a:pPr algn="l"/>
            <a:r>
              <a:rPr lang="en-US" sz="3200" dirty="0" smtClean="0"/>
              <a:t>3) Calomel</a:t>
            </a:r>
          </a:p>
          <a:p>
            <a:pPr algn="l"/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0736621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5536" y="476672"/>
            <a:ext cx="7620000" cy="4373563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3200" dirty="0" smtClean="0">
                <a:solidFill>
                  <a:schemeClr val="accent2"/>
                </a:solidFill>
              </a:rPr>
              <a:t>1) Vegetable oils: </a:t>
            </a:r>
          </a:p>
          <a:p>
            <a:pPr algn="l"/>
            <a:r>
              <a:rPr lang="en-US" sz="3200" dirty="0" smtClean="0"/>
              <a:t>Vegetable oils in the upper intestine by pancreatic lipase in the presence of bile  the following occur ..</a:t>
            </a:r>
          </a:p>
          <a:p>
            <a:pPr algn="l"/>
            <a:r>
              <a:rPr lang="en-US" sz="3200" dirty="0" smtClean="0"/>
              <a:t>Olive oil ……oleic acid </a:t>
            </a:r>
          </a:p>
          <a:p>
            <a:pPr algn="l"/>
            <a:r>
              <a:rPr lang="en-US" sz="3200" dirty="0" smtClean="0"/>
              <a:t>Castor oil …..</a:t>
            </a:r>
            <a:r>
              <a:rPr lang="en-US" sz="3200" dirty="0" err="1" smtClean="0"/>
              <a:t>ricinolic</a:t>
            </a:r>
            <a:r>
              <a:rPr lang="en-US" sz="3200" dirty="0" smtClean="0"/>
              <a:t> acid</a:t>
            </a:r>
          </a:p>
          <a:p>
            <a:pPr algn="l"/>
            <a:r>
              <a:rPr lang="en-US" sz="3200" dirty="0" smtClean="0"/>
              <a:t>Linseed oil ….linoleic acid </a:t>
            </a:r>
          </a:p>
          <a:p>
            <a:pPr algn="l"/>
            <a:r>
              <a:rPr lang="en-US" sz="3200" dirty="0" smtClean="0"/>
              <a:t> </a:t>
            </a:r>
            <a:endParaRPr lang="ar-EG" sz="3200" dirty="0"/>
          </a:p>
        </p:txBody>
      </p:sp>
    </p:spTree>
    <p:extLst>
      <p:ext uri="{BB962C8B-B14F-4D97-AF65-F5344CB8AC3E}">
        <p14:creationId xmlns:p14="http://schemas.microsoft.com/office/powerpoint/2010/main" val="18446976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39552" y="404664"/>
            <a:ext cx="7620000" cy="4373563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3200" dirty="0" smtClean="0"/>
              <a:t>The acid formed by hydrolysis of vegetable oils irritate intestinal mucosa and increase intestinal motility  leads to evacuation of all contents of the intestine ..</a:t>
            </a:r>
          </a:p>
          <a:p>
            <a:pPr algn="l"/>
            <a:r>
              <a:rPr lang="en-US" sz="3200" dirty="0" smtClean="0">
                <a:solidFill>
                  <a:schemeClr val="accent2"/>
                </a:solidFill>
              </a:rPr>
              <a:t>N.B:</a:t>
            </a:r>
          </a:p>
          <a:p>
            <a:pPr algn="l"/>
            <a:r>
              <a:rPr lang="en-US" sz="3200" dirty="0" smtClean="0"/>
              <a:t>In the absence of bile salts or lipase vegetable oils has no effect &amp;has no effect in obstructive jaundice …</a:t>
            </a:r>
          </a:p>
        </p:txBody>
      </p:sp>
    </p:spTree>
    <p:extLst>
      <p:ext uri="{BB962C8B-B14F-4D97-AF65-F5344CB8AC3E}">
        <p14:creationId xmlns:p14="http://schemas.microsoft.com/office/powerpoint/2010/main" val="15458766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476672"/>
            <a:ext cx="7620000" cy="4373563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chemeClr val="accent2"/>
                </a:solidFill>
              </a:rPr>
              <a:t>Side effect : </a:t>
            </a:r>
          </a:p>
          <a:p>
            <a:pPr algn="l"/>
            <a:r>
              <a:rPr lang="en-US" sz="3200" dirty="0" smtClean="0"/>
              <a:t>1) Produce intestinal mucosal damage </a:t>
            </a:r>
          </a:p>
          <a:p>
            <a:pPr algn="l"/>
            <a:r>
              <a:rPr lang="en-US" sz="3200" dirty="0" smtClean="0"/>
              <a:t>2) Stimulate uterine contraction in pregnant woman or animal</a:t>
            </a:r>
          </a:p>
          <a:p>
            <a:pPr algn="l"/>
            <a:r>
              <a:rPr lang="en-US" sz="3200" dirty="0" smtClean="0"/>
              <a:t>3) It can cause colic, dehydration ..</a:t>
            </a:r>
          </a:p>
        </p:txBody>
      </p:sp>
    </p:spTree>
    <p:extLst>
      <p:ext uri="{BB962C8B-B14F-4D97-AF65-F5344CB8AC3E}">
        <p14:creationId xmlns:p14="http://schemas.microsoft.com/office/powerpoint/2010/main" val="2986787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23528" y="548680"/>
            <a:ext cx="8352928" cy="4373563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2) Phenol </a:t>
            </a:r>
            <a:r>
              <a:rPr lang="en-US" sz="3200" dirty="0" err="1" smtClean="0"/>
              <a:t>phethaline</a:t>
            </a:r>
            <a:r>
              <a:rPr lang="en-US" sz="3200" dirty="0" smtClean="0"/>
              <a:t> (ph.ph ):</a:t>
            </a:r>
          </a:p>
          <a:p>
            <a:pPr algn="l"/>
            <a:r>
              <a:rPr lang="en-US" sz="3200" dirty="0" smtClean="0"/>
              <a:t>*Irritate intestinal mucosa </a:t>
            </a:r>
          </a:p>
          <a:p>
            <a:pPr algn="l"/>
            <a:r>
              <a:rPr lang="en-US" sz="3200" dirty="0" smtClean="0"/>
              <a:t>*Part of ph.ph can be absorbed…circulation …excreted in bile (has enterohepatic recycle) </a:t>
            </a:r>
            <a:endParaRPr lang="ar-EG" sz="3200" dirty="0"/>
          </a:p>
        </p:txBody>
      </p:sp>
    </p:spTree>
    <p:extLst>
      <p:ext uri="{BB962C8B-B14F-4D97-AF65-F5344CB8AC3E}">
        <p14:creationId xmlns:p14="http://schemas.microsoft.com/office/powerpoint/2010/main" val="22387107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39552" y="476672"/>
            <a:ext cx="7620000" cy="4373563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3) </a:t>
            </a:r>
            <a:r>
              <a:rPr lang="en-US" sz="3200" dirty="0" smtClean="0">
                <a:solidFill>
                  <a:schemeClr val="accent2"/>
                </a:solidFill>
              </a:rPr>
              <a:t>Calomel:</a:t>
            </a:r>
            <a:r>
              <a:rPr lang="en-US" sz="3200" dirty="0" smtClean="0"/>
              <a:t> </a:t>
            </a:r>
          </a:p>
          <a:p>
            <a:pPr algn="l"/>
            <a:r>
              <a:rPr lang="en-US" sz="3200" dirty="0" err="1" smtClean="0"/>
              <a:t>Mercurous</a:t>
            </a:r>
            <a:r>
              <a:rPr lang="en-US" sz="3200" dirty="0" smtClean="0"/>
              <a:t> chloride </a:t>
            </a:r>
          </a:p>
          <a:p>
            <a:pPr algn="l"/>
            <a:r>
              <a:rPr lang="en-US" sz="3200" dirty="0" smtClean="0"/>
              <a:t>1) It is insoluble compound but in the gut convert to soluble compound .</a:t>
            </a:r>
          </a:p>
          <a:p>
            <a:pPr algn="l"/>
            <a:r>
              <a:rPr lang="en-US" sz="3200" dirty="0" smtClean="0"/>
              <a:t>2) It irritates intestinal mucosa and purgation effect after 4: 6hrs </a:t>
            </a:r>
            <a:endParaRPr lang="ar-EG" sz="3200" dirty="0"/>
          </a:p>
        </p:txBody>
      </p:sp>
    </p:spTree>
    <p:extLst>
      <p:ext uri="{BB962C8B-B14F-4D97-AF65-F5344CB8AC3E}">
        <p14:creationId xmlns:p14="http://schemas.microsoft.com/office/powerpoint/2010/main" val="21188655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39552" y="476672"/>
            <a:ext cx="7620000" cy="5832648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chemeClr val="accent2"/>
                </a:solidFill>
              </a:rPr>
              <a:t>B) Indirect irritant purgatives :</a:t>
            </a:r>
          </a:p>
          <a:p>
            <a:pPr algn="l"/>
            <a:r>
              <a:rPr lang="en-US" sz="3200" dirty="0" err="1" smtClean="0"/>
              <a:t>Anthraquinon</a:t>
            </a:r>
            <a:r>
              <a:rPr lang="en-US" sz="3200" dirty="0" smtClean="0"/>
              <a:t> laxatives as aloe ,</a:t>
            </a:r>
            <a:r>
              <a:rPr lang="en-US" sz="3200" dirty="0" err="1" smtClean="0"/>
              <a:t>senna</a:t>
            </a:r>
            <a:r>
              <a:rPr lang="en-US" sz="3200" dirty="0"/>
              <a:t> </a:t>
            </a:r>
            <a:r>
              <a:rPr lang="en-US" sz="3200" dirty="0" smtClean="0"/>
              <a:t>,cascara ..</a:t>
            </a:r>
          </a:p>
          <a:p>
            <a:pPr algn="l"/>
            <a:r>
              <a:rPr lang="en-US" sz="3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Mechanism of action : </a:t>
            </a:r>
          </a:p>
          <a:p>
            <a:pPr algn="l"/>
            <a:r>
              <a:rPr lang="en-US" sz="3200" dirty="0" smtClean="0"/>
              <a:t>They absorbed from the intestine pass to circulation then to liver …bile transformation …</a:t>
            </a:r>
            <a:r>
              <a:rPr lang="en-US" sz="3200" dirty="0" err="1" smtClean="0"/>
              <a:t>emodine</a:t>
            </a:r>
            <a:r>
              <a:rPr lang="en-US" sz="3200" dirty="0" smtClean="0"/>
              <a:t> &amp; </a:t>
            </a:r>
            <a:r>
              <a:rPr lang="en-US" sz="3200" dirty="0" err="1" smtClean="0"/>
              <a:t>crysophanic</a:t>
            </a:r>
            <a:r>
              <a:rPr lang="en-US" sz="3200" dirty="0" smtClean="0"/>
              <a:t> acid then excreted in bile pass to intestine cause irritation &amp;purgation.</a:t>
            </a:r>
            <a:endParaRPr lang="ar-EG" sz="3200" dirty="0"/>
          </a:p>
        </p:txBody>
      </p:sp>
    </p:spTree>
    <p:extLst>
      <p:ext uri="{BB962C8B-B14F-4D97-AF65-F5344CB8AC3E}">
        <p14:creationId xmlns:p14="http://schemas.microsoft.com/office/powerpoint/2010/main" val="38784691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332656"/>
            <a:ext cx="7620000" cy="4373563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c) Drastic purgatives: </a:t>
            </a:r>
          </a:p>
          <a:p>
            <a:pPr algn="l"/>
            <a:r>
              <a:rPr lang="en-US" sz="3200" dirty="0" smtClean="0"/>
              <a:t>lead to sever diarrhea  </a:t>
            </a:r>
            <a:r>
              <a:rPr lang="en-US" sz="3200" dirty="0" err="1" smtClean="0"/>
              <a:t>e.g</a:t>
            </a:r>
            <a:r>
              <a:rPr lang="en-US" sz="3200" dirty="0" smtClean="0"/>
              <a:t>: croton oil , colocynth , </a:t>
            </a:r>
            <a:r>
              <a:rPr lang="en-US" sz="3200" dirty="0" err="1" smtClean="0"/>
              <a:t>lalap</a:t>
            </a:r>
            <a:r>
              <a:rPr lang="en-US" sz="3200" dirty="0" smtClean="0"/>
              <a:t>..</a:t>
            </a:r>
          </a:p>
          <a:p>
            <a:pPr algn="l"/>
            <a:r>
              <a:rPr lang="en-US" sz="3200" dirty="0" smtClean="0"/>
              <a:t>There are purgatives that act by the action on A.N.S as </a:t>
            </a:r>
            <a:r>
              <a:rPr lang="en-US" sz="3200" dirty="0" err="1" smtClean="0"/>
              <a:t>carbachol</a:t>
            </a:r>
            <a:r>
              <a:rPr lang="en-US" sz="3200" dirty="0" smtClean="0"/>
              <a:t> or acetylcholine .</a:t>
            </a:r>
          </a:p>
        </p:txBody>
      </p:sp>
    </p:spTree>
    <p:extLst>
      <p:ext uri="{BB962C8B-B14F-4D97-AF65-F5344CB8AC3E}">
        <p14:creationId xmlns:p14="http://schemas.microsoft.com/office/powerpoint/2010/main" val="20338075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5536" y="404664"/>
            <a:ext cx="7620000" cy="612068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chemeClr val="tx2"/>
                </a:solidFill>
              </a:rPr>
              <a:t>*Therapeutic uses of laxatives :</a:t>
            </a:r>
          </a:p>
          <a:p>
            <a:pPr algn="l"/>
            <a:r>
              <a:rPr lang="en-US" sz="3200" dirty="0" smtClean="0"/>
              <a:t>1) treatment of constipation                  2) for </a:t>
            </a:r>
            <a:r>
              <a:rPr lang="en-US" sz="3200" dirty="0" err="1" smtClean="0"/>
              <a:t>elemination</a:t>
            </a:r>
            <a:r>
              <a:rPr lang="en-US" sz="3200" dirty="0" smtClean="0"/>
              <a:t> of parasites following </a:t>
            </a:r>
            <a:r>
              <a:rPr lang="en-US" sz="3200" dirty="0" err="1" smtClean="0"/>
              <a:t>antihelinitic</a:t>
            </a:r>
            <a:r>
              <a:rPr lang="en-US" sz="3200" dirty="0" smtClean="0"/>
              <a:t> drug                    3) in cases of poisoning                         4) before surgical operations on the bowel, radiological .Examination of GIT &amp;urinary tract and before colonoscopy  </a:t>
            </a:r>
            <a:endParaRPr lang="ar-EG" sz="3200" dirty="0"/>
          </a:p>
        </p:txBody>
      </p:sp>
    </p:spTree>
    <p:extLst>
      <p:ext uri="{BB962C8B-B14F-4D97-AF65-F5344CB8AC3E}">
        <p14:creationId xmlns:p14="http://schemas.microsoft.com/office/powerpoint/2010/main" val="11342485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044034"/>
          </a:xfrm>
        </p:spPr>
        <p:txBody>
          <a:bodyPr/>
          <a:lstStyle/>
          <a:p>
            <a:r>
              <a:rPr lang="en-US" dirty="0" smtClean="0"/>
              <a:t>Enema </a:t>
            </a:r>
            <a:endParaRPr lang="ar-E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5536" y="1268760"/>
            <a:ext cx="7620000" cy="4824536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Used in case of constipation                  The fluid injected into the rectum may be:</a:t>
            </a:r>
          </a:p>
          <a:p>
            <a:pPr algn="l"/>
            <a:r>
              <a:rPr lang="en-US" sz="3200" dirty="0" smtClean="0"/>
              <a:t>1) Lubricant (</a:t>
            </a:r>
            <a:r>
              <a:rPr lang="en-US" sz="3200" dirty="0" err="1" smtClean="0"/>
              <a:t>glycerine</a:t>
            </a:r>
            <a:r>
              <a:rPr lang="en-US" sz="3200" dirty="0" smtClean="0"/>
              <a:t> ): softening of fecal matter..</a:t>
            </a:r>
          </a:p>
          <a:p>
            <a:pPr algn="l"/>
            <a:r>
              <a:rPr lang="en-US" sz="3200" dirty="0" smtClean="0"/>
              <a:t>2) Irritant as soap: increase intestinal motility ..</a:t>
            </a:r>
            <a:endParaRPr lang="ar-EG" sz="3200" dirty="0"/>
          </a:p>
        </p:txBody>
      </p:sp>
    </p:spTree>
    <p:extLst>
      <p:ext uri="{BB962C8B-B14F-4D97-AF65-F5344CB8AC3E}">
        <p14:creationId xmlns:p14="http://schemas.microsoft.com/office/powerpoint/2010/main" val="4074451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Digestive system </a:t>
            </a:r>
            <a:endParaRPr lang="ar-EG" dirty="0"/>
          </a:p>
        </p:txBody>
      </p:sp>
      <p:sp>
        <p:nvSpPr>
          <p:cNvPr id="3" name="TextBox 2"/>
          <p:cNvSpPr txBox="1"/>
          <p:nvPr/>
        </p:nvSpPr>
        <p:spPr>
          <a:xfrm>
            <a:off x="4644008" y="5476582"/>
            <a:ext cx="36004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/>
              <a:t>Prof. </a:t>
            </a:r>
            <a:r>
              <a:rPr lang="en-US" b="1" dirty="0" err="1" smtClean="0"/>
              <a:t>Dr</a:t>
            </a:r>
            <a:r>
              <a:rPr lang="en-US" dirty="0" smtClean="0"/>
              <a:t>: Mahmoud </a:t>
            </a:r>
            <a:r>
              <a:rPr lang="en-US" dirty="0" err="1" smtClean="0"/>
              <a:t>hamdy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9174713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*</a:t>
            </a:r>
            <a:r>
              <a:rPr lang="en-US" sz="3200" dirty="0" err="1" smtClean="0">
                <a:solidFill>
                  <a:schemeClr val="tx2"/>
                </a:solidFill>
              </a:rPr>
              <a:t>Cholagogue</a:t>
            </a:r>
            <a:r>
              <a:rPr lang="en-US" sz="3200" dirty="0" smtClean="0"/>
              <a:t>: drugs stimulate secretion of bile salts..</a:t>
            </a:r>
          </a:p>
          <a:p>
            <a:pPr algn="l"/>
            <a:r>
              <a:rPr lang="en-US" sz="3200" dirty="0" smtClean="0"/>
              <a:t>*</a:t>
            </a:r>
            <a:r>
              <a:rPr lang="en-US" sz="3200" dirty="0" err="1" smtClean="0">
                <a:solidFill>
                  <a:schemeClr val="tx2"/>
                </a:solidFill>
              </a:rPr>
              <a:t>Cholretics</a:t>
            </a:r>
            <a:r>
              <a:rPr lang="en-US" sz="3200" dirty="0" smtClean="0"/>
              <a:t>: drugs stimulate synthesis of bile salts ..</a:t>
            </a:r>
            <a:endParaRPr lang="ar-EG" sz="3200" dirty="0"/>
          </a:p>
        </p:txBody>
      </p:sp>
    </p:spTree>
    <p:extLst>
      <p:ext uri="{BB962C8B-B14F-4D97-AF65-F5344CB8AC3E}">
        <p14:creationId xmlns:p14="http://schemas.microsoft.com/office/powerpoint/2010/main" val="20604238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Antidiarrheal drugs </a:t>
            </a:r>
            <a:endParaRPr lang="ar-E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Treatment of diarrhea includes: </a:t>
            </a:r>
          </a:p>
          <a:p>
            <a:pPr algn="l"/>
            <a:r>
              <a:rPr lang="en-US" sz="3200" dirty="0" smtClean="0"/>
              <a:t>1) Correction of fluids &amp;electrolytes imbalance </a:t>
            </a:r>
          </a:p>
          <a:p>
            <a:pPr algn="l"/>
            <a:r>
              <a:rPr lang="en-US" sz="3200" dirty="0" smtClean="0"/>
              <a:t>2) Adsorbents : drugs increase the viscosity of GIT content.</a:t>
            </a:r>
          </a:p>
          <a:p>
            <a:pPr algn="l"/>
            <a:r>
              <a:rPr lang="en-US" sz="3200" dirty="0" smtClean="0"/>
              <a:t>3) </a:t>
            </a:r>
            <a:r>
              <a:rPr lang="en-US" sz="3200" dirty="0" err="1" smtClean="0"/>
              <a:t>Anticholenergic</a:t>
            </a:r>
            <a:r>
              <a:rPr lang="en-US" sz="3200" dirty="0" smtClean="0"/>
              <a:t> drugs : decrease the motility</a:t>
            </a:r>
          </a:p>
        </p:txBody>
      </p:sp>
    </p:spTree>
    <p:extLst>
      <p:ext uri="{BB962C8B-B14F-4D97-AF65-F5344CB8AC3E}">
        <p14:creationId xmlns:p14="http://schemas.microsoft.com/office/powerpoint/2010/main" val="17975585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4) Antibacterial drugs </a:t>
            </a:r>
          </a:p>
          <a:p>
            <a:pPr algn="l"/>
            <a:r>
              <a:rPr lang="en-US" sz="3200" dirty="0" smtClean="0"/>
              <a:t>5) Activated charcoal </a:t>
            </a:r>
          </a:p>
          <a:p>
            <a:pPr algn="l"/>
            <a:r>
              <a:rPr lang="en-US" sz="3200" dirty="0" smtClean="0"/>
              <a:t>6) Bismuth subsalicylate </a:t>
            </a:r>
          </a:p>
          <a:p>
            <a:pPr algn="l"/>
            <a:r>
              <a:rPr lang="en-US" sz="3200" dirty="0" smtClean="0"/>
              <a:t>7) Astringents as tannic acid &amp;salts of </a:t>
            </a:r>
            <a:r>
              <a:rPr lang="en-US" sz="3200" dirty="0" err="1" smtClean="0"/>
              <a:t>iron&amp;copper</a:t>
            </a:r>
            <a:r>
              <a:rPr lang="en-US" sz="3200" dirty="0" smtClean="0"/>
              <a:t> </a:t>
            </a:r>
            <a:endParaRPr lang="ar-EG" sz="3200" dirty="0"/>
          </a:p>
        </p:txBody>
      </p:sp>
    </p:spTree>
    <p:extLst>
      <p:ext uri="{BB962C8B-B14F-4D97-AF65-F5344CB8AC3E}">
        <p14:creationId xmlns:p14="http://schemas.microsoft.com/office/powerpoint/2010/main" val="31212353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39552" y="404664"/>
            <a:ext cx="7620000" cy="4373563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chemeClr val="tx2"/>
                </a:solidFill>
              </a:rPr>
              <a:t>Mechanism of action : </a:t>
            </a:r>
          </a:p>
          <a:p>
            <a:pPr algn="l"/>
            <a:r>
              <a:rPr lang="en-US" sz="3200" dirty="0" err="1" smtClean="0"/>
              <a:t>Precepitation</a:t>
            </a:r>
            <a:r>
              <a:rPr lang="en-US" sz="3200" dirty="0" smtClean="0"/>
              <a:t> of protein form insoluble layer on mucous membrane </a:t>
            </a:r>
          </a:p>
          <a:p>
            <a:pPr algn="l"/>
            <a:r>
              <a:rPr lang="en-US" sz="3200" dirty="0" smtClean="0"/>
              <a:t>….that protect the </a:t>
            </a:r>
            <a:r>
              <a:rPr lang="en-US" sz="3200" dirty="0" err="1" smtClean="0"/>
              <a:t>underlaying</a:t>
            </a:r>
            <a:r>
              <a:rPr lang="en-US" sz="3200" dirty="0" smtClean="0"/>
              <a:t> tissue from further irritation ,inflammation , secretion , </a:t>
            </a:r>
            <a:r>
              <a:rPr lang="en-US" sz="3200" dirty="0" err="1" smtClean="0"/>
              <a:t>haemorrhage</a:t>
            </a:r>
            <a:r>
              <a:rPr lang="en-US" sz="3200" dirty="0" smtClean="0"/>
              <a:t> and allow complete self healing ..</a:t>
            </a:r>
            <a:endParaRPr lang="ar-EG" sz="3200" dirty="0"/>
          </a:p>
        </p:txBody>
      </p:sp>
    </p:spTree>
    <p:extLst>
      <p:ext uri="{BB962C8B-B14F-4D97-AF65-F5344CB8AC3E}">
        <p14:creationId xmlns:p14="http://schemas.microsoft.com/office/powerpoint/2010/main" val="16556453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 smtClean="0"/>
              <a:t>Thank you</a:t>
            </a:r>
            <a:endParaRPr lang="ar-EG" sz="5400" dirty="0"/>
          </a:p>
        </p:txBody>
      </p:sp>
    </p:spTree>
    <p:extLst>
      <p:ext uri="{BB962C8B-B14F-4D97-AF65-F5344CB8AC3E}">
        <p14:creationId xmlns:p14="http://schemas.microsoft.com/office/powerpoint/2010/main" val="1764089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Laxatives </a:t>
            </a:r>
            <a:endParaRPr lang="ar-E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dirty="0" smtClean="0"/>
              <a:t>Laxatives, purgatives, cathartic, </a:t>
            </a:r>
            <a:r>
              <a:rPr lang="en-US" sz="2800" dirty="0" err="1" smtClean="0"/>
              <a:t>evactuants</a:t>
            </a:r>
            <a:r>
              <a:rPr lang="en-US" sz="2800" dirty="0" smtClean="0"/>
              <a:t>: </a:t>
            </a:r>
          </a:p>
          <a:p>
            <a:pPr algn="l"/>
            <a:r>
              <a:rPr lang="en-US" sz="2800" dirty="0" smtClean="0"/>
              <a:t>* drugs that promote defecation </a:t>
            </a:r>
          </a:p>
          <a:p>
            <a:pPr algn="l"/>
            <a:r>
              <a:rPr lang="en-US" sz="2800" dirty="0" smtClean="0"/>
              <a:t>* increase frequency &amp; bulk as well as decrease hardness of feces ..</a:t>
            </a:r>
            <a:r>
              <a:rPr lang="en-US" sz="3600" dirty="0" smtClean="0"/>
              <a:t> </a:t>
            </a:r>
            <a:endParaRPr lang="ar-EG" sz="3600" dirty="0"/>
          </a:p>
        </p:txBody>
      </p:sp>
    </p:spTree>
    <p:extLst>
      <p:ext uri="{BB962C8B-B14F-4D97-AF65-F5344CB8AC3E}">
        <p14:creationId xmlns:p14="http://schemas.microsoft.com/office/powerpoint/2010/main" val="2632459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32656"/>
            <a:ext cx="7620000" cy="5793507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chemeClr val="tx2"/>
                </a:solidFill>
              </a:rPr>
              <a:t>*Mechanism of action: </a:t>
            </a:r>
          </a:p>
          <a:p>
            <a:pPr algn="l"/>
            <a:r>
              <a:rPr lang="en-US" sz="3200" dirty="0" smtClean="0"/>
              <a:t>1)By osmotic </a:t>
            </a:r>
            <a:r>
              <a:rPr lang="en-US" sz="3200" dirty="0" err="1" smtClean="0"/>
              <a:t>properities</a:t>
            </a:r>
            <a:r>
              <a:rPr lang="en-US" sz="3200" dirty="0" smtClean="0"/>
              <a:t> …retention of fluid on colon …increase bulk &amp; softening of stool </a:t>
            </a:r>
          </a:p>
          <a:p>
            <a:pPr algn="l"/>
            <a:r>
              <a:rPr lang="en-US" sz="3200" dirty="0" smtClean="0"/>
              <a:t>2)By direct or indirect action on colonic mucosa to decrease the net absorption H2O &amp; </a:t>
            </a:r>
            <a:r>
              <a:rPr lang="en-US" sz="3200" dirty="0" err="1" smtClean="0"/>
              <a:t>Nacl</a:t>
            </a:r>
            <a:r>
              <a:rPr lang="en-US" sz="3200" dirty="0" smtClean="0"/>
              <a:t> </a:t>
            </a:r>
          </a:p>
          <a:p>
            <a:pPr algn="l"/>
            <a:r>
              <a:rPr lang="en-US" sz="3200" dirty="0" smtClean="0"/>
              <a:t>3)By increasing intestinal motility ..</a:t>
            </a:r>
            <a:endParaRPr lang="ar-EG" sz="3200" dirty="0"/>
          </a:p>
        </p:txBody>
      </p:sp>
    </p:spTree>
    <p:extLst>
      <p:ext uri="{BB962C8B-B14F-4D97-AF65-F5344CB8AC3E}">
        <p14:creationId xmlns:p14="http://schemas.microsoft.com/office/powerpoint/2010/main" val="4198570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548680"/>
            <a:ext cx="7620000" cy="5577483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chemeClr val="accent2"/>
                </a:solidFill>
              </a:rPr>
              <a:t>*Classification: </a:t>
            </a:r>
          </a:p>
          <a:p>
            <a:pPr algn="l"/>
            <a:r>
              <a:rPr lang="en-US" sz="3200" dirty="0" smtClean="0">
                <a:solidFill>
                  <a:schemeClr val="tx2"/>
                </a:solidFill>
              </a:rPr>
              <a:t>1) Mechanical (lubricant)</a:t>
            </a:r>
            <a:r>
              <a:rPr lang="en-US" sz="3200" dirty="0" smtClean="0"/>
              <a:t> </a:t>
            </a:r>
          </a:p>
          <a:p>
            <a:pPr algn="l"/>
            <a:r>
              <a:rPr lang="en-US" sz="3200" dirty="0" smtClean="0"/>
              <a:t>            As paraffin oil </a:t>
            </a:r>
            <a:endParaRPr lang="ar-EG" sz="3200" dirty="0"/>
          </a:p>
        </p:txBody>
      </p:sp>
    </p:spTree>
    <p:extLst>
      <p:ext uri="{BB962C8B-B14F-4D97-AF65-F5344CB8AC3E}">
        <p14:creationId xmlns:p14="http://schemas.microsoft.com/office/powerpoint/2010/main" val="1135523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548680"/>
            <a:ext cx="7620000" cy="5577483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3200" dirty="0" smtClean="0">
                <a:solidFill>
                  <a:schemeClr val="tx2"/>
                </a:solidFill>
              </a:rPr>
              <a:t>2- Saline purgative:</a:t>
            </a:r>
          </a:p>
          <a:p>
            <a:pPr algn="l"/>
            <a:r>
              <a:rPr lang="en-US" sz="3200" dirty="0" smtClean="0"/>
              <a:t>A- Magnesium sulphate</a:t>
            </a:r>
          </a:p>
          <a:p>
            <a:pPr algn="l"/>
            <a:r>
              <a:rPr lang="en-US" sz="3200" dirty="0" smtClean="0"/>
              <a:t>B- lactulose: in the colon lactulose transformed into lactic acid &amp; acetic acid .</a:t>
            </a:r>
          </a:p>
          <a:p>
            <a:pPr algn="l"/>
            <a:r>
              <a:rPr lang="en-US" sz="3200" dirty="0" smtClean="0"/>
              <a:t>It is useful in emptying the bowel before surgical, radiological or </a:t>
            </a:r>
            <a:r>
              <a:rPr lang="en-US" sz="3200" dirty="0" err="1" smtClean="0"/>
              <a:t>colonoscopic</a:t>
            </a:r>
            <a:r>
              <a:rPr lang="en-US" sz="3200" dirty="0" smtClean="0"/>
              <a:t> procedure </a:t>
            </a:r>
          </a:p>
          <a:p>
            <a:pPr algn="l"/>
            <a:r>
              <a:rPr lang="en-US" sz="3200" dirty="0" smtClean="0"/>
              <a:t>It is helpful in </a:t>
            </a:r>
            <a:r>
              <a:rPr lang="en-US" sz="3200" dirty="0" err="1" smtClean="0"/>
              <a:t>eleminating</a:t>
            </a:r>
            <a:r>
              <a:rPr lang="en-US" sz="3200" dirty="0" smtClean="0"/>
              <a:t> parasites following appropriate therapy .. </a:t>
            </a:r>
          </a:p>
          <a:p>
            <a:pPr algn="l"/>
            <a:endParaRPr lang="en-US" sz="3200" dirty="0" smtClean="0"/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40879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39552" y="404664"/>
            <a:ext cx="7620000" cy="4373563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Adverse effect: </a:t>
            </a:r>
          </a:p>
          <a:p>
            <a:pPr algn="l"/>
            <a:r>
              <a:rPr lang="en-US" sz="3200" dirty="0" smtClean="0"/>
              <a:t>-ion absorption can lead to systemic toxicity especially Mg….renal impairment ..</a:t>
            </a:r>
          </a:p>
          <a:p>
            <a:pPr algn="l"/>
            <a:r>
              <a:rPr lang="en-US" sz="3200" dirty="0" smtClean="0"/>
              <a:t>-Na salts absorption lead to hypertension &amp; dehydration </a:t>
            </a:r>
            <a:endParaRPr lang="ar-EG" sz="3200" dirty="0"/>
          </a:p>
        </p:txBody>
      </p:sp>
    </p:spTree>
    <p:extLst>
      <p:ext uri="{BB962C8B-B14F-4D97-AF65-F5344CB8AC3E}">
        <p14:creationId xmlns:p14="http://schemas.microsoft.com/office/powerpoint/2010/main" val="34865175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39552" y="620688"/>
            <a:ext cx="7620000" cy="4373563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So</a:t>
            </a:r>
          </a:p>
          <a:p>
            <a:pPr marL="457200" indent="-457200" algn="l">
              <a:buFontTx/>
              <a:buChar char="-"/>
            </a:pPr>
            <a:r>
              <a:rPr lang="en-US" sz="3200" dirty="0" smtClean="0"/>
              <a:t>Saline purgatives not used in emaciated &amp; dehydrated animal..</a:t>
            </a:r>
          </a:p>
          <a:p>
            <a:pPr marL="457200" indent="-457200" algn="l">
              <a:buFontTx/>
              <a:buChar char="-"/>
            </a:pPr>
            <a:r>
              <a:rPr lang="en-US" sz="3200" dirty="0" smtClean="0"/>
              <a:t>Much fluids should be supplied to the animal after saline purgatives ..</a:t>
            </a:r>
          </a:p>
        </p:txBody>
      </p:sp>
    </p:spTree>
    <p:extLst>
      <p:ext uri="{BB962C8B-B14F-4D97-AF65-F5344CB8AC3E}">
        <p14:creationId xmlns:p14="http://schemas.microsoft.com/office/powerpoint/2010/main" val="2321291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548680"/>
            <a:ext cx="7620000" cy="4373563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chemeClr val="tx2"/>
                </a:solidFill>
              </a:rPr>
              <a:t>3-irritant purgatives (stimulant laxatives):</a:t>
            </a:r>
          </a:p>
          <a:p>
            <a:pPr algn="l"/>
            <a:r>
              <a:rPr lang="en-US" sz="3200" dirty="0" smtClean="0"/>
              <a:t>- irritate mucous membrane of the intestine leading to increase intestinal motility .                                                   - stimulate accumulation of H2O and electrolytes in colonic lumen </a:t>
            </a:r>
            <a:endParaRPr lang="ar-EG" sz="3200" dirty="0"/>
          </a:p>
        </p:txBody>
      </p:sp>
    </p:spTree>
    <p:extLst>
      <p:ext uri="{BB962C8B-B14F-4D97-AF65-F5344CB8AC3E}">
        <p14:creationId xmlns:p14="http://schemas.microsoft.com/office/powerpoint/2010/main" val="34039494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أساسية">
  <a:themeElements>
    <a:clrScheme name="أساسية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أساسي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أساسي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164</TotalTime>
  <Words>688</Words>
  <Application>Microsoft Office PowerPoint</Application>
  <PresentationFormat>On-screen Show (4:3)</PresentationFormat>
  <Paragraphs>80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أساسية</vt:lpstr>
      <vt:lpstr>بسم الله الرحمن الرحيم </vt:lpstr>
      <vt:lpstr>Digestive system </vt:lpstr>
      <vt:lpstr>Laxatives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Enema </vt:lpstr>
      <vt:lpstr>PowerPoint Presentation</vt:lpstr>
      <vt:lpstr>Antidiarrheal drugs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الرحيم </dc:title>
  <dc:creator>Aqsa</dc:creator>
  <cp:lastModifiedBy>Al Andalos</cp:lastModifiedBy>
  <cp:revision>24</cp:revision>
  <dcterms:created xsi:type="dcterms:W3CDTF">2009-02-17T22:11:58Z</dcterms:created>
  <dcterms:modified xsi:type="dcterms:W3CDTF">2020-04-21T13:51:55Z</dcterms:modified>
</cp:coreProperties>
</file>