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gif" ContentType="image/gif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60" r:id="rId4"/>
    <p:sldId id="261" r:id="rId5"/>
    <p:sldId id="262" r:id="rId6"/>
    <p:sldId id="263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9C9F-E3C9-474D-BCC7-B9D611E91238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28E6-B889-4CFB-94C9-84C67E8C4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0E1B-52FC-40FE-8F0F-84A9F42BB158}" type="slidenum">
              <a:rPr lang="ar-EG" smtClean="0"/>
              <a:pPr/>
              <a:t>3</a:t>
            </a:fld>
            <a:endParaRPr 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0E1B-52FC-40FE-8F0F-84A9F42BB158}" type="slidenum">
              <a:rPr lang="ar-EG" smtClean="0"/>
              <a:pPr/>
              <a:t>6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0.wav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1.wav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2.wav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4.wav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5.wav"/><Relationship Id="rId1" Type="http://schemas.openxmlformats.org/officeDocument/2006/relationships/tags" Target="../tags/tag1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7.wav"/><Relationship Id="rId1" Type="http://schemas.openxmlformats.org/officeDocument/2006/relationships/tags" Target="../tags/tag1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8.wav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9.wav"/><Relationship Id="rId1" Type="http://schemas.openxmlformats.org/officeDocument/2006/relationships/tags" Target="../tags/tag1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0.wav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2.wav"/><Relationship Id="rId1" Type="http://schemas.openxmlformats.org/officeDocument/2006/relationships/tags" Target="../tags/tag2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3.wav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6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7.wav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8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9.wav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4946"/>
            <a:ext cx="9144000" cy="5528346"/>
          </a:xfrm>
          <a:prstGeom prst="rect">
            <a:avLst/>
          </a:prstGeom>
          <a:noFill/>
        </p:spPr>
        <p:txBody>
          <a:bodyPr wrap="square" lIns="180000" tIns="0" rIns="216000" bIns="720000" rtlCol="1" anchor="ctr" anchorCtr="1">
            <a:spAutoFit/>
          </a:bodyPr>
          <a:lstStyle/>
          <a:p>
            <a:pPr algn="just" rtl="0"/>
            <a:r>
              <a:rPr lang="en-US" sz="5400" dirty="0" smtClean="0">
                <a:solidFill>
                  <a:srgbClr val="CC0099"/>
                </a:solidFill>
              </a:rPr>
              <a:t>   </a:t>
            </a:r>
          </a:p>
          <a:p>
            <a:pPr marL="914400" indent="-914400" algn="just" rtl="0">
              <a:buFont typeface="+mj-lt"/>
              <a:buAutoNum type="arabicPeriod"/>
            </a:pP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Iodine value (number):</a:t>
            </a:r>
          </a:p>
          <a:p>
            <a:pPr marL="914400" indent="-914400" algn="just" rtl="0"/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smtClean="0">
                <a:solidFill>
                  <a:srgbClr val="002060"/>
                </a:solidFill>
              </a:rPr>
              <a:t>  </a:t>
            </a:r>
            <a:r>
              <a:rPr lang="en-US" sz="5400" b="1" u="sng" dirty="0" smtClean="0">
                <a:solidFill>
                  <a:srgbClr val="0070C0"/>
                </a:solidFill>
              </a:rPr>
              <a:t>Definition</a:t>
            </a:r>
            <a:r>
              <a:rPr lang="en-US" sz="5400" u="sng" dirty="0" smtClean="0">
                <a:solidFill>
                  <a:srgbClr val="0070C0"/>
                </a:solidFill>
              </a:rPr>
              <a:t>:</a:t>
            </a:r>
            <a:r>
              <a:rPr lang="en-US" sz="5400" dirty="0" smtClean="0">
                <a:solidFill>
                  <a:srgbClr val="0070C0"/>
                </a:solidFill>
              </a:rPr>
              <a:t> </a:t>
            </a:r>
          </a:p>
          <a:p>
            <a:pPr algn="just" rtl="0"/>
            <a:r>
              <a:rPr lang="en-US" sz="5400" dirty="0" smtClean="0">
                <a:solidFill>
                  <a:srgbClr val="002060"/>
                </a:solidFill>
              </a:rPr>
              <a:t>   </a:t>
            </a:r>
            <a:r>
              <a:rPr lang="en-US" sz="4800" b="1" spc="-150" dirty="0" smtClean="0">
                <a:solidFill>
                  <a:srgbClr val="002060"/>
                </a:solidFill>
                <a:cs typeface="+mj-cs"/>
              </a:rPr>
              <a:t>is the number of grams of iodine absorbed by the </a:t>
            </a:r>
            <a:r>
              <a:rPr lang="en-US" sz="4800" b="1" spc="-150" dirty="0" smtClean="0">
                <a:solidFill>
                  <a:srgbClr val="FF0000"/>
                </a:solidFill>
                <a:cs typeface="+mj-cs"/>
              </a:rPr>
              <a:t>unsaturated</a:t>
            </a:r>
            <a:r>
              <a:rPr lang="en-US" sz="4800" b="1" spc="-150" dirty="0" smtClean="0">
                <a:solidFill>
                  <a:srgbClr val="002060"/>
                </a:solidFill>
                <a:cs typeface="+mj-cs"/>
              </a:rPr>
              <a:t> </a:t>
            </a:r>
            <a:r>
              <a:rPr lang="en-US" sz="4800" b="1" spc="-150" dirty="0" smtClean="0">
                <a:solidFill>
                  <a:srgbClr val="FF0000"/>
                </a:solidFill>
                <a:cs typeface="+mj-cs"/>
              </a:rPr>
              <a:t>F .A.</a:t>
            </a:r>
            <a:r>
              <a:rPr lang="en-US" sz="4800" b="1" spc="-150" dirty="0" smtClean="0">
                <a:solidFill>
                  <a:srgbClr val="002060"/>
                </a:solidFill>
                <a:cs typeface="+mj-cs"/>
              </a:rPr>
              <a:t> in </a:t>
            </a:r>
            <a:r>
              <a:rPr lang="en-US" sz="4800" b="1" u="sng" spc="-150" dirty="0" smtClean="0">
                <a:solidFill>
                  <a:srgbClr val="002060"/>
                </a:solidFill>
                <a:cs typeface="+mj-cs"/>
              </a:rPr>
              <a:t>100</a:t>
            </a:r>
            <a:r>
              <a:rPr lang="en-US" sz="4800" b="1" spc="-150" dirty="0" smtClean="0">
                <a:solidFill>
                  <a:srgbClr val="002060"/>
                </a:solidFill>
                <a:cs typeface="+mj-cs"/>
              </a:rPr>
              <a:t> g fat or oil.</a:t>
            </a:r>
            <a:endParaRPr lang="ar-EG" sz="6000" b="1" spc="-15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142852"/>
            <a:ext cx="8635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CC0099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Chemical analytical constants</a:t>
            </a:r>
            <a:endParaRPr lang="en-US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rgbClr val="CC0099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~PP2061.WAV">
            <a:hlinkClick r:id="" action="ppaction://media"/>
          </p:cNvPr>
          <p:cNvPicPr>
            <a:picLocks noRot="1" noChangeAspect="1"/>
          </p:cNvPicPr>
          <p:nvPr>
            <a:wavAudioFile r:embed="rId2" name="~PP2061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9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282" y="214290"/>
            <a:ext cx="8786874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+mj-lt"/>
              <a:buAutoNum type="arabicParenR"/>
            </a:pPr>
            <a:r>
              <a:rPr lang="en-US" sz="3600" b="1" dirty="0" smtClean="0">
                <a:solidFill>
                  <a:srgbClr val="CC0099"/>
                </a:solidFill>
              </a:rPr>
              <a:t>   Filtration:</a:t>
            </a:r>
          </a:p>
          <a:p>
            <a:pPr marL="342900" indent="-342900" algn="l" rtl="0"/>
            <a:r>
              <a:rPr lang="en-US" sz="3600" b="1" dirty="0" smtClean="0">
                <a:solidFill>
                  <a:srgbClr val="CC0099"/>
                </a:solidFill>
              </a:rPr>
              <a:t>   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Filtrate to separate between water-soluble in filtrate  and water insoluble in the filter paper. </a:t>
            </a:r>
          </a:p>
          <a:p>
            <a:pPr marL="342900" indent="-342900" algn="l" rtl="0"/>
            <a:endParaRPr lang="en-US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indent="-742950" algn="l" rtl="0">
              <a:buClr>
                <a:srgbClr val="CC0099"/>
              </a:buClr>
              <a:buFont typeface="+mj-lt"/>
              <a:buAutoNum type="arabicParenR" startAt="4"/>
            </a:pPr>
            <a:r>
              <a:rPr lang="en-US" sz="3600" b="1" dirty="0" smtClean="0">
                <a:solidFill>
                  <a:srgbClr val="CC0099"/>
                </a:solidFill>
              </a:rPr>
              <a:t>Titration:</a:t>
            </a:r>
          </a:p>
          <a:p>
            <a:pPr marL="1200150" lvl="1" indent="-742950" algn="l" rtl="0">
              <a:buClr>
                <a:srgbClr val="CC0099"/>
              </a:buClr>
              <a:buFont typeface="Wingdings" pitchFamily="2" charset="2"/>
              <a:buChar char="§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a flask add:</a:t>
            </a:r>
          </a:p>
          <a:p>
            <a:pPr marL="742950" indent="-742950" algn="l" rtl="0">
              <a:buClr>
                <a:srgbClr val="CC0099"/>
              </a:buClr>
            </a:pPr>
            <a:r>
              <a:rPr lang="en-US" sz="3600" b="1" dirty="0" smtClean="0">
                <a:solidFill>
                  <a:srgbClr val="CC0099"/>
                </a:solidFill>
              </a:rPr>
              <a:t>                 </a:t>
            </a:r>
            <a:r>
              <a:rPr lang="en-US" sz="3600" b="1" dirty="0" smtClean="0">
                <a:solidFill>
                  <a:srgbClr val="002060"/>
                </a:solidFill>
              </a:rPr>
              <a:t>100ml of the </a:t>
            </a:r>
            <a:r>
              <a:rPr lang="en-US" sz="3600" b="1" dirty="0" err="1" smtClean="0">
                <a:solidFill>
                  <a:srgbClr val="002060"/>
                </a:solidFill>
              </a:rPr>
              <a:t>filterate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</a:p>
          <a:p>
            <a:pPr marL="742950" indent="-742950" algn="l" rtl="0">
              <a:buClr>
                <a:srgbClr val="CC0099"/>
              </a:buClr>
            </a:pPr>
            <a:r>
              <a:rPr lang="en-US" sz="3600" b="1" dirty="0" smtClean="0">
                <a:solidFill>
                  <a:srgbClr val="002060"/>
                </a:solidFill>
              </a:rPr>
              <a:t>               + 1ml ph </a:t>
            </a:r>
            <a:r>
              <a:rPr lang="en-US" sz="3600" b="1" dirty="0" err="1" smtClean="0">
                <a:solidFill>
                  <a:srgbClr val="002060"/>
                </a:solidFill>
              </a:rPr>
              <a:t>ph</a:t>
            </a:r>
            <a:r>
              <a:rPr lang="en-US" sz="3600" b="1" dirty="0" smtClean="0">
                <a:solidFill>
                  <a:srgbClr val="002060"/>
                </a:solidFill>
              </a:rPr>
              <a:t> sol. as indicator</a:t>
            </a:r>
          </a:p>
          <a:p>
            <a:pPr marL="1200150" lvl="1" indent="-742950" algn="l" rtl="0">
              <a:buClr>
                <a:srgbClr val="CC0099"/>
              </a:buClr>
              <a:buFont typeface="Wingdings" pitchFamily="2" charset="2"/>
              <a:buChar char="§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Titrate with N/10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until </a:t>
            </a:r>
          </a:p>
          <a:p>
            <a:pPr marL="1200150" lvl="1" indent="-742950" algn="l" rtl="0">
              <a:buClr>
                <a:srgbClr val="CC0099"/>
              </a:buClr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obtain faint </a:t>
            </a:r>
            <a:r>
              <a:rPr lang="en-US" sz="3600" b="1" dirty="0" smtClean="0">
                <a:solidFill>
                  <a:srgbClr val="CC0099"/>
                </a:solidFill>
              </a:rPr>
              <a:t>pink color</a:t>
            </a:r>
          </a:p>
        </p:txBody>
      </p:sp>
      <p:pic>
        <p:nvPicPr>
          <p:cNvPr id="2053" name="Picture 5" descr="D:\flask_files\laboatory_glassware_data\filter_flask_1000.jpg"/>
          <p:cNvPicPr>
            <a:picLocks noChangeAspect="1" noChangeArrowheads="1"/>
          </p:cNvPicPr>
          <p:nvPr/>
        </p:nvPicPr>
        <p:blipFill>
          <a:blip r:embed="rId4" cstate="print"/>
          <a:srcRect l="29528" t="8268" r="26575" b="5315"/>
          <a:stretch>
            <a:fillRect/>
          </a:stretch>
        </p:blipFill>
        <p:spPr bwMode="auto">
          <a:xfrm>
            <a:off x="7645698" y="3944125"/>
            <a:ext cx="783954" cy="1913767"/>
          </a:xfrm>
          <a:prstGeom prst="rect">
            <a:avLst/>
          </a:prstGeom>
          <a:noFill/>
        </p:spPr>
      </p:pic>
      <p:pic>
        <p:nvPicPr>
          <p:cNvPr id="2054" name="Picture 6" descr="D:\flask_files\laboatory_glassware_data\200px-Burette_vertical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20" y="714356"/>
            <a:ext cx="1214446" cy="3500462"/>
          </a:xfrm>
          <a:prstGeom prst="rect">
            <a:avLst/>
          </a:prstGeom>
          <a:noFill/>
        </p:spPr>
      </p:pic>
      <p:pic>
        <p:nvPicPr>
          <p:cNvPr id="6" name="~PP1774.WAV">
            <a:hlinkClick r:id="" action="ppaction://media"/>
          </p:cNvPr>
          <p:cNvPicPr>
            <a:picLocks noRot="1" noChangeAspect="1"/>
          </p:cNvPicPr>
          <p:nvPr>
            <a:wavAudioFile r:embed="rId2" name="~PP1774.WAV"/>
          </p:nvPr>
        </p:nvPicPr>
        <p:blipFill>
          <a:blip r:embed="rId6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643998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endParaRPr lang="en-US" sz="3600" b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36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Caculation</a:t>
            </a:r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endParaRPr lang="en-US" sz="3600" dirty="0" smtClean="0">
              <a:solidFill>
                <a:srgbClr val="CC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endParaRPr lang="en-US" sz="3600" dirty="0" smtClean="0">
              <a:solidFill>
                <a:srgbClr val="CC0099"/>
              </a:solidFill>
            </a:endParaRPr>
          </a:p>
          <a:p>
            <a:pPr algn="l" rtl="0">
              <a:buClr>
                <a:srgbClr val="FF0000"/>
              </a:buClr>
              <a:buFont typeface="Wingdings" pitchFamily="2" charset="2"/>
              <a:buChar char="Ø"/>
            </a:pPr>
            <a:endParaRPr lang="en-US" sz="3600" dirty="0" smtClean="0">
              <a:solidFill>
                <a:srgbClr val="CC0099"/>
              </a:solidFill>
            </a:endParaRPr>
          </a:p>
          <a:p>
            <a:pPr algn="just" rtl="0">
              <a:buClr>
                <a:srgbClr val="FF0000"/>
              </a:buClr>
            </a:pPr>
            <a:endParaRPr lang="en-US" sz="3600" dirty="0" smtClean="0">
              <a:solidFill>
                <a:srgbClr val="CC0099"/>
              </a:solidFill>
            </a:endParaRPr>
          </a:p>
          <a:p>
            <a:pPr algn="just" rtl="0">
              <a:buClr>
                <a:srgbClr val="FF0000"/>
              </a:buClr>
            </a:pPr>
            <a:endParaRPr lang="en-US" sz="3600" dirty="0" smtClean="0">
              <a:solidFill>
                <a:srgbClr val="CC0099"/>
              </a:solidFill>
            </a:endParaRPr>
          </a:p>
          <a:p>
            <a:pPr algn="just" rtl="0">
              <a:buClr>
                <a:srgbClr val="FF0000"/>
              </a:buClr>
            </a:pPr>
            <a:r>
              <a:rPr lang="en-US" sz="4000" b="1" dirty="0" smtClean="0">
                <a:solidFill>
                  <a:srgbClr val="CC0099"/>
                </a:solidFill>
              </a:rPr>
              <a:t>R =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number of ml of  N/10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NaoH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used in  </a:t>
            </a:r>
          </a:p>
          <a:p>
            <a:pPr algn="just" rtl="0">
              <a:buClr>
                <a:srgbClr val="FF0000"/>
              </a:buClr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titration</a:t>
            </a:r>
            <a:r>
              <a:rPr lang="en-US" sz="3600" b="1" dirty="0" smtClean="0">
                <a:solidFill>
                  <a:srgbClr val="CC0099"/>
                </a:solidFill>
              </a:rPr>
              <a:t>  </a:t>
            </a:r>
            <a:endParaRPr lang="ar-EG" sz="4000" b="1" dirty="0">
              <a:solidFill>
                <a:srgbClr val="CC0099"/>
              </a:solidFill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ar-EG" dirty="0"/>
          </a:p>
        </p:txBody>
      </p:sp>
      <p:grpSp>
        <p:nvGrpSpPr>
          <p:cNvPr id="3" name="Group 6"/>
          <p:cNvGrpSpPr/>
          <p:nvPr/>
        </p:nvGrpSpPr>
        <p:grpSpPr>
          <a:xfrm>
            <a:off x="1357290" y="1714488"/>
            <a:ext cx="6715172" cy="1357322"/>
            <a:chOff x="1357290" y="1714488"/>
            <a:chExt cx="6715172" cy="1357322"/>
          </a:xfrm>
        </p:grpSpPr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4480" y="1752596"/>
              <a:ext cx="5929354" cy="1319214"/>
            </a:xfrm>
            <a:prstGeom prst="rect">
              <a:avLst/>
            </a:prstGeom>
            <a:noFill/>
          </p:spPr>
        </p:pic>
        <p:sp>
          <p:nvSpPr>
            <p:cNvPr id="8" name="Rounded Rectangle 7"/>
            <p:cNvSpPr/>
            <p:nvPr/>
          </p:nvSpPr>
          <p:spPr>
            <a:xfrm>
              <a:off x="1357290" y="1714488"/>
              <a:ext cx="6715172" cy="1357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pic>
        <p:nvPicPr>
          <p:cNvPr id="7" name="~PP1805.WAV">
            <a:hlinkClick r:id="" action="ppaction://media"/>
          </p:cNvPr>
          <p:cNvPicPr>
            <a:picLocks noRot="1" noChangeAspect="1"/>
          </p:cNvPicPr>
          <p:nvPr>
            <a:wavAudioFile r:embed="rId2" name="~PP1805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643998" cy="64940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Polenske</a:t>
            </a:r>
            <a:r>
              <a:rPr lang="en-US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number  (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insoluble volatile F.A. value</a:t>
            </a:r>
            <a:r>
              <a:rPr lang="en-US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)</a:t>
            </a:r>
          </a:p>
          <a:p>
            <a:pPr algn="just" rtl="0"/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Definition: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is the number of </a:t>
            </a:r>
            <a:r>
              <a:rPr lang="en-US" sz="3200" b="1" dirty="0" smtClean="0">
                <a:solidFill>
                  <a:srgbClr val="FF0000"/>
                </a:solidFill>
                <a:cs typeface="+mj-cs"/>
              </a:rPr>
              <a:t>ml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of N/10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NaoH</a:t>
            </a:r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sol. required to neutralize the </a:t>
            </a:r>
            <a:r>
              <a:rPr lang="en-US" sz="3200" b="1" dirty="0" smtClean="0">
                <a:solidFill>
                  <a:srgbClr val="FF0000"/>
                </a:solidFill>
                <a:cs typeface="+mj-cs"/>
              </a:rPr>
              <a:t>water insoluble F.A.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distilled from </a:t>
            </a:r>
            <a:r>
              <a:rPr lang="en-US" sz="3200" b="1" dirty="0" smtClean="0">
                <a:solidFill>
                  <a:srgbClr val="FF0000"/>
                </a:solidFill>
                <a:cs typeface="+mj-cs"/>
              </a:rPr>
              <a:t>5gm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 of fat or oil.</a:t>
            </a:r>
          </a:p>
          <a:p>
            <a:pPr algn="just" rtl="0"/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Procedure: </a:t>
            </a:r>
          </a:p>
          <a:p>
            <a:pPr marL="514350" indent="-514350" algn="just" rtl="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32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Remove the remainder of the soluble acids from the insoluble acids upon the filter paper by washing with 3 successive 15ml portions water.</a:t>
            </a:r>
          </a:p>
          <a:p>
            <a:pPr marL="514350" indent="-514350" algn="just" rtl="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32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Then washed by 15ml neutral alcohol for 3 times.</a:t>
            </a:r>
          </a:p>
          <a:p>
            <a:pPr marL="514350" indent="-514350" algn="just" rtl="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32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Titrate the filtrate (alcohol soluble F. A.) against N/10 </a:t>
            </a:r>
            <a:r>
              <a:rPr lang="en-US" sz="32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NaoH</a:t>
            </a:r>
            <a:r>
              <a:rPr lang="en-US" sz="32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 with 1ml ph </a:t>
            </a:r>
            <a:r>
              <a:rPr lang="en-US" sz="3200" b="1" spc="-15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ph</a:t>
            </a:r>
            <a:r>
              <a:rPr lang="en-US" sz="32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  as indicator.  </a:t>
            </a:r>
            <a:endParaRPr lang="ar-EG" sz="3200" b="1" spc="-150" dirty="0">
              <a:solidFill>
                <a:schemeClr val="tx1">
                  <a:lumMod val="95000"/>
                  <a:lumOff val="5000"/>
                </a:schemeClr>
              </a:solidFill>
              <a:cs typeface="+mj-cs"/>
            </a:endParaRPr>
          </a:p>
        </p:txBody>
      </p:sp>
      <p:pic>
        <p:nvPicPr>
          <p:cNvPr id="3" name="~PP358.WAV">
            <a:hlinkClick r:id="" action="ppaction://media"/>
          </p:cNvPr>
          <p:cNvPicPr>
            <a:picLocks noRot="1" noChangeAspect="1"/>
          </p:cNvPicPr>
          <p:nvPr>
            <a:wavAudioFile r:embed="rId2" name="~PP35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643998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Calculation:</a:t>
            </a:r>
          </a:p>
          <a:p>
            <a:pPr algn="l" rtl="0"/>
            <a:endParaRPr lang="en-US" sz="40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sz="40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Font typeface="Wingdings" pitchFamily="2" charset="2"/>
              <a:buChar char="§"/>
            </a:pPr>
            <a:endParaRPr lang="en-US" sz="32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number of ml  of alkaline used in titration.</a:t>
            </a:r>
          </a:p>
          <a:p>
            <a:pPr algn="l" rtl="0"/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rtl="0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ar-E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EG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EG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1571604" y="928670"/>
            <a:ext cx="6715172" cy="1128714"/>
            <a:chOff x="1571604" y="928670"/>
            <a:chExt cx="6715172" cy="1128714"/>
          </a:xfrm>
        </p:grpSpPr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00232" y="1000108"/>
              <a:ext cx="5786478" cy="1019179"/>
            </a:xfrm>
            <a:prstGeom prst="rect">
              <a:avLst/>
            </a:prstGeom>
            <a:noFill/>
          </p:spPr>
        </p:pic>
        <p:sp>
          <p:nvSpPr>
            <p:cNvPr id="6" name="Rounded Rectangle 5"/>
            <p:cNvSpPr/>
            <p:nvPr/>
          </p:nvSpPr>
          <p:spPr>
            <a:xfrm>
              <a:off x="1571604" y="928670"/>
              <a:ext cx="6715172" cy="112871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7158" y="3159466"/>
          <a:ext cx="8286808" cy="3627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71702"/>
                <a:gridCol w="2049032"/>
                <a:gridCol w="2094372"/>
                <a:gridCol w="2071702"/>
              </a:tblGrid>
              <a:tr h="1181571"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coconut oil</a:t>
                      </a:r>
                      <a:endParaRPr lang="ar-EG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Animal fat</a:t>
                      </a:r>
                      <a:endParaRPr lang="ar-EG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Butter</a:t>
                      </a:r>
                      <a:endParaRPr lang="ar-EG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Constant</a:t>
                      </a:r>
                      <a:endParaRPr lang="ar-EG" sz="4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51831"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 -</a:t>
                      </a:r>
                      <a:r>
                        <a:rPr lang="en-US" sz="4000" b="1" baseline="0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8</a:t>
                      </a:r>
                      <a:endParaRPr lang="ar-EG" sz="40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Less than one</a:t>
                      </a:r>
                      <a:endParaRPr lang="ar-EG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24-30</a:t>
                      </a:r>
                      <a:endParaRPr lang="ar-EG" sz="40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R.M.N.</a:t>
                      </a:r>
                      <a:endParaRPr lang="ar-EG" sz="4000" b="1" dirty="0"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236528"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16 - 18</a:t>
                      </a:r>
                      <a:endParaRPr lang="ar-EG" sz="40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Less than one</a:t>
                      </a:r>
                      <a:endParaRPr lang="ar-EG" sz="2800" b="1" dirty="0" smtClean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rtl="1"/>
                      <a:endParaRPr lang="ar-EG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kern="1200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2 - 3</a:t>
                      </a:r>
                      <a:endParaRPr lang="ar-EG" sz="4000" b="1" kern="1200" dirty="0" smtClean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kern="1200" dirty="0" smtClean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P.</a:t>
                      </a:r>
                      <a:r>
                        <a:rPr lang="en-US" sz="4000" b="1" dirty="0" smtClean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en-US" sz="4800" b="1" dirty="0" smtClean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ar-EG" sz="4800" b="1" dirty="0"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~PP3277.WAV">
            <a:hlinkClick r:id="" action="ppaction://media"/>
          </p:cNvPr>
          <p:cNvPicPr>
            <a:picLocks noRot="1" noChangeAspect="1"/>
          </p:cNvPicPr>
          <p:nvPr>
            <a:wavAudioFile r:embed="rId2" name="~PP3277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8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4" y="214290"/>
            <a:ext cx="8715404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3600" dirty="0" smtClean="0">
                <a:solidFill>
                  <a:srgbClr val="FF0000"/>
                </a:solidFill>
              </a:rPr>
              <a:t>N.B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: </a:t>
            </a:r>
            <a:r>
              <a:rPr lang="en-US" sz="4000" b="1" dirty="0" smtClean="0">
                <a:solidFill>
                  <a:srgbClr val="3333CC"/>
                </a:solidFill>
              </a:rPr>
              <a:t>as the butter fat contain the highest amount of water soluble F.A., the R.M. value is  </a:t>
            </a:r>
            <a:r>
              <a:rPr lang="en-US" sz="4000" b="1" dirty="0" smtClean="0">
                <a:solidFill>
                  <a:srgbClr val="FF0000"/>
                </a:solidFill>
              </a:rPr>
              <a:t>high</a:t>
            </a:r>
            <a:r>
              <a:rPr lang="en-US" sz="4000" b="1" dirty="0" smtClean="0">
                <a:solidFill>
                  <a:srgbClr val="3333CC"/>
                </a:solidFill>
              </a:rPr>
              <a:t> and adulteration by any type of fat </a:t>
            </a:r>
            <a:r>
              <a:rPr lang="en-US" sz="4000" b="1" dirty="0" smtClean="0">
                <a:solidFill>
                  <a:srgbClr val="FF0000"/>
                </a:solidFill>
              </a:rPr>
              <a:t>lower</a:t>
            </a:r>
            <a:r>
              <a:rPr lang="en-US" sz="4000" b="1" dirty="0" smtClean="0">
                <a:solidFill>
                  <a:srgbClr val="3333CC"/>
                </a:solidFill>
              </a:rPr>
              <a:t> the R.M. value of butter.</a:t>
            </a:r>
            <a:endParaRPr lang="en-US" sz="4000" dirty="0" smtClean="0">
              <a:solidFill>
                <a:srgbClr val="3333CC"/>
              </a:solidFill>
            </a:endParaRPr>
          </a:p>
          <a:p>
            <a:pPr algn="just" rtl="0"/>
            <a:r>
              <a:rPr lang="en-US" sz="4000" dirty="0" smtClean="0">
                <a:solidFill>
                  <a:srgbClr val="FF0000"/>
                </a:solidFill>
              </a:rPr>
              <a:t>EX.  </a:t>
            </a:r>
            <a:r>
              <a:rPr lang="en-US" sz="4000" b="1" dirty="0" smtClean="0">
                <a:solidFill>
                  <a:srgbClr val="3333CC"/>
                </a:solidFill>
              </a:rPr>
              <a:t>Adulteration with coconut oil will </a:t>
            </a:r>
            <a:r>
              <a:rPr lang="en-US" sz="4000" b="1" dirty="0" smtClean="0">
                <a:solidFill>
                  <a:srgbClr val="FF3399"/>
                </a:solidFill>
              </a:rPr>
              <a:t>decrease</a:t>
            </a:r>
            <a:r>
              <a:rPr lang="en-US" sz="4000" b="1" dirty="0" smtClean="0">
                <a:solidFill>
                  <a:srgbClr val="3333CC"/>
                </a:solidFill>
              </a:rPr>
              <a:t> the </a:t>
            </a:r>
            <a:r>
              <a:rPr lang="en-US" sz="4000" b="1" dirty="0" smtClean="0">
                <a:solidFill>
                  <a:srgbClr val="FF3399"/>
                </a:solidFill>
              </a:rPr>
              <a:t>R.M.</a:t>
            </a:r>
            <a:r>
              <a:rPr lang="en-US" sz="4000" b="1" dirty="0" smtClean="0">
                <a:solidFill>
                  <a:srgbClr val="3333CC"/>
                </a:solidFill>
              </a:rPr>
              <a:t> of butter fat as coconut oil fat has lower value but </a:t>
            </a:r>
            <a:r>
              <a:rPr lang="en-US" sz="4000" b="1" dirty="0" smtClean="0">
                <a:solidFill>
                  <a:srgbClr val="7030A0"/>
                </a:solidFill>
              </a:rPr>
              <a:t>P.V.</a:t>
            </a:r>
            <a:r>
              <a:rPr lang="en-US" sz="4000" b="1" dirty="0" smtClean="0">
                <a:solidFill>
                  <a:srgbClr val="3333CC"/>
                </a:solidFill>
              </a:rPr>
              <a:t> of butter fat will </a:t>
            </a:r>
            <a:r>
              <a:rPr lang="en-US" sz="4000" b="1" dirty="0" smtClean="0">
                <a:solidFill>
                  <a:srgbClr val="7030A0"/>
                </a:solidFill>
              </a:rPr>
              <a:t>increase </a:t>
            </a:r>
            <a:r>
              <a:rPr lang="en-US" sz="4000" b="1" dirty="0" smtClean="0">
                <a:solidFill>
                  <a:srgbClr val="3333CC"/>
                </a:solidFill>
              </a:rPr>
              <a:t>as coconut oil has high P.V.</a:t>
            </a:r>
            <a:endParaRPr lang="ar-EG" b="1" dirty="0">
              <a:solidFill>
                <a:srgbClr val="3333CC"/>
              </a:solidFill>
            </a:endParaRPr>
          </a:p>
        </p:txBody>
      </p:sp>
      <p:pic>
        <p:nvPicPr>
          <p:cNvPr id="3" name="~PP2928.WAV">
            <a:hlinkClick r:id="" action="ppaction://media"/>
          </p:cNvPr>
          <p:cNvPicPr>
            <a:picLocks noRot="1" noChangeAspect="1"/>
          </p:cNvPicPr>
          <p:nvPr>
            <a:wavAudioFile r:embed="rId2" name="~PP292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1414"/>
            <a:ext cx="8929718" cy="6832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tests</a:t>
            </a:r>
          </a:p>
          <a:p>
            <a:pPr marL="914400" indent="-914400" algn="ctr" rtl="0">
              <a:buClr>
                <a:srgbClr val="185E18"/>
              </a:buClr>
              <a:buSzPct val="99000"/>
              <a:buFont typeface="+mj-lt"/>
              <a:buAutoNum type="arabicPeriod"/>
            </a:pPr>
            <a:r>
              <a:rPr lang="en-US" sz="6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Baudouin’s test</a:t>
            </a:r>
          </a:p>
          <a:p>
            <a:pPr marL="914400" indent="-914400" algn="just" rtl="0">
              <a:buClr>
                <a:srgbClr val="185E18"/>
              </a:buClr>
              <a:buSzPct val="99000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           is used for detection of</a:t>
            </a:r>
          </a:p>
          <a:p>
            <a:pPr marL="914400" indent="-914400" algn="just" rtl="0">
              <a:buClr>
                <a:srgbClr val="185E18"/>
              </a:buClr>
              <a:buSzPct val="99000"/>
            </a:pPr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Procedure:</a:t>
            </a:r>
          </a:p>
          <a:p>
            <a:pPr marL="1371600" lvl="1" indent="-914400" algn="just" rtl="0">
              <a:buClr>
                <a:schemeClr val="accent4">
                  <a:lumMod val="50000"/>
                </a:schemeClr>
              </a:buClr>
              <a:buSzPct val="99000"/>
              <a:buFont typeface="+mj-lt"/>
              <a:buAutoNum type="alphaUcPeriod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In a test tube add</a:t>
            </a:r>
          </a:p>
          <a:p>
            <a:pPr marL="1828800" lvl="2" indent="-914400" algn="just" rtl="0">
              <a:buClr>
                <a:schemeClr val="accent4">
                  <a:lumMod val="50000"/>
                </a:schemeClr>
              </a:buClr>
              <a:buSzPct val="99000"/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5ml of the oil</a:t>
            </a:r>
          </a:p>
          <a:p>
            <a:pPr marL="1828800" lvl="2" indent="-914400" algn="just" rtl="0">
              <a:buClr>
                <a:schemeClr val="accent4">
                  <a:lumMod val="50000"/>
                </a:schemeClr>
              </a:buClr>
              <a:buSzPct val="99000"/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2.5 ml of conc. Hcl  containing 1% sucrose (freshly prepared)</a:t>
            </a:r>
          </a:p>
          <a:p>
            <a:pPr marL="1371600" lvl="1" indent="-914400" algn="just" rtl="0">
              <a:buClr>
                <a:schemeClr val="accent4">
                  <a:lumMod val="50000"/>
                </a:schemeClr>
              </a:buClr>
              <a:buSzPct val="99000"/>
              <a:buFont typeface="+mj-lt"/>
              <a:buAutoNum type="alphaUcPeriod" startAt="2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Shake well</a:t>
            </a:r>
            <a:r>
              <a:rPr lang="en-US" sz="3600" b="1" dirty="0" smtClean="0">
                <a:solidFill>
                  <a:srgbClr val="00602B"/>
                </a:solidFill>
                <a:cs typeface="+mj-cs"/>
              </a:rPr>
              <a:t>  &amp; 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stand for 5 -10 min</a:t>
            </a:r>
          </a:p>
          <a:p>
            <a:pPr marL="914400" indent="-914400" algn="just" rtl="0">
              <a:buClr>
                <a:schemeClr val="accent4">
                  <a:lumMod val="50000"/>
                </a:schemeClr>
              </a:buClr>
              <a:buSzPct val="99000"/>
            </a:pPr>
            <a:r>
              <a:rPr lang="en-US" sz="3600" b="1" dirty="0" smtClean="0">
                <a:cs typeface="+mj-cs"/>
              </a:rPr>
              <a:t>              developing of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crimson color</a:t>
            </a:r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   </a:t>
            </a:r>
          </a:p>
          <a:p>
            <a:pPr marL="914400" indent="-914400" algn="just" rtl="0">
              <a:buClr>
                <a:schemeClr val="accent4">
                  <a:lumMod val="50000"/>
                </a:schemeClr>
              </a:buClr>
              <a:buSzPct val="99000"/>
            </a:pPr>
            <a:r>
              <a:rPr lang="en-US" sz="3600" b="1" dirty="0" smtClean="0">
                <a:cs typeface="+mj-cs"/>
              </a:rPr>
              <a:t>              for</a:t>
            </a:r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en-US" sz="3600" b="1" dirty="0" smtClean="0">
                <a:cs typeface="+mj-cs"/>
              </a:rPr>
              <a:t>sesame oil.</a:t>
            </a:r>
            <a:endParaRPr lang="ar-EG" sz="3600" b="1" dirty="0" smtClean="0">
              <a:cs typeface="+mj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7143768" y="6000768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Group 7"/>
          <p:cNvGrpSpPr/>
          <p:nvPr/>
        </p:nvGrpSpPr>
        <p:grpSpPr>
          <a:xfrm>
            <a:off x="8143900" y="2143116"/>
            <a:ext cx="357190" cy="1857388"/>
            <a:chOff x="8143900" y="2143116"/>
            <a:chExt cx="357190" cy="1857388"/>
          </a:xfrm>
        </p:grpSpPr>
        <p:sp>
          <p:nvSpPr>
            <p:cNvPr id="6" name="Flowchart: Magnetic Disk 5"/>
            <p:cNvSpPr/>
            <p:nvPr/>
          </p:nvSpPr>
          <p:spPr>
            <a:xfrm>
              <a:off x="8143900" y="2143116"/>
              <a:ext cx="357190" cy="1857388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7" name="Flowchart: Magnetic Disk 6"/>
            <p:cNvSpPr/>
            <p:nvPr/>
          </p:nvSpPr>
          <p:spPr>
            <a:xfrm>
              <a:off x="8143900" y="3429000"/>
              <a:ext cx="357190" cy="571504"/>
            </a:xfrm>
            <a:prstGeom prst="flowChartMagneticDisk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9" name="Flowchart: Magnetic Disk 8"/>
          <p:cNvSpPr/>
          <p:nvPr/>
        </p:nvSpPr>
        <p:spPr>
          <a:xfrm>
            <a:off x="8143900" y="3286124"/>
            <a:ext cx="357190" cy="357190"/>
          </a:xfrm>
          <a:prstGeom prst="flowChartMagneticDisk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Flowchart: Magnetic Disk 9"/>
          <p:cNvSpPr/>
          <p:nvPr/>
        </p:nvSpPr>
        <p:spPr>
          <a:xfrm>
            <a:off x="8143900" y="3214686"/>
            <a:ext cx="357190" cy="785818"/>
          </a:xfrm>
          <a:prstGeom prst="flowChartMagneticDisk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Rectangle 10"/>
          <p:cNvSpPr/>
          <p:nvPr/>
        </p:nvSpPr>
        <p:spPr>
          <a:xfrm>
            <a:off x="8143900" y="557214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36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EG" sz="3600" dirty="0"/>
          </a:p>
        </p:txBody>
      </p:sp>
      <p:sp>
        <p:nvSpPr>
          <p:cNvPr id="12" name="Rectangle 11"/>
          <p:cNvSpPr/>
          <p:nvPr/>
        </p:nvSpPr>
        <p:spPr>
          <a:xfrm>
            <a:off x="5286380" y="1785926"/>
            <a:ext cx="3071834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cs typeface="+mj-cs"/>
              </a:rPr>
              <a:t>sesame oil</a:t>
            </a:r>
            <a:endParaRPr lang="ar-EG" sz="3600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282" y="1785926"/>
            <a:ext cx="1143008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Aim:</a:t>
            </a:r>
            <a:endParaRPr lang="ar-EG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5786454"/>
            <a:ext cx="15716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 </a:t>
            </a:r>
            <a:endParaRPr lang="ar-EG" sz="3600" dirty="0"/>
          </a:p>
        </p:txBody>
      </p:sp>
      <p:pic>
        <p:nvPicPr>
          <p:cNvPr id="16" name="~PP3451.WAV">
            <a:hlinkClick r:id="" action="ppaction://media"/>
          </p:cNvPr>
          <p:cNvPicPr>
            <a:picLocks noRot="1" noChangeAspect="1"/>
          </p:cNvPicPr>
          <p:nvPr>
            <a:wavAudioFile r:embed="rId2" name="~PP3451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/>
      <p:bldP spid="11" grpId="1"/>
      <p:bldP spid="12" grpId="0" build="allAtOnce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8929718" cy="73558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 algn="just" rtl="0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N.B.</a:t>
            </a:r>
          </a:p>
          <a:p>
            <a:pPr lvl="1" algn="just" rtl="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600" b="1" dirty="0" smtClean="0"/>
              <a:t>The crimson color is due to sesame oil which contains </a:t>
            </a:r>
            <a:r>
              <a:rPr lang="en-US" sz="3600" b="1" dirty="0" err="1" smtClean="0">
                <a:solidFill>
                  <a:srgbClr val="FF09BF"/>
                </a:solidFill>
              </a:rPr>
              <a:t>phenolic</a:t>
            </a:r>
            <a:r>
              <a:rPr lang="en-US" sz="3600" b="1" dirty="0" smtClean="0">
                <a:solidFill>
                  <a:srgbClr val="FF09BF"/>
                </a:solidFill>
              </a:rPr>
              <a:t> substance</a:t>
            </a:r>
            <a:r>
              <a:rPr lang="en-US" sz="3600" b="1" dirty="0" smtClean="0"/>
              <a:t>,</a:t>
            </a:r>
            <a:r>
              <a:rPr lang="en-US" sz="3600" b="1" dirty="0" smtClean="0">
                <a:solidFill>
                  <a:srgbClr val="FF09BF"/>
                </a:solidFill>
              </a:rPr>
              <a:t> </a:t>
            </a:r>
            <a:r>
              <a:rPr lang="en-US" sz="3600" b="1" dirty="0" err="1" smtClean="0">
                <a:solidFill>
                  <a:srgbClr val="FF09BF"/>
                </a:solidFill>
              </a:rPr>
              <a:t>sesamin</a:t>
            </a:r>
            <a:r>
              <a:rPr lang="en-US" sz="3600" b="1" dirty="0" smtClean="0">
                <a:solidFill>
                  <a:srgbClr val="FF09BF"/>
                </a:solidFill>
              </a:rPr>
              <a:t> </a:t>
            </a:r>
            <a:r>
              <a:rPr lang="en-US" sz="3600" b="1" dirty="0" smtClean="0"/>
              <a:t>&amp;</a:t>
            </a:r>
            <a:r>
              <a:rPr lang="en-US" sz="3600" b="1" dirty="0" smtClean="0">
                <a:solidFill>
                  <a:srgbClr val="FF09BF"/>
                </a:solidFill>
              </a:rPr>
              <a:t> </a:t>
            </a:r>
            <a:r>
              <a:rPr lang="en-US" sz="3600" b="1" dirty="0" err="1" smtClean="0">
                <a:solidFill>
                  <a:srgbClr val="FF09BF"/>
                </a:solidFill>
              </a:rPr>
              <a:t>sesamoline</a:t>
            </a:r>
            <a:r>
              <a:rPr lang="en-US" sz="3600" b="1" dirty="0" smtClean="0">
                <a:solidFill>
                  <a:srgbClr val="FF09BF"/>
                </a:solidFill>
              </a:rPr>
              <a:t> </a:t>
            </a:r>
            <a:r>
              <a:rPr lang="en-US" sz="3600" b="1" dirty="0" smtClean="0"/>
              <a:t>which are not removed by refining the oil, and give the color when shake with Hcl containing sucrose. </a:t>
            </a:r>
          </a:p>
          <a:p>
            <a:pPr lvl="1" algn="just" rtl="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B0F0"/>
                </a:solidFill>
              </a:rPr>
              <a:t>0.1% </a:t>
            </a:r>
            <a:r>
              <a:rPr lang="en-US" sz="3600" b="1" dirty="0" smtClean="0"/>
              <a:t>of sesame oil can be detected by       </a:t>
            </a:r>
          </a:p>
          <a:p>
            <a:pPr lvl="1" algn="just" rtl="0">
              <a:buClr>
                <a:srgbClr val="C00000"/>
              </a:buClr>
            </a:pPr>
            <a:r>
              <a:rPr lang="en-US" sz="3600" b="1" dirty="0" smtClean="0"/>
              <a:t>   Baudouin’s test.</a:t>
            </a:r>
          </a:p>
          <a:p>
            <a:pPr lvl="1" algn="just" rtl="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600" b="1" dirty="0" smtClean="0"/>
              <a:t>This test can detect butter adulteration      </a:t>
            </a:r>
          </a:p>
          <a:p>
            <a:pPr lvl="1" algn="just" rtl="0">
              <a:buClr>
                <a:srgbClr val="C00000"/>
              </a:buClr>
            </a:pPr>
            <a:r>
              <a:rPr lang="en-US" sz="3600" b="1" dirty="0" smtClean="0"/>
              <a:t>  with margarine as margarine must be    </a:t>
            </a:r>
          </a:p>
          <a:p>
            <a:pPr lvl="1" algn="just" rtl="0">
              <a:buClr>
                <a:srgbClr val="C00000"/>
              </a:buClr>
            </a:pPr>
            <a:r>
              <a:rPr lang="en-US" sz="3600" b="1" dirty="0" smtClean="0"/>
              <a:t>  contain 5%    </a:t>
            </a:r>
          </a:p>
          <a:p>
            <a:pPr lvl="1" algn="just" rtl="0">
              <a:buClr>
                <a:srgbClr val="C00000"/>
              </a:buClr>
            </a:pPr>
            <a:r>
              <a:rPr lang="en-US" sz="3600" b="1" dirty="0" smtClean="0"/>
              <a:t>  sesame oil.</a:t>
            </a:r>
            <a:endParaRPr lang="ar-EG" sz="3600" b="1" dirty="0"/>
          </a:p>
        </p:txBody>
      </p:sp>
      <p:pic>
        <p:nvPicPr>
          <p:cNvPr id="3" name="~PP846.WAV">
            <a:hlinkClick r:id="" action="ppaction://media"/>
          </p:cNvPr>
          <p:cNvPicPr>
            <a:picLocks noRot="1" noChangeAspect="1"/>
          </p:cNvPicPr>
          <p:nvPr>
            <a:wavAudioFile r:embed="rId2" name="~PP846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8167"/>
            <a:ext cx="9001156" cy="68634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028950" lvl="5" indent="-742950" algn="l" rtl="0">
              <a:buClr>
                <a:srgbClr val="00602B"/>
              </a:buClr>
              <a:buFont typeface="+mj-lt"/>
              <a:buAutoNum type="arabicPeriod" startAt="2"/>
            </a:pPr>
            <a:r>
              <a:rPr lang="en-US" sz="4400" b="1" dirty="0" err="1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Halphen’s</a:t>
            </a:r>
            <a:r>
              <a:rPr lang="en-US" sz="4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</a:t>
            </a:r>
          </a:p>
          <a:p>
            <a:pPr marL="2114550" lvl="3" indent="-742950" algn="l" rtl="0">
              <a:buClr>
                <a:srgbClr val="00602B"/>
              </a:buClr>
            </a:pPr>
            <a:r>
              <a:rPr lang="en-US" sz="3200" b="1" dirty="0" smtClean="0">
                <a:cs typeface="+mj-cs"/>
              </a:rPr>
              <a:t>is </a:t>
            </a:r>
            <a:r>
              <a:rPr lang="en-US" sz="3600" b="1" dirty="0" smtClean="0">
                <a:cs typeface="+mj-cs"/>
              </a:rPr>
              <a:t>used for detection of </a:t>
            </a:r>
            <a:r>
              <a:rPr lang="en-US" sz="3600" b="1" dirty="0" smtClean="0">
                <a:solidFill>
                  <a:srgbClr val="CC0099"/>
                </a:solidFill>
                <a:cs typeface="+mj-cs"/>
              </a:rPr>
              <a:t>cotton seed oil.</a:t>
            </a:r>
          </a:p>
          <a:p>
            <a:pPr marL="2114550" lvl="3" indent="-742950" algn="l" rtl="0">
              <a:buClr>
                <a:srgbClr val="00602B"/>
              </a:buClr>
            </a:pPr>
            <a:endParaRPr lang="en-US" sz="3600" b="1" dirty="0" smtClean="0">
              <a:solidFill>
                <a:srgbClr val="CC0099"/>
              </a:solidFill>
              <a:cs typeface="+mj-cs"/>
            </a:endParaRPr>
          </a:p>
          <a:p>
            <a:pPr marL="2114550" lvl="3" indent="-742950" algn="l" rtl="0">
              <a:buClr>
                <a:srgbClr val="00602B"/>
              </a:buClr>
            </a:pPr>
            <a:endParaRPr lang="en-US" sz="3600" b="1" dirty="0" smtClean="0">
              <a:solidFill>
                <a:srgbClr val="CC0099"/>
              </a:solidFill>
              <a:cs typeface="+mj-cs"/>
            </a:endParaRPr>
          </a:p>
          <a:p>
            <a:pPr marL="1200150" lvl="1" indent="-742950" algn="l" rtl="0">
              <a:buClr>
                <a:srgbClr val="CC0099"/>
              </a:buClr>
              <a:buFont typeface="+mj-lt"/>
              <a:buAutoNum type="alphaUcPeriod"/>
            </a:pPr>
            <a:r>
              <a:rPr lang="en-US" sz="3600" b="1" dirty="0" smtClean="0">
                <a:cs typeface="+mj-cs"/>
              </a:rPr>
              <a:t>In a clean test tube add</a:t>
            </a:r>
          </a:p>
          <a:p>
            <a:pPr marL="1657350" lvl="2" indent="-742950" algn="just" rtl="0">
              <a:buClr>
                <a:srgbClr val="CC0099"/>
              </a:buClr>
              <a:buFont typeface="Arial" pitchFamily="34" charset="0"/>
              <a:buChar char="•"/>
            </a:pPr>
            <a:r>
              <a:rPr lang="en-US" sz="3600" b="1" dirty="0" smtClean="0">
                <a:cs typeface="+mj-cs"/>
              </a:rPr>
              <a:t>5ml of oil sample</a:t>
            </a:r>
          </a:p>
          <a:p>
            <a:pPr marL="1657350" lvl="2" indent="-742950" algn="just" rtl="0">
              <a:buClr>
                <a:srgbClr val="CC0099"/>
              </a:buClr>
              <a:buFont typeface="Arial" pitchFamily="34" charset="0"/>
              <a:buChar char="•"/>
            </a:pPr>
            <a:r>
              <a:rPr lang="en-US" sz="3600" b="1" dirty="0" smtClean="0">
                <a:cs typeface="+mj-cs"/>
              </a:rPr>
              <a:t>5ml amyl alcohol</a:t>
            </a:r>
          </a:p>
          <a:p>
            <a:pPr marL="1657350" lvl="2" indent="-742950" algn="just" rtl="0">
              <a:buClr>
                <a:srgbClr val="CC0099"/>
              </a:buClr>
              <a:buFont typeface="Arial" pitchFamily="34" charset="0"/>
              <a:buChar char="•"/>
            </a:pPr>
            <a:r>
              <a:rPr lang="en-US" sz="3600" b="1" dirty="0" smtClean="0">
                <a:cs typeface="+mj-cs"/>
              </a:rPr>
              <a:t>5ml 1% sulphur in carbon bisulphide </a:t>
            </a:r>
          </a:p>
          <a:p>
            <a:pPr marL="1657350" lvl="2" indent="-742950" algn="just" rtl="0">
              <a:buClr>
                <a:srgbClr val="CC0099"/>
              </a:buClr>
              <a:buFont typeface="Arial" pitchFamily="34" charset="0"/>
              <a:buChar char="•"/>
            </a:pPr>
            <a:r>
              <a:rPr lang="en-US" sz="3600" b="1" dirty="0" smtClean="0">
                <a:cs typeface="+mj-cs"/>
              </a:rPr>
              <a:t>Some powdered pumice  (to prevent pumping)</a:t>
            </a:r>
          </a:p>
          <a:p>
            <a:pPr marL="1200150" lvl="1" indent="-742950" algn="just" rtl="0">
              <a:buClr>
                <a:srgbClr val="CC0099"/>
              </a:buClr>
              <a:buFont typeface="+mj-lt"/>
              <a:buAutoNum type="alphaUcPeriod"/>
            </a:pPr>
            <a:r>
              <a:rPr lang="en-US" sz="3600" b="1" dirty="0" smtClean="0">
                <a:cs typeface="+mj-cs"/>
              </a:rPr>
              <a:t>Tightly sealed  the test tube and heat for 30 min in a boiling water bath.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282" y="785794"/>
            <a:ext cx="1143008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Aim:</a:t>
            </a:r>
            <a:endParaRPr lang="ar-EG" sz="3600" dirty="0"/>
          </a:p>
        </p:txBody>
      </p:sp>
      <p:sp>
        <p:nvSpPr>
          <p:cNvPr id="6" name="Rectangle 5"/>
          <p:cNvSpPr/>
          <p:nvPr/>
        </p:nvSpPr>
        <p:spPr>
          <a:xfrm>
            <a:off x="142876" y="1785926"/>
            <a:ext cx="2357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 rtl="0">
              <a:buClr>
                <a:srgbClr val="185E18"/>
              </a:buClr>
              <a:buSzPct val="99000"/>
            </a:pPr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</a:t>
            </a:r>
          </a:p>
        </p:txBody>
      </p:sp>
      <p:pic>
        <p:nvPicPr>
          <p:cNvPr id="5" name="~PP444.WAV">
            <a:hlinkClick r:id="" action="ppaction://media"/>
          </p:cNvPr>
          <p:cNvPicPr>
            <a:picLocks noRot="1" noChangeAspect="1"/>
          </p:cNvPicPr>
          <p:nvPr>
            <a:wavAudioFile r:embed="rId2" name="~PP444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4" y="928670"/>
            <a:ext cx="342899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 </a:t>
            </a:r>
            <a:endParaRPr lang="ar-EG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42876" y="2084382"/>
            <a:ext cx="8929718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4000" b="1" dirty="0" smtClean="0">
                <a:solidFill>
                  <a:srgbClr val="C00000"/>
                </a:solidFill>
                <a:cs typeface="+mj-cs"/>
              </a:rPr>
              <a:t>Deep red color </a:t>
            </a:r>
            <a:r>
              <a:rPr lang="en-US" sz="4000" b="1" dirty="0" smtClean="0">
                <a:cs typeface="+mj-cs"/>
              </a:rPr>
              <a:t>(crimson color)</a:t>
            </a:r>
          </a:p>
          <a:p>
            <a:pPr algn="just" rtl="0"/>
            <a:r>
              <a:rPr lang="en-US" sz="4000" b="1" dirty="0" smtClean="0">
                <a:cs typeface="+mj-cs"/>
              </a:rPr>
              <a:t>                for cotton seed oil.</a:t>
            </a:r>
          </a:p>
          <a:p>
            <a:pPr algn="just" rtl="0"/>
            <a:r>
              <a:rPr lang="en-US" sz="4000" b="1" u="sng" dirty="0" smtClean="0">
                <a:solidFill>
                  <a:srgbClr val="00602B"/>
                </a:solidFill>
                <a:cs typeface="+mj-cs"/>
              </a:rPr>
              <a:t>N.B.</a:t>
            </a:r>
          </a:p>
          <a:p>
            <a:pPr algn="just" rtl="0">
              <a:buFont typeface="Arial" pitchFamily="34" charset="0"/>
              <a:buChar char="•"/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+mj-cs"/>
              </a:rPr>
              <a:t>  0.1%</a:t>
            </a:r>
            <a:r>
              <a:rPr lang="en-US" sz="4000" b="1" dirty="0" smtClean="0">
                <a:cs typeface="+mj-cs"/>
              </a:rPr>
              <a:t> of cotton seed oil can be detected   </a:t>
            </a:r>
          </a:p>
          <a:p>
            <a:pPr algn="just" rtl="0"/>
            <a:r>
              <a:rPr lang="en-US" sz="4000" b="1" dirty="0" smtClean="0">
                <a:cs typeface="+mj-cs"/>
              </a:rPr>
              <a:t>  by </a:t>
            </a:r>
            <a:r>
              <a:rPr lang="en-US" sz="4000" b="1" dirty="0" err="1" smtClean="0">
                <a:cs typeface="+mj-cs"/>
              </a:rPr>
              <a:t>Halphen’s</a:t>
            </a:r>
            <a:r>
              <a:rPr lang="en-US" sz="4000" b="1" dirty="0" smtClean="0">
                <a:cs typeface="+mj-cs"/>
              </a:rPr>
              <a:t> test.</a:t>
            </a:r>
          </a:p>
          <a:p>
            <a:pPr algn="just" rtl="0"/>
            <a:endParaRPr lang="ar-EG" sz="3600" b="1" dirty="0">
              <a:cs typeface="+mj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58016" y="2357430"/>
            <a:ext cx="11430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Rounded Rectangle 5"/>
          <p:cNvSpPr/>
          <p:nvPr/>
        </p:nvSpPr>
        <p:spPr>
          <a:xfrm>
            <a:off x="571472" y="2857496"/>
            <a:ext cx="1143008" cy="357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smtClean="0">
                <a:solidFill>
                  <a:srgbClr val="FF09BF"/>
                </a:solidFill>
              </a:rPr>
              <a:t>+</a:t>
            </a:r>
            <a:r>
              <a:rPr lang="en-US" sz="3600" dirty="0" err="1" smtClean="0">
                <a:solidFill>
                  <a:srgbClr val="FF09BF"/>
                </a:solidFill>
              </a:rPr>
              <a:t>ve</a:t>
            </a:r>
            <a:endParaRPr lang="ar-EG" sz="3600" dirty="0">
              <a:solidFill>
                <a:srgbClr val="FF09BF"/>
              </a:solidFill>
            </a:endParaRPr>
          </a:p>
        </p:txBody>
      </p:sp>
      <p:pic>
        <p:nvPicPr>
          <p:cNvPr id="7" name="~PP2901.WAV">
            <a:hlinkClick r:id="" action="ppaction://media"/>
          </p:cNvPr>
          <p:cNvPicPr>
            <a:picLocks noRot="1" noChangeAspect="1"/>
          </p:cNvPicPr>
          <p:nvPr>
            <a:wavAudioFile r:embed="rId2" name="~PP2901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 animBg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1462"/>
            <a:ext cx="9144000" cy="65556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 algn="ctr" rtl="0">
              <a:buClr>
                <a:srgbClr val="00602B"/>
              </a:buClr>
              <a:buFont typeface="+mj-lt"/>
              <a:buAutoNum type="arabicPeriod" startAt="3"/>
            </a:pPr>
            <a:r>
              <a:rPr lang="en-US" sz="4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Nitric acid test</a:t>
            </a:r>
          </a:p>
          <a:p>
            <a:pPr marL="742950" indent="-742950" algn="just" rtl="0">
              <a:buClr>
                <a:srgbClr val="00602B"/>
              </a:buClr>
            </a:pPr>
            <a:r>
              <a:rPr lang="en-US" sz="4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sz="3600" b="1" dirty="0" smtClean="0"/>
              <a:t>for detection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adulteration of olive oil </a:t>
            </a:r>
            <a:r>
              <a:rPr lang="en-US" sz="3600" b="1" dirty="0" smtClean="0"/>
              <a:t>with foreign oil.</a:t>
            </a:r>
          </a:p>
          <a:p>
            <a:pPr marL="742950" indent="-742950" algn="just" rtl="0">
              <a:buClr>
                <a:srgbClr val="00602B"/>
              </a:buClr>
            </a:pPr>
            <a:endParaRPr lang="en-US" sz="4400" b="1" dirty="0" smtClean="0"/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rabicPeriod"/>
            </a:pPr>
            <a:r>
              <a:rPr lang="en-US" sz="3600" b="1" dirty="0" smtClean="0">
                <a:cs typeface="+mj-cs"/>
              </a:rPr>
              <a:t>In a clean test tube add</a:t>
            </a:r>
          </a:p>
          <a:p>
            <a:pPr marL="1657350" lvl="2" indent="-742950"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600" b="1" dirty="0" smtClean="0">
                <a:cs typeface="+mj-cs"/>
              </a:rPr>
              <a:t>5ml oil sample </a:t>
            </a:r>
          </a:p>
          <a:p>
            <a:pPr marL="1657350" lvl="2" indent="-742950"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600" b="1" dirty="0" smtClean="0">
                <a:cs typeface="+mj-cs"/>
              </a:rPr>
              <a:t>5ml nitric acid (9:1)</a:t>
            </a:r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rabicPeriod"/>
            </a:pPr>
            <a:r>
              <a:rPr lang="en-US" sz="3600" b="1" dirty="0" smtClean="0">
                <a:cs typeface="+mj-cs"/>
              </a:rPr>
              <a:t>Shake thoroughly for 2 min &amp; allow to stand.</a:t>
            </a:r>
          </a:p>
          <a:p>
            <a:pPr marL="742950" indent="-742950" algn="just" rtl="0">
              <a:buClr>
                <a:srgbClr val="C00000"/>
              </a:buClr>
            </a:pPr>
            <a:r>
              <a:rPr lang="en-US" sz="3600" b="1" dirty="0" smtClean="0">
                <a:cs typeface="+mj-cs"/>
              </a:rPr>
              <a:t>                unchanged                </a:t>
            </a:r>
          </a:p>
          <a:p>
            <a:pPr marL="742950" indent="-742950" algn="just" rtl="0">
              <a:buClr>
                <a:srgbClr val="C00000"/>
              </a:buClr>
            </a:pPr>
            <a:r>
              <a:rPr lang="en-US" sz="3600" b="1" dirty="0" smtClean="0">
                <a:cs typeface="+mj-cs"/>
              </a:rPr>
              <a:t>              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brown color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282" y="642918"/>
            <a:ext cx="1143008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Aim:</a:t>
            </a:r>
            <a:endParaRPr lang="ar-EG" sz="3600" dirty="0"/>
          </a:p>
        </p:txBody>
      </p:sp>
      <p:sp>
        <p:nvSpPr>
          <p:cNvPr id="4" name="Rectangle 3"/>
          <p:cNvSpPr/>
          <p:nvPr/>
        </p:nvSpPr>
        <p:spPr>
          <a:xfrm>
            <a:off x="214314" y="1785926"/>
            <a:ext cx="2357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 rtl="0">
              <a:buClr>
                <a:srgbClr val="185E18"/>
              </a:buClr>
              <a:buSzPct val="99000"/>
            </a:pPr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</a:t>
            </a:r>
          </a:p>
        </p:txBody>
      </p:sp>
      <p:sp>
        <p:nvSpPr>
          <p:cNvPr id="5" name="Rectangle 4"/>
          <p:cNvSpPr/>
          <p:nvPr/>
        </p:nvSpPr>
        <p:spPr>
          <a:xfrm>
            <a:off x="-714412" y="5286388"/>
            <a:ext cx="342899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</a:t>
            </a:r>
            <a:r>
              <a:rPr lang="en-US" sz="4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EG" sz="4400" dirty="0"/>
          </a:p>
        </p:txBody>
      </p:sp>
      <p:sp>
        <p:nvSpPr>
          <p:cNvPr id="12" name="Right Arrow 11"/>
          <p:cNvSpPr/>
          <p:nvPr/>
        </p:nvSpPr>
        <p:spPr>
          <a:xfrm>
            <a:off x="4000496" y="5500702"/>
            <a:ext cx="785818" cy="214314"/>
          </a:xfrm>
          <a:prstGeom prst="rightArrow">
            <a:avLst/>
          </a:prstGeom>
          <a:ln>
            <a:solidFill>
              <a:srgbClr val="FF0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Rectangle 12"/>
          <p:cNvSpPr/>
          <p:nvPr/>
        </p:nvSpPr>
        <p:spPr>
          <a:xfrm>
            <a:off x="5286380" y="5429264"/>
            <a:ext cx="285752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Pure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olive oil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000496" y="6072206"/>
            <a:ext cx="785818" cy="214314"/>
          </a:xfrm>
          <a:prstGeom prst="rightArrow">
            <a:avLst/>
          </a:prstGeom>
          <a:ln>
            <a:solidFill>
              <a:srgbClr val="FF0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Rectangle 14"/>
          <p:cNvSpPr/>
          <p:nvPr/>
        </p:nvSpPr>
        <p:spPr>
          <a:xfrm>
            <a:off x="4643438" y="5929330"/>
            <a:ext cx="4500562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Indicate presence of foreign oil</a:t>
            </a:r>
            <a:endParaRPr lang="ar-EG" sz="2800" b="1" dirty="0">
              <a:solidFill>
                <a:schemeClr val="tx1"/>
              </a:solidFill>
            </a:endParaRPr>
          </a:p>
        </p:txBody>
      </p:sp>
      <p:pic>
        <p:nvPicPr>
          <p:cNvPr id="10" name="~PP1412.WAV">
            <a:hlinkClick r:id="" action="ppaction://media"/>
          </p:cNvPr>
          <p:cNvPicPr>
            <a:picLocks noRot="1" noChangeAspect="1"/>
          </p:cNvPicPr>
          <p:nvPr>
            <a:wavAudioFile r:embed="rId2" name="~PP1412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 animBg="1"/>
      <p:bldP spid="13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0"/>
            <a:ext cx="8786874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4000" b="1" dirty="0" smtClean="0">
                <a:cs typeface="+mj-cs"/>
              </a:rPr>
              <a:t>Therefore, more saturated F.A. less iodine is required.</a:t>
            </a:r>
          </a:p>
          <a:p>
            <a:pPr algn="just" rtl="0">
              <a:buClr>
                <a:srgbClr val="FF0000"/>
              </a:buClr>
            </a:pPr>
            <a:endParaRPr lang="en-US" sz="4000" dirty="0" smtClean="0">
              <a:cs typeface="+mj-cs"/>
            </a:endParaRPr>
          </a:p>
          <a:p>
            <a:pPr algn="just" rtl="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4000" b="1" spc="-150" dirty="0" smtClean="0">
                <a:cs typeface="+mj-cs"/>
              </a:rPr>
              <a:t>Therefore, as the degree of </a:t>
            </a:r>
            <a:r>
              <a:rPr lang="en-US" sz="4000" b="1" spc="-150" dirty="0" err="1" smtClean="0">
                <a:cs typeface="+mj-cs"/>
              </a:rPr>
              <a:t>unsaturation</a:t>
            </a:r>
            <a:r>
              <a:rPr lang="en-US" sz="4000" b="1" spc="-150" dirty="0" smtClean="0">
                <a:cs typeface="+mj-cs"/>
              </a:rPr>
              <a:t>     increase iodine number            the biological value of the fat increase.</a:t>
            </a:r>
          </a:p>
          <a:p>
            <a:pPr algn="just" rtl="0">
              <a:buClr>
                <a:srgbClr val="FF0000"/>
              </a:buClr>
            </a:pPr>
            <a:r>
              <a:rPr lang="en-US" sz="4000" dirty="0" smtClean="0">
                <a:solidFill>
                  <a:srgbClr val="3333CC"/>
                </a:solidFill>
                <a:cs typeface="+mj-cs"/>
              </a:rPr>
              <a:t>   </a:t>
            </a:r>
            <a:r>
              <a:rPr lang="en-US" sz="4000" b="1" u="sng" dirty="0" smtClean="0">
                <a:solidFill>
                  <a:srgbClr val="3333CC"/>
                </a:solidFill>
                <a:cs typeface="+mj-cs"/>
              </a:rPr>
              <a:t>Aim</a:t>
            </a:r>
            <a:r>
              <a:rPr lang="en-US" sz="4000" b="1" dirty="0" smtClean="0">
                <a:solidFill>
                  <a:srgbClr val="3333CC"/>
                </a:solidFill>
                <a:cs typeface="+mj-cs"/>
              </a:rPr>
              <a:t> :</a:t>
            </a:r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/>
            </a:pPr>
            <a:r>
              <a:rPr lang="en-US" sz="4000" b="1" spc="-150" dirty="0" smtClean="0">
                <a:cs typeface="+mj-cs"/>
              </a:rPr>
              <a:t>Identification the type of fat and oil.</a:t>
            </a:r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/>
            </a:pPr>
            <a:r>
              <a:rPr lang="en-US" sz="4000" b="1" spc="-150" dirty="0" smtClean="0">
                <a:cs typeface="+mj-cs"/>
              </a:rPr>
              <a:t>Detection of adulteration of fat and oil. </a:t>
            </a:r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/>
            </a:pPr>
            <a:r>
              <a:rPr lang="en-US" sz="4000" b="1" spc="-150" dirty="0" smtClean="0">
                <a:cs typeface="+mj-cs"/>
              </a:rPr>
              <a:t>Determine the biological value of fat </a:t>
            </a:r>
            <a:r>
              <a:rPr lang="en-US" sz="4000" b="1" dirty="0" smtClean="0">
                <a:cs typeface="+mj-cs"/>
              </a:rPr>
              <a:t>.</a:t>
            </a:r>
            <a:endParaRPr lang="ar-EG" sz="4000" b="1" dirty="0">
              <a:cs typeface="+mj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929190" y="2855908"/>
            <a:ext cx="1285884" cy="15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~PP1295.WAV">
            <a:hlinkClick r:id="" action="ppaction://media"/>
          </p:cNvPr>
          <p:cNvPicPr>
            <a:picLocks noRot="1" noChangeAspect="1"/>
          </p:cNvPicPr>
          <p:nvPr>
            <a:wavAudioFile r:embed="rId2" name="~PP1295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67403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 algn="ctr" rtl="0">
              <a:buClr>
                <a:srgbClr val="006600"/>
              </a:buClr>
              <a:buFont typeface="+mj-lt"/>
              <a:buAutoNum type="arabicPeriod" startAt="4"/>
            </a:pPr>
            <a:r>
              <a:rPr lang="en-US" sz="48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Kreis test</a:t>
            </a:r>
          </a:p>
          <a:p>
            <a:pPr marL="1200150" lvl="1" indent="-742950" algn="just" rtl="0">
              <a:buClr>
                <a:srgbClr val="006600"/>
              </a:buClr>
            </a:pPr>
            <a:r>
              <a:rPr lang="en-US" sz="48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</a:t>
            </a:r>
            <a:r>
              <a:rPr lang="en-US" sz="3600" b="1" dirty="0" smtClean="0">
                <a:cs typeface="+mj-cs"/>
              </a:rPr>
              <a:t>for detection of </a:t>
            </a:r>
            <a:r>
              <a:rPr lang="en-US" sz="3600" b="1" dirty="0" smtClean="0">
                <a:solidFill>
                  <a:srgbClr val="CC0099"/>
                </a:solidFill>
                <a:cs typeface="+mj-cs"/>
              </a:rPr>
              <a:t>rancidity.</a:t>
            </a:r>
          </a:p>
          <a:p>
            <a:pPr marL="1200150" lvl="1" indent="-742950" algn="just" rtl="0">
              <a:buClr>
                <a:srgbClr val="006600"/>
              </a:buClr>
            </a:pPr>
            <a:r>
              <a:rPr lang="en-US" sz="4800" b="1" dirty="0" smtClean="0">
                <a:solidFill>
                  <a:srgbClr val="CC0099"/>
                </a:solidFill>
                <a:cs typeface="+mj-cs"/>
              </a:rPr>
              <a:t>              </a:t>
            </a:r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lphaUcPeriod"/>
            </a:pPr>
            <a:r>
              <a:rPr lang="en-US" sz="3600" b="1" dirty="0" smtClean="0">
                <a:cs typeface="+mj-cs"/>
              </a:rPr>
              <a:t>In a test tube add</a:t>
            </a:r>
          </a:p>
          <a:p>
            <a:pPr marL="1657350" lvl="2" indent="-742950" algn="just" rtl="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600" b="1" dirty="0" smtClean="0">
                <a:cs typeface="+mj-cs"/>
              </a:rPr>
              <a:t>5ml melted fat or oil</a:t>
            </a:r>
          </a:p>
          <a:p>
            <a:pPr marL="1657350" lvl="2" indent="-742950" algn="just" rtl="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600" b="1" dirty="0" smtClean="0">
                <a:cs typeface="+mj-cs"/>
              </a:rPr>
              <a:t>5ml conc. Hcl</a:t>
            </a:r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lphaUcPeriod" startAt="2"/>
            </a:pPr>
            <a:r>
              <a:rPr lang="en-US" sz="3600" b="1" dirty="0" smtClean="0">
                <a:cs typeface="+mj-cs"/>
              </a:rPr>
              <a:t>Stopper the tube with rubber stopper &amp; shake vigorously for 30 sec </a:t>
            </a:r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lphaUcPeriod" startAt="2"/>
            </a:pPr>
            <a:r>
              <a:rPr lang="en-US" sz="3600" b="1" dirty="0" smtClean="0">
                <a:cs typeface="+mj-cs"/>
              </a:rPr>
              <a:t>Add 5ml of 0.1 % ether sol. of </a:t>
            </a:r>
            <a:r>
              <a:rPr lang="en-US" sz="3600" b="1" dirty="0" err="1" smtClean="0">
                <a:cs typeface="+mj-cs"/>
              </a:rPr>
              <a:t>phloroglucinol</a:t>
            </a:r>
            <a:r>
              <a:rPr lang="en-US" sz="3600" b="1" dirty="0" smtClean="0">
                <a:cs typeface="+mj-cs"/>
              </a:rPr>
              <a:t> </a:t>
            </a:r>
          </a:p>
          <a:p>
            <a:pPr marL="1200150" lvl="1" indent="-742950" algn="just" rtl="0">
              <a:buClr>
                <a:srgbClr val="C00000"/>
              </a:buClr>
            </a:pPr>
            <a:endParaRPr lang="ar-EG" sz="3600" b="1" dirty="0"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282" y="1000108"/>
            <a:ext cx="1143008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Aim:</a:t>
            </a:r>
            <a:endParaRPr lang="ar-EG" sz="3600" dirty="0">
              <a:solidFill>
                <a:srgbClr val="FF993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14" y="1643050"/>
            <a:ext cx="2357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 rtl="0">
              <a:buClr>
                <a:srgbClr val="185E18"/>
              </a:buClr>
              <a:buSzPct val="99000"/>
            </a:pPr>
            <a:r>
              <a:rPr lang="en-US" sz="36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</a:t>
            </a:r>
          </a:p>
        </p:txBody>
      </p:sp>
      <p:pic>
        <p:nvPicPr>
          <p:cNvPr id="5" name="~PP2898.WAV">
            <a:hlinkClick r:id="" action="ppaction://media"/>
          </p:cNvPr>
          <p:cNvPicPr>
            <a:picLocks noRot="1" noChangeAspect="1"/>
          </p:cNvPicPr>
          <p:nvPr>
            <a:wavAudioFile r:embed="rId2" name="~PP289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428604"/>
            <a:ext cx="8286808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 algn="just" rtl="0">
              <a:buClr>
                <a:srgbClr val="C00000"/>
              </a:buClr>
              <a:buFont typeface="+mj-lt"/>
              <a:buAutoNum type="alphaUcPeriod" startAt="4"/>
            </a:pPr>
            <a:r>
              <a:rPr lang="en-US" sz="3600" b="1" dirty="0" err="1" smtClean="0"/>
              <a:t>Restopper</a:t>
            </a:r>
            <a:r>
              <a:rPr lang="en-US" sz="3600" b="1" dirty="0" smtClean="0"/>
              <a:t> and shake for 30 sec and allow to stand for 10 min</a:t>
            </a:r>
          </a:p>
          <a:p>
            <a:pPr marL="742950" indent="-742950" algn="just" rtl="0">
              <a:buClr>
                <a:srgbClr val="C00000"/>
              </a:buClr>
              <a:buFont typeface="+mj-lt"/>
              <a:buAutoNum type="alphaUcPeriod" startAt="4"/>
            </a:pPr>
            <a:endParaRPr lang="en-US" sz="3600" b="1" dirty="0" smtClean="0"/>
          </a:p>
          <a:p>
            <a:pPr marL="742950" indent="-742950" algn="just" rtl="0">
              <a:buClr>
                <a:srgbClr val="C00000"/>
              </a:buClr>
            </a:pPr>
            <a:endParaRPr lang="en-US" sz="3600" b="1" dirty="0" smtClean="0"/>
          </a:p>
          <a:p>
            <a:pPr marL="742950" indent="-742950"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600" b="1" dirty="0" smtClean="0"/>
              <a:t>No reaction</a:t>
            </a:r>
          </a:p>
          <a:p>
            <a:pPr marL="742950" indent="-742950"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600" b="1" dirty="0" smtClean="0"/>
              <a:t>If the </a:t>
            </a:r>
            <a:r>
              <a:rPr lang="en-US" sz="3600" b="1" dirty="0" smtClean="0">
                <a:solidFill>
                  <a:srgbClr val="FF3399"/>
                </a:solidFill>
              </a:rPr>
              <a:t>pink color </a:t>
            </a:r>
            <a:r>
              <a:rPr lang="en-US" sz="3600" b="1" dirty="0" smtClean="0"/>
              <a:t>developed in  acid layer</a:t>
            </a:r>
          </a:p>
          <a:p>
            <a:pPr marL="742950" indent="-742950" algn="just" rtl="0">
              <a:buClr>
                <a:srgbClr val="C00000"/>
              </a:buClr>
            </a:pPr>
            <a:r>
              <a:rPr lang="en-US" sz="3600" b="1" dirty="0" smtClean="0"/>
              <a:t>      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proceed as follow:</a:t>
            </a:r>
          </a:p>
          <a:p>
            <a:pPr marL="742950" indent="-742950" algn="just" rtl="0">
              <a:buClr>
                <a:srgbClr val="C00000"/>
              </a:buClr>
              <a:buFont typeface="Calibri" pitchFamily="34" charset="0"/>
              <a:buChar char="―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Dilute the original sample using petroleum ether or kerosene in a ratio </a:t>
            </a:r>
            <a:r>
              <a:rPr lang="en-US" sz="3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: 9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 </a:t>
            </a:r>
            <a:r>
              <a:rPr lang="en-US" sz="3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: 19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EG" sz="3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1428736"/>
            <a:ext cx="27744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Result </a:t>
            </a:r>
            <a:endParaRPr lang="en-US" sz="72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57620" y="2857496"/>
            <a:ext cx="2071702" cy="357190"/>
          </a:xfrm>
          <a:prstGeom prst="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Rectangle 7"/>
          <p:cNvSpPr/>
          <p:nvPr/>
        </p:nvSpPr>
        <p:spPr>
          <a:xfrm>
            <a:off x="6072198" y="2428868"/>
            <a:ext cx="2857520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no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7030A0"/>
                </a:solidFill>
              </a:rPr>
              <a:t>rancidity</a:t>
            </a:r>
            <a:endParaRPr lang="ar-EG" sz="2800" b="1" dirty="0">
              <a:solidFill>
                <a:srgbClr val="7030A0"/>
              </a:solidFill>
            </a:endParaRPr>
          </a:p>
        </p:txBody>
      </p:sp>
      <p:pic>
        <p:nvPicPr>
          <p:cNvPr id="7" name="~PP3239.WAV">
            <a:hlinkClick r:id="" action="ppaction://media"/>
          </p:cNvPr>
          <p:cNvPicPr>
            <a:picLocks noRot="1" noChangeAspect="1"/>
          </p:cNvPicPr>
          <p:nvPr>
            <a:wavAudioFile r:embed="rId1" name="~PP323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28"/>
            <a:ext cx="8643998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Clr>
                <a:srgbClr val="FF0000"/>
              </a:buClr>
              <a:buFont typeface="Calibri" pitchFamily="34" charset="0"/>
              <a:buChar char="―"/>
            </a:pPr>
            <a:r>
              <a:rPr lang="en-US" sz="3600" b="1" dirty="0" smtClean="0"/>
              <a:t>Test 5ml of mixtures as above &amp; note the  </a:t>
            </a:r>
          </a:p>
          <a:p>
            <a:pPr algn="l" rtl="0">
              <a:buClr>
                <a:srgbClr val="FF0000"/>
              </a:buClr>
            </a:pPr>
            <a:r>
              <a:rPr lang="en-US" sz="3600" b="1" dirty="0" smtClean="0"/>
              <a:t>    color. </a:t>
            </a:r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en-US" sz="3600" b="1" dirty="0" smtClean="0"/>
          </a:p>
          <a:p>
            <a:pPr algn="l" rtl="0">
              <a:buClr>
                <a:srgbClr val="FF0000"/>
              </a:buClr>
            </a:pPr>
            <a:endParaRPr lang="ar-EG" sz="3600" b="1" dirty="0"/>
          </a:p>
        </p:txBody>
      </p:sp>
      <p:grpSp>
        <p:nvGrpSpPr>
          <p:cNvPr id="4" name="Group 6"/>
          <p:cNvGrpSpPr/>
          <p:nvPr/>
        </p:nvGrpSpPr>
        <p:grpSpPr>
          <a:xfrm>
            <a:off x="4429124" y="785794"/>
            <a:ext cx="214314" cy="1357322"/>
            <a:chOff x="4429124" y="1214422"/>
            <a:chExt cx="214314" cy="1357322"/>
          </a:xfrm>
        </p:grpSpPr>
        <p:sp>
          <p:nvSpPr>
            <p:cNvPr id="3" name="Flowchart: Magnetic Disk 2"/>
            <p:cNvSpPr/>
            <p:nvPr/>
          </p:nvSpPr>
          <p:spPr>
            <a:xfrm>
              <a:off x="4429124" y="1214422"/>
              <a:ext cx="214314" cy="1357322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5" name="Flowchart: Magnetic Disk 4"/>
            <p:cNvSpPr/>
            <p:nvPr/>
          </p:nvSpPr>
          <p:spPr>
            <a:xfrm flipH="1">
              <a:off x="4429124" y="1785926"/>
              <a:ext cx="214314" cy="785818"/>
            </a:xfrm>
            <a:prstGeom prst="flowChartMagneticDisk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57422" y="2071678"/>
            <a:ext cx="31432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rgbClr val="FF3399"/>
                </a:solidFill>
              </a:rPr>
              <a:t>Pink  color</a:t>
            </a:r>
            <a:endParaRPr lang="ar-EG" sz="2800" b="1" dirty="0">
              <a:solidFill>
                <a:srgbClr val="FF3399"/>
              </a:solidFill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858016" y="3286124"/>
            <a:ext cx="214314" cy="1357322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" name="Flowchart: Magnetic Disk 11"/>
          <p:cNvSpPr/>
          <p:nvPr/>
        </p:nvSpPr>
        <p:spPr>
          <a:xfrm flipH="1">
            <a:off x="6858016" y="3857628"/>
            <a:ext cx="214314" cy="785818"/>
          </a:xfrm>
          <a:prstGeom prst="flowChartMagneticDisk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Flowchart: Magnetic Disk 13"/>
          <p:cNvSpPr/>
          <p:nvPr/>
        </p:nvSpPr>
        <p:spPr>
          <a:xfrm>
            <a:off x="2214546" y="3357562"/>
            <a:ext cx="214314" cy="1357322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Flowchart: Magnetic Disk 14"/>
          <p:cNvSpPr/>
          <p:nvPr/>
        </p:nvSpPr>
        <p:spPr>
          <a:xfrm flipH="1">
            <a:off x="2214546" y="3929066"/>
            <a:ext cx="214314" cy="785818"/>
          </a:xfrm>
          <a:prstGeom prst="flowChartMagneticDisk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Down Arrow 15"/>
          <p:cNvSpPr/>
          <p:nvPr/>
        </p:nvSpPr>
        <p:spPr>
          <a:xfrm flipH="1">
            <a:off x="4429124" y="2500306"/>
            <a:ext cx="142876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TextBox 16"/>
          <p:cNvSpPr txBox="1"/>
          <p:nvPr/>
        </p:nvSpPr>
        <p:spPr>
          <a:xfrm>
            <a:off x="1095922" y="3143248"/>
            <a:ext cx="707236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Original sample diluted </a:t>
            </a:r>
          </a:p>
          <a:p>
            <a:pPr algn="ctr"/>
            <a:r>
              <a:rPr lang="en-US" sz="3200" b="1" dirty="0" smtClean="0"/>
              <a:t>with kerosene</a:t>
            </a:r>
            <a:endParaRPr lang="ar-EG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-71470" y="4712341"/>
            <a:ext cx="4929222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/>
              <a:t>1 : 9</a:t>
            </a:r>
          </a:p>
          <a:p>
            <a:pPr algn="ctr" rtl="0"/>
            <a:r>
              <a:rPr lang="en-US" sz="3200" b="1" dirty="0" smtClean="0"/>
              <a:t>Red color </a:t>
            </a:r>
          </a:p>
          <a:p>
            <a:pPr algn="ctr" rtl="0"/>
            <a:r>
              <a:rPr lang="en-US" sz="3200" b="1" dirty="0" smtClean="0"/>
              <a:t>indicate rancidity but not detected by smell or taste</a:t>
            </a:r>
          </a:p>
          <a:p>
            <a:pPr algn="l" rtl="0"/>
            <a:endParaRPr lang="ar-EG" sz="2400" dirty="0"/>
          </a:p>
        </p:txBody>
      </p:sp>
      <p:sp>
        <p:nvSpPr>
          <p:cNvPr id="19" name="Down Arrow 18"/>
          <p:cNvSpPr/>
          <p:nvPr/>
        </p:nvSpPr>
        <p:spPr>
          <a:xfrm rot="18691325" flipH="1">
            <a:off x="6234206" y="3830452"/>
            <a:ext cx="129514" cy="872747"/>
          </a:xfrm>
          <a:prstGeom prst="downArrow">
            <a:avLst>
              <a:gd name="adj1" fmla="val 67665"/>
              <a:gd name="adj2" fmla="val 42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" name="Down Arrow 19"/>
          <p:cNvSpPr/>
          <p:nvPr/>
        </p:nvSpPr>
        <p:spPr>
          <a:xfrm rot="2629141" flipH="1">
            <a:off x="2861437" y="3862165"/>
            <a:ext cx="150062" cy="853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" name="TextBox 21"/>
          <p:cNvSpPr txBox="1"/>
          <p:nvPr/>
        </p:nvSpPr>
        <p:spPr>
          <a:xfrm>
            <a:off x="4786314" y="4714884"/>
            <a:ext cx="4500594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/>
              <a:t>1 : 19</a:t>
            </a:r>
          </a:p>
          <a:p>
            <a:pPr algn="ctr" rtl="0"/>
            <a:r>
              <a:rPr lang="en-US" sz="3200" b="1" dirty="0" smtClean="0"/>
              <a:t>Red color</a:t>
            </a:r>
          </a:p>
          <a:p>
            <a:pPr algn="ctr" rtl="0"/>
            <a:r>
              <a:rPr lang="en-US" sz="3200" b="1" dirty="0" smtClean="0"/>
              <a:t> indicate  definite rancidity</a:t>
            </a:r>
            <a:endParaRPr lang="ar-EG" sz="2400" dirty="0"/>
          </a:p>
        </p:txBody>
      </p:sp>
      <p:pic>
        <p:nvPicPr>
          <p:cNvPr id="21" name="~PP1527.WAV">
            <a:hlinkClick r:id="" action="ppaction://media"/>
          </p:cNvPr>
          <p:cNvPicPr>
            <a:picLocks noRot="1" noChangeAspect="1"/>
          </p:cNvPicPr>
          <p:nvPr>
            <a:wavAudioFile r:embed="rId2" name="~PP1527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79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1" grpId="0" animBg="1"/>
      <p:bldP spid="12" grpId="0" animBg="1"/>
      <p:bldP spid="14" grpId="0" animBg="1"/>
      <p:bldP spid="15" grpId="0" animBg="1"/>
      <p:bldP spid="16" grpId="0" animBg="1"/>
      <p:bldP spid="17" grpId="0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57066"/>
            <a:ext cx="9144000" cy="64940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sz="3200" b="1" dirty="0" smtClean="0"/>
              <a:t>the fat or oil may then be grouped into 4 classes:</a:t>
            </a:r>
          </a:p>
          <a:p>
            <a:pPr marL="971550" lvl="1" indent="-514350" algn="l" rtl="0">
              <a:buClr>
                <a:srgbClr val="C00000"/>
              </a:buClr>
              <a:buFont typeface="+mj-lt"/>
              <a:buAutoNum type="arabicParenR"/>
            </a:pPr>
            <a:r>
              <a:rPr lang="en-US" sz="3200" b="1" dirty="0" smtClean="0">
                <a:solidFill>
                  <a:srgbClr val="C00000"/>
                </a:solidFill>
              </a:rPr>
              <a:t>No reaction</a:t>
            </a:r>
            <a:r>
              <a:rPr lang="en-US" sz="3200" b="1" dirty="0" smtClean="0"/>
              <a:t>               no rancidity.</a:t>
            </a:r>
          </a:p>
          <a:p>
            <a:pPr marL="971550" lvl="1" indent="-514350" algn="l" rtl="0">
              <a:buClr>
                <a:srgbClr val="C00000"/>
              </a:buClr>
              <a:buFont typeface="+mj-lt"/>
              <a:buAutoNum type="arabicParenR"/>
            </a:pPr>
            <a:endParaRPr lang="en-US" sz="3200" b="1" dirty="0" smtClean="0"/>
          </a:p>
          <a:p>
            <a:pPr marL="971550" lvl="1" indent="-514350" algn="l" rtl="0">
              <a:buClr>
                <a:srgbClr val="C00000"/>
              </a:buClr>
              <a:buFont typeface="+mj-lt"/>
              <a:buAutoNum type="arabicParenR"/>
            </a:pPr>
            <a:r>
              <a:rPr lang="en-US" sz="3200" b="1" dirty="0" smtClean="0">
                <a:solidFill>
                  <a:srgbClr val="C00000"/>
                </a:solidFill>
              </a:rPr>
              <a:t>Positive reaction in undiluted sample only         </a:t>
            </a:r>
            <a:r>
              <a:rPr lang="en-US" sz="3200" b="1" dirty="0" smtClean="0"/>
              <a:t>no rancidity as far as taste and odor are concerned but will soon turned rancid.</a:t>
            </a:r>
          </a:p>
          <a:p>
            <a:pPr marL="971550" lvl="1" indent="-514350" algn="l" rtl="0">
              <a:buClr>
                <a:srgbClr val="C00000"/>
              </a:buClr>
              <a:buFont typeface="+mj-lt"/>
              <a:buAutoNum type="arabicParenR"/>
            </a:pPr>
            <a:endParaRPr lang="en-US" sz="3200" b="1" dirty="0" smtClean="0"/>
          </a:p>
          <a:p>
            <a:pPr marL="971550" lvl="1" indent="-514350" algn="l" rtl="0">
              <a:buClr>
                <a:srgbClr val="C00000"/>
              </a:buClr>
              <a:buFont typeface="+mj-lt"/>
              <a:buAutoNum type="arabicParenR"/>
            </a:pPr>
            <a:r>
              <a:rPr lang="en-US" sz="3200" b="1" dirty="0" smtClean="0">
                <a:solidFill>
                  <a:srgbClr val="C00000"/>
                </a:solidFill>
              </a:rPr>
              <a:t>Positive reaction in dilution 1 : 9 and undiluted sample only</a:t>
            </a:r>
            <a:r>
              <a:rPr lang="en-US" sz="3200" b="1" dirty="0" smtClean="0"/>
              <a:t>            rancidity but not detected by odor and taste.</a:t>
            </a:r>
          </a:p>
          <a:p>
            <a:pPr marL="971550" lvl="1" indent="-514350" algn="l" rtl="0">
              <a:buClr>
                <a:srgbClr val="C00000"/>
              </a:buClr>
              <a:buFont typeface="+mj-lt"/>
              <a:buAutoNum type="arabicParenR" startAt="4"/>
            </a:pPr>
            <a:r>
              <a:rPr lang="en-US" sz="3200" b="1" dirty="0" smtClean="0">
                <a:solidFill>
                  <a:srgbClr val="C00000"/>
                </a:solidFill>
              </a:rPr>
              <a:t>Positive reaction in dilution 1 : 19 &amp; 1 : 9 and undiluted sample</a:t>
            </a:r>
            <a:r>
              <a:rPr lang="en-US" sz="3200" b="1" dirty="0" smtClean="0"/>
              <a:t>                rancidity detected by odor and taste (definite rancidity).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14678" y="785794"/>
            <a:ext cx="114300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86776" y="1714488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43240" y="4143380"/>
            <a:ext cx="100013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14810" y="5641990"/>
            <a:ext cx="114300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2470.WAV">
            <a:hlinkClick r:id="" action="ppaction://media"/>
          </p:cNvPr>
          <p:cNvPicPr>
            <a:picLocks noRot="1" noChangeAspect="1"/>
          </p:cNvPicPr>
          <p:nvPr>
            <a:wavAudioFile r:embed="rId2" name="~PP247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001_thanks_you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77063"/>
          </a:xfrm>
          <a:prstGeom prst="rect">
            <a:avLst/>
          </a:prstGeom>
        </p:spPr>
      </p:pic>
      <p:pic>
        <p:nvPicPr>
          <p:cNvPr id="3" name="~PP1102.WAV">
            <a:hlinkClick r:id="" action="ppaction://media"/>
          </p:cNvPr>
          <p:cNvPicPr>
            <a:picLocks noRot="1" noChangeAspect="1"/>
          </p:cNvPicPr>
          <p:nvPr>
            <a:wavAudioFile r:embed="rId1" name="~PP1102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-24"/>
            <a:ext cx="8929718" cy="93871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4400" b="1" u="sng" dirty="0" smtClean="0">
                <a:solidFill>
                  <a:srgbClr val="3333CC"/>
                </a:solidFill>
              </a:rPr>
              <a:t>Procedures:</a:t>
            </a:r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/>
            </a:pPr>
            <a:r>
              <a:rPr lang="en-US" sz="4000" dirty="0" smtClean="0"/>
              <a:t>In tow clean and dry white glass add:</a:t>
            </a:r>
          </a:p>
          <a:p>
            <a:pPr marL="742950" indent="-742950" algn="just" rtl="0"/>
            <a:endParaRPr lang="en-US" sz="4000" dirty="0" smtClean="0"/>
          </a:p>
          <a:p>
            <a:pPr marL="742950" indent="-742950" algn="just" rtl="0"/>
            <a:endParaRPr lang="en-US" sz="4000" dirty="0"/>
          </a:p>
          <a:p>
            <a:pPr marL="742950" indent="-742950" algn="just" rtl="0"/>
            <a:endParaRPr lang="en-US" sz="4000" dirty="0"/>
          </a:p>
          <a:p>
            <a:pPr marL="742950" indent="-742950" algn="just" rtl="0"/>
            <a:endParaRPr lang="en-US" sz="4000" dirty="0" smtClean="0"/>
          </a:p>
          <a:p>
            <a:pPr marL="742950" indent="-742950" algn="just" rtl="0"/>
            <a:r>
              <a:rPr lang="en-US" sz="4000" dirty="0" smtClean="0"/>
              <a:t>                          </a:t>
            </a:r>
            <a:r>
              <a:rPr lang="en-US" sz="3200" b="1" dirty="0" smtClean="0"/>
              <a:t>test bottle(A)          blank bottle(B)</a:t>
            </a:r>
          </a:p>
          <a:p>
            <a:pPr marL="742950" indent="-742950" algn="just" rtl="0"/>
            <a:r>
              <a:rPr lang="en-US" sz="3200" b="1" dirty="0" smtClean="0"/>
              <a:t>    Fat or oil                        0.5 g                        ------ </a:t>
            </a:r>
          </a:p>
          <a:p>
            <a:pPr marL="742950" indent="-742950" algn="just" rtl="0"/>
            <a:r>
              <a:rPr lang="en-US" sz="3200" b="1" dirty="0" smtClean="0"/>
              <a:t>   Chloroform                   10 ml                      10 ml  </a:t>
            </a:r>
          </a:p>
          <a:p>
            <a:pPr marL="742950" indent="-742950" algn="just" rtl="0"/>
            <a:r>
              <a:rPr lang="en-US" sz="3200" b="1" dirty="0" smtClean="0"/>
              <a:t>   Standard iodine sol.    25 ml                      25 ml</a:t>
            </a:r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 startAt="2"/>
            </a:pPr>
            <a:r>
              <a:rPr lang="en-US" sz="3200" dirty="0" smtClean="0"/>
              <a:t> </a:t>
            </a:r>
            <a:r>
              <a:rPr lang="en-US" sz="3200" b="1" dirty="0" smtClean="0"/>
              <a:t>The 2 bottle are shaked well to complete mixing </a:t>
            </a:r>
            <a:endParaRPr lang="en-US" sz="3200" b="1" dirty="0"/>
          </a:p>
          <a:p>
            <a:pPr marL="742950" indent="-742950" algn="just" rtl="0">
              <a:buFont typeface="+mj-lt"/>
              <a:buAutoNum type="arabicPeriod"/>
            </a:pPr>
            <a:endParaRPr lang="en-US" sz="4000" dirty="0" smtClean="0"/>
          </a:p>
          <a:p>
            <a:pPr marL="742950" indent="-742950" algn="just" rtl="0"/>
            <a:endParaRPr lang="en-US" sz="4000" dirty="0" smtClean="0"/>
          </a:p>
          <a:p>
            <a:pPr marL="742950" indent="-742950" algn="just" rtl="0"/>
            <a:endParaRPr lang="en-US" sz="4000" dirty="0" smtClean="0"/>
          </a:p>
          <a:p>
            <a:pPr marL="742950" indent="-742950" algn="just" rtl="0"/>
            <a:r>
              <a:rPr lang="en-US" sz="4000" dirty="0" smtClean="0"/>
              <a:t> </a:t>
            </a:r>
            <a:endParaRPr lang="ar-EG" sz="4000" dirty="0"/>
          </a:p>
        </p:txBody>
      </p:sp>
      <p:pic>
        <p:nvPicPr>
          <p:cNvPr id="1026" name="Picture 2" descr="C:\Users\AL BOSTAN\Desktop\flask_files\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9338" y="1500174"/>
            <a:ext cx="936000" cy="2019137"/>
          </a:xfrm>
          <a:prstGeom prst="rect">
            <a:avLst/>
          </a:prstGeom>
          <a:noFill/>
        </p:spPr>
      </p:pic>
      <p:pic>
        <p:nvPicPr>
          <p:cNvPr id="5" name="Picture 2" descr="C:\Users\AL BOSTAN\Desktop\flask_files\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0380" y="1500174"/>
            <a:ext cx="936000" cy="201913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357686" y="2928934"/>
            <a:ext cx="928694" cy="642942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4357686" y="3357562"/>
            <a:ext cx="928694" cy="2143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" name="Rectangle 8"/>
          <p:cNvSpPr/>
          <p:nvPr/>
        </p:nvSpPr>
        <p:spPr>
          <a:xfrm>
            <a:off x="4357686" y="3000372"/>
            <a:ext cx="928694" cy="2143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" name="Rectangle 11"/>
          <p:cNvSpPr/>
          <p:nvPr/>
        </p:nvSpPr>
        <p:spPr>
          <a:xfrm>
            <a:off x="4371980" y="3214686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00938" y="3286124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86644" y="3286124"/>
            <a:ext cx="928694" cy="2143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Rectangle 15"/>
          <p:cNvSpPr/>
          <p:nvPr/>
        </p:nvSpPr>
        <p:spPr>
          <a:xfrm>
            <a:off x="7286644" y="3000372"/>
            <a:ext cx="928694" cy="500066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3" name="~PP545.WAV">
            <a:hlinkClick r:id="" action="ppaction://media"/>
          </p:cNvPr>
          <p:cNvPicPr>
            <a:picLocks noRot="1" noChangeAspect="1"/>
          </p:cNvPicPr>
          <p:nvPr>
            <a:wavAudioFile r:embed="rId2" name="~PP545.WAV"/>
          </p:nvPr>
        </p:nvPicPr>
        <p:blipFill>
          <a:blip r:embed="rId6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2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14"/>
            <a:ext cx="9144000" cy="85254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3"/>
            </a:pPr>
            <a:r>
              <a:rPr lang="en-US" sz="3200" b="1" dirty="0" smtClean="0"/>
              <a:t>Then kept 2 glasses in dark place for 30 min. with periodical shaking.</a:t>
            </a:r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3"/>
            </a:pPr>
            <a:r>
              <a:rPr lang="en-US" sz="3200" b="1" dirty="0" smtClean="0"/>
              <a:t>Add in both bottle                     </a:t>
            </a:r>
            <a:r>
              <a:rPr lang="en-US" sz="3200" dirty="0" smtClean="0"/>
              <a:t>(A)                     (B)</a:t>
            </a:r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 algn="just" rtl="0">
              <a:buClr>
                <a:srgbClr val="FF0000"/>
              </a:buClr>
            </a:pPr>
            <a:endParaRPr lang="en-US" sz="3200" dirty="0" smtClean="0"/>
          </a:p>
          <a:p>
            <a:pPr marL="514350" indent="-514350" algn="just" rtl="0">
              <a:buClr>
                <a:srgbClr val="FF0000"/>
              </a:buClr>
            </a:pPr>
            <a:endParaRPr lang="en-US" sz="3200" dirty="0" smtClean="0"/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3"/>
            </a:pPr>
            <a:endParaRPr lang="en-US" sz="3200" dirty="0"/>
          </a:p>
          <a:p>
            <a:pPr marL="514350" indent="-514350" algn="just" rtl="0">
              <a:buClr>
                <a:srgbClr val="FF0000"/>
              </a:buClr>
            </a:pPr>
            <a:endParaRPr lang="en-US" sz="3200" dirty="0"/>
          </a:p>
          <a:p>
            <a:pPr marL="514350" indent="-514350" algn="just" rtl="0">
              <a:buClr>
                <a:srgbClr val="FF0000"/>
              </a:buClr>
            </a:pPr>
            <a:r>
              <a:rPr lang="en-US" sz="3200" dirty="0" smtClean="0"/>
              <a:t>  </a:t>
            </a:r>
            <a:r>
              <a:rPr lang="en-US" sz="3200" b="1" dirty="0" smtClean="0"/>
              <a:t>Potassium iodide sol.15%           10ml                 </a:t>
            </a:r>
            <a:r>
              <a:rPr lang="en-US" sz="3200" b="1" dirty="0" err="1" smtClean="0"/>
              <a:t>10ml</a:t>
            </a:r>
            <a:endParaRPr lang="en-US" sz="3200" b="1" dirty="0" smtClean="0"/>
          </a:p>
          <a:p>
            <a:pPr marL="514350" indent="-514350" algn="just" rtl="0">
              <a:buClr>
                <a:srgbClr val="FF0000"/>
              </a:buClr>
            </a:pPr>
            <a:r>
              <a:rPr lang="en-US" sz="3200" b="1" dirty="0" smtClean="0"/>
              <a:t>  Water </a:t>
            </a:r>
            <a:r>
              <a:rPr lang="en-US" sz="2800" b="1" dirty="0" smtClean="0"/>
              <a:t>(boiled and cooled</a:t>
            </a:r>
            <a:r>
              <a:rPr lang="en-US" sz="3200" b="1" dirty="0" smtClean="0"/>
              <a:t>)              50ml                 </a:t>
            </a:r>
            <a:r>
              <a:rPr lang="en-US" sz="3200" b="1" dirty="0" err="1" smtClean="0"/>
              <a:t>50ml</a:t>
            </a:r>
            <a:endParaRPr lang="en-US" sz="3200" b="1" dirty="0" smtClean="0"/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 startAt="5"/>
            </a:pPr>
            <a:r>
              <a:rPr lang="en-US" sz="3200" b="1" dirty="0" smtClean="0"/>
              <a:t>The contents are mixed will.</a:t>
            </a:r>
          </a:p>
          <a:p>
            <a:pPr marL="742950" indent="-742950" algn="just" rtl="0">
              <a:buClr>
                <a:srgbClr val="FF0000"/>
              </a:buClr>
              <a:buFont typeface="+mj-lt"/>
              <a:buAutoNum type="arabicPeriod" startAt="5"/>
            </a:pPr>
            <a:r>
              <a:rPr lang="en-US" sz="3200" b="1" dirty="0" smtClean="0"/>
              <a:t>Titrate in tow bottles with standard N/10 sod. Thiosulphate sol. until the end point (faint yellow color).</a:t>
            </a:r>
            <a:endParaRPr lang="en-US" sz="3600" b="1" dirty="0" smtClean="0"/>
          </a:p>
          <a:p>
            <a:pPr marL="514350" indent="-514350" algn="just" rtl="0">
              <a:buClr>
                <a:srgbClr val="FF0000"/>
              </a:buClr>
            </a:pPr>
            <a:r>
              <a:rPr lang="en-US" sz="3600" dirty="0" smtClean="0"/>
              <a:t>       </a:t>
            </a:r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3"/>
            </a:pPr>
            <a:endParaRPr lang="en-US" sz="3200" dirty="0"/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3"/>
            </a:pPr>
            <a:endParaRPr lang="ar-EG" sz="3200" dirty="0"/>
          </a:p>
        </p:txBody>
      </p:sp>
      <p:pic>
        <p:nvPicPr>
          <p:cNvPr id="3" name="Picture 2" descr="C:\Users\AL BOSTAN\Desktop\flask_files\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0512" y="1785926"/>
            <a:ext cx="936000" cy="2019137"/>
          </a:xfrm>
          <a:prstGeom prst="rect">
            <a:avLst/>
          </a:prstGeom>
          <a:noFill/>
        </p:spPr>
      </p:pic>
      <p:pic>
        <p:nvPicPr>
          <p:cNvPr id="4" name="Picture 2" descr="C:\Users\AL BOSTAN\Desktop\flask_files\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7966" y="1785926"/>
            <a:ext cx="936000" cy="201913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715272" y="3286124"/>
            <a:ext cx="928694" cy="500066"/>
          </a:xfrm>
          <a:prstGeom prst="rect">
            <a:avLst/>
          </a:prstGeom>
          <a:solidFill>
            <a:srgbClr val="FFE79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Rectangle 5"/>
          <p:cNvSpPr/>
          <p:nvPr/>
        </p:nvSpPr>
        <p:spPr>
          <a:xfrm>
            <a:off x="5357818" y="3143248"/>
            <a:ext cx="928694" cy="642942"/>
          </a:xfrm>
          <a:prstGeom prst="rect">
            <a:avLst/>
          </a:prstGeom>
          <a:solidFill>
            <a:srgbClr val="FFDB6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7" name="Rectangle 6"/>
          <p:cNvSpPr/>
          <p:nvPr/>
        </p:nvSpPr>
        <p:spPr>
          <a:xfrm>
            <a:off x="5372112" y="2928934"/>
            <a:ext cx="914400" cy="21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5272" y="3071810"/>
            <a:ext cx="914400" cy="21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2112" y="2714620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5272" y="2857496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72112" y="2643182"/>
            <a:ext cx="914400" cy="1143008"/>
          </a:xfrm>
          <a:prstGeom prst="rect">
            <a:avLst/>
          </a:prstGeom>
          <a:solidFill>
            <a:srgbClr val="FF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" name="Rectangle 11"/>
          <p:cNvSpPr/>
          <p:nvPr/>
        </p:nvSpPr>
        <p:spPr>
          <a:xfrm>
            <a:off x="7729566" y="2857496"/>
            <a:ext cx="914400" cy="938218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3" name="~PP78.WAV">
            <a:hlinkClick r:id="" action="ppaction://media"/>
          </p:cNvPr>
          <p:cNvPicPr>
            <a:picLocks noRot="1" noChangeAspect="1"/>
          </p:cNvPicPr>
          <p:nvPr>
            <a:wavAudioFile r:embed="rId2" name="~PP78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0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0"/>
            <a:ext cx="65008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2852"/>
            <a:ext cx="8929718" cy="71019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 rtl="0">
              <a:buClr>
                <a:srgbClr val="FF0000"/>
              </a:buClr>
              <a:buFont typeface="+mj-lt"/>
              <a:buAutoNum type="arabicPeriod" startAt="7"/>
            </a:pPr>
            <a:r>
              <a:rPr lang="en-US" sz="3200" b="1" dirty="0" smtClean="0">
                <a:cs typeface="+mj-cs"/>
              </a:rPr>
              <a:t>Add for both bottle 1ml soluble starch 1%             </a:t>
            </a:r>
          </a:p>
          <a:p>
            <a:pPr marL="342900" indent="-342900" algn="just" rtl="0">
              <a:buClr>
                <a:srgbClr val="FF0000"/>
              </a:buClr>
            </a:pPr>
            <a:r>
              <a:rPr lang="en-US" sz="3200" b="1" dirty="0" smtClean="0">
                <a:cs typeface="+mj-cs"/>
              </a:rPr>
              <a:t>    developing of </a:t>
            </a:r>
            <a:r>
              <a:rPr lang="en-US" sz="3200" b="1" dirty="0" smtClean="0">
                <a:solidFill>
                  <a:srgbClr val="0070C0"/>
                </a:solidFill>
                <a:cs typeface="+mj-cs"/>
              </a:rPr>
              <a:t>blue color.</a:t>
            </a:r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8"/>
            </a:pPr>
            <a:r>
              <a:rPr lang="en-US" sz="3200" b="1" dirty="0" smtClean="0">
                <a:cs typeface="+mj-cs"/>
              </a:rPr>
              <a:t>Continue titration </a:t>
            </a:r>
            <a:r>
              <a:rPr lang="en-US" sz="3200" b="1" dirty="0" err="1" smtClean="0">
                <a:cs typeface="+mj-cs"/>
              </a:rPr>
              <a:t>untill</a:t>
            </a:r>
            <a:r>
              <a:rPr lang="en-US" sz="3200" b="1" dirty="0" smtClean="0">
                <a:cs typeface="+mj-cs"/>
              </a:rPr>
              <a:t> disappearance of blue color.</a:t>
            </a:r>
          </a:p>
          <a:p>
            <a:pPr marL="514350" indent="-514350" algn="just" rtl="0">
              <a:buClr>
                <a:srgbClr val="FF0000"/>
              </a:buClr>
              <a:buFont typeface="+mj-lt"/>
              <a:buAutoNum type="arabicPeriod" startAt="8"/>
            </a:pPr>
            <a:r>
              <a:rPr lang="en-US" sz="3200" b="1" dirty="0" smtClean="0">
                <a:cs typeface="+mj-cs"/>
              </a:rPr>
              <a:t>Record the amount of N/10 sodium </a:t>
            </a:r>
            <a:r>
              <a:rPr lang="en-US" sz="3200" b="1" dirty="0" err="1" smtClean="0">
                <a:cs typeface="+mj-cs"/>
              </a:rPr>
              <a:t>thiosulphate</a:t>
            </a:r>
            <a:r>
              <a:rPr lang="en-US" sz="3200" b="1" dirty="0" smtClean="0">
                <a:cs typeface="+mj-cs"/>
              </a:rPr>
              <a:t> used in bottle  A &amp; B.</a:t>
            </a:r>
          </a:p>
          <a:p>
            <a:pPr marL="514350" indent="-514350" algn="just" rtl="0">
              <a:buClr>
                <a:srgbClr val="FF0000"/>
              </a:buClr>
            </a:pPr>
            <a:r>
              <a:rPr lang="en-US" sz="3200" b="1" dirty="0" smtClean="0">
                <a:cs typeface="+mj-cs"/>
              </a:rPr>
              <a:t>    </a:t>
            </a:r>
            <a:r>
              <a:rPr lang="en-US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calculation:</a:t>
            </a:r>
            <a:endParaRPr lang="en-US" sz="36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514350" indent="-514350" algn="just" rt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1ml N/10 sod. Thiosulphate </a:t>
            </a:r>
            <a:r>
              <a:rPr lang="en-US" sz="3600" b="1" u="sng" dirty="0" smtClean="0">
                <a:solidFill>
                  <a:srgbClr val="FF0000"/>
                </a:solidFill>
                <a:cs typeface="+mj-cs"/>
              </a:rPr>
              <a:t>neutralize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 0.01269 g iodine</a:t>
            </a:r>
            <a:endParaRPr lang="en-US" sz="3030" b="1" dirty="0" smtClean="0">
              <a:solidFill>
                <a:schemeClr val="accent3">
                  <a:lumMod val="50000"/>
                </a:schemeClr>
              </a:solidFill>
              <a:cs typeface="+mj-cs"/>
            </a:endParaRPr>
          </a:p>
          <a:p>
            <a:pPr marL="514350" indent="-514350" algn="just" rtl="0">
              <a:buClr>
                <a:srgbClr val="FF0000"/>
              </a:buClr>
              <a:buFont typeface="Wingdings" pitchFamily="2" charset="2"/>
              <a:buChar char="v"/>
            </a:pPr>
            <a:endParaRPr lang="en-US" sz="3030" dirty="0" smtClean="0">
              <a:solidFill>
                <a:schemeClr val="accent3">
                  <a:lumMod val="50000"/>
                </a:schemeClr>
              </a:solidFill>
              <a:cs typeface="+mj-cs"/>
            </a:endParaRPr>
          </a:p>
          <a:p>
            <a:pPr marL="514350" indent="-514350" algn="just" rtl="0">
              <a:buClr>
                <a:srgbClr val="FF0000"/>
              </a:buClr>
              <a:buFont typeface="Wingdings" pitchFamily="2" charset="2"/>
              <a:buChar char="v"/>
            </a:pPr>
            <a:endParaRPr lang="en-US" sz="3030" dirty="0" smtClean="0">
              <a:solidFill>
                <a:schemeClr val="accent3">
                  <a:lumMod val="50000"/>
                </a:schemeClr>
              </a:solidFill>
              <a:cs typeface="+mj-cs"/>
            </a:endParaRPr>
          </a:p>
          <a:p>
            <a:pPr marL="514350" indent="-514350" algn="just" rtl="0">
              <a:buClr>
                <a:srgbClr val="FF0000"/>
              </a:buClr>
              <a:buFont typeface="Wingdings" pitchFamily="2" charset="2"/>
              <a:buChar char="v"/>
            </a:pPr>
            <a:endParaRPr lang="en-US" sz="3030" dirty="0" smtClean="0">
              <a:solidFill>
                <a:schemeClr val="accent3">
                  <a:lumMod val="50000"/>
                </a:schemeClr>
              </a:solidFill>
              <a:cs typeface="+mj-cs"/>
            </a:endParaRPr>
          </a:p>
          <a:p>
            <a:pPr marL="514350" indent="-514350" algn="just" rtl="0">
              <a:buClr>
                <a:srgbClr val="FF0000"/>
              </a:buClr>
            </a:pPr>
            <a:endParaRPr lang="en-US" sz="3030" dirty="0" smtClean="0">
              <a:solidFill>
                <a:schemeClr val="accent3">
                  <a:lumMod val="50000"/>
                </a:schemeClr>
              </a:solidFill>
              <a:cs typeface="+mj-cs"/>
            </a:endParaRPr>
          </a:p>
          <a:p>
            <a:pPr marL="514350" indent="-514350" algn="ctr" rtl="0">
              <a:buClr>
                <a:srgbClr val="FF0000"/>
              </a:buClr>
            </a:pPr>
            <a:r>
              <a:rPr lang="en-US" sz="3030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       </a:t>
            </a:r>
            <a:endParaRPr lang="ar-EG" sz="3030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15272" y="498454"/>
            <a:ext cx="928694" cy="158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857760"/>
            <a:ext cx="7572428" cy="164307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EG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00166" y="4857760"/>
            <a:ext cx="6715172" cy="16430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9" name="~PP271.WAV">
            <a:hlinkClick r:id="" action="ppaction://media"/>
          </p:cNvPr>
          <p:cNvPicPr>
            <a:picLocks noRot="1" noChangeAspect="1"/>
          </p:cNvPicPr>
          <p:nvPr>
            <a:wavAudioFile r:embed="rId2" name="~PP271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8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34290"/>
            <a:ext cx="8786874" cy="63094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" rt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3200" b="1" dirty="0" smtClean="0">
                <a:cs typeface="+mj-cs"/>
              </a:rPr>
              <a:t>A            is the number of ml of sod. </a:t>
            </a:r>
            <a:r>
              <a:rPr lang="en-US" sz="3200" b="1" dirty="0" err="1" smtClean="0">
                <a:cs typeface="+mj-cs"/>
              </a:rPr>
              <a:t>Thiosulphate</a:t>
            </a:r>
            <a:r>
              <a:rPr lang="en-US" sz="3200" b="1" dirty="0" smtClean="0">
                <a:cs typeface="+mj-cs"/>
              </a:rPr>
              <a:t>  </a:t>
            </a:r>
          </a:p>
          <a:p>
            <a:pPr algn="just" rtl="0">
              <a:buClr>
                <a:srgbClr val="FF0000"/>
              </a:buClr>
            </a:pPr>
            <a:r>
              <a:rPr lang="en-US" sz="3200" b="1" dirty="0" smtClean="0">
                <a:cs typeface="+mj-cs"/>
              </a:rPr>
              <a:t>        sol. Used for titration of the test portion.</a:t>
            </a:r>
          </a:p>
          <a:p>
            <a:pPr algn="just" rt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3200" b="1" dirty="0" smtClean="0">
                <a:cs typeface="+mj-cs"/>
              </a:rPr>
              <a:t>B</a:t>
            </a:r>
            <a:r>
              <a:rPr lang="en-US" sz="3200" b="1" dirty="0" smtClean="0"/>
              <a:t>            is the number of ml of sod. </a:t>
            </a:r>
            <a:r>
              <a:rPr lang="en-US" sz="3200" b="1" dirty="0" err="1" smtClean="0"/>
              <a:t>Thiosulphate</a:t>
            </a:r>
            <a:r>
              <a:rPr lang="en-US" sz="3200" b="1" dirty="0" smtClean="0"/>
              <a:t> </a:t>
            </a:r>
          </a:p>
          <a:p>
            <a:pPr algn="just" rtl="0">
              <a:buClr>
                <a:srgbClr val="FF0000"/>
              </a:buClr>
            </a:pPr>
            <a:r>
              <a:rPr lang="en-US" sz="3200" b="1" dirty="0" smtClean="0"/>
              <a:t>        sol. Used for titration of the blank portion.</a:t>
            </a:r>
          </a:p>
          <a:p>
            <a:pPr algn="ctr" rtl="0">
              <a:buClr>
                <a:srgbClr val="FF0000"/>
              </a:buClr>
            </a:pPr>
            <a:r>
              <a:rPr lang="en-US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I.V. values</a:t>
            </a:r>
          </a:p>
          <a:p>
            <a:pPr algn="just" rtl="0">
              <a:buClr>
                <a:srgbClr val="FF0000"/>
              </a:buClr>
            </a:pPr>
            <a:endParaRPr lang="en-US" sz="3200" dirty="0" smtClean="0"/>
          </a:p>
          <a:p>
            <a:pPr algn="just" rtl="0">
              <a:buClr>
                <a:srgbClr val="FF0000"/>
              </a:buClr>
              <a:buFont typeface="Wingdings" pitchFamily="2" charset="2"/>
              <a:buChar char="v"/>
            </a:pPr>
            <a:endParaRPr lang="en-US" sz="3200" dirty="0" smtClean="0"/>
          </a:p>
          <a:p>
            <a:pPr algn="just" rtl="0">
              <a:buClr>
                <a:srgbClr val="FF0000"/>
              </a:buClr>
              <a:buFont typeface="Wingdings" pitchFamily="2" charset="2"/>
              <a:buChar char="v"/>
            </a:pPr>
            <a:endParaRPr lang="en-US" sz="3200" dirty="0" smtClean="0"/>
          </a:p>
          <a:p>
            <a:pPr algn="just" rtl="0">
              <a:buClr>
                <a:srgbClr val="FF0000"/>
              </a:buClr>
            </a:pPr>
            <a:endParaRPr lang="en-US" sz="3200" dirty="0" smtClean="0"/>
          </a:p>
          <a:p>
            <a:pPr algn="just" rtl="0">
              <a:buClr>
                <a:srgbClr val="FF0000"/>
              </a:buClr>
            </a:pPr>
            <a:endParaRPr lang="en-US" sz="3200" dirty="0" smtClean="0"/>
          </a:p>
          <a:p>
            <a:pPr algn="ctr" rtl="0">
              <a:buClr>
                <a:srgbClr val="FF0000"/>
              </a:buClr>
            </a:pPr>
            <a:r>
              <a:rPr lang="en-US" sz="3200" dirty="0" smtClean="0">
                <a:cs typeface="+mj-cs"/>
              </a:rPr>
              <a:t>       </a:t>
            </a:r>
            <a:endParaRPr lang="en-US" sz="4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ctr" rtl="0">
              <a:buClr>
                <a:srgbClr val="FF0000"/>
              </a:buClr>
            </a:pPr>
            <a:endParaRPr lang="ar-EG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71538" y="641330"/>
            <a:ext cx="857256" cy="1588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071538" y="1641462"/>
            <a:ext cx="776294" cy="1588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42910" y="3035629"/>
          <a:ext cx="7858180" cy="3216819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2602703"/>
                <a:gridCol w="5255477"/>
              </a:tblGrid>
              <a:tr h="900339"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Iodine value</a:t>
                      </a:r>
                      <a:endParaRPr lang="ar-EG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Fat or oil</a:t>
                      </a:r>
                      <a:endParaRPr lang="ar-EG" sz="3200" b="1" dirty="0"/>
                    </a:p>
                  </a:txBody>
                  <a:tcPr/>
                </a:tc>
              </a:tr>
              <a:tr h="552215"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32 - 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dirty="0" smtClean="0"/>
                        <a:t>40</a:t>
                      </a:r>
                      <a:endParaRPr lang="ar-EG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3200" b="1" dirty="0" smtClean="0"/>
                        <a:t>Butter</a:t>
                      </a:r>
                      <a:r>
                        <a:rPr lang="en-US" sz="3200" b="1" baseline="0" dirty="0" smtClean="0"/>
                        <a:t> fat</a:t>
                      </a:r>
                      <a:endParaRPr lang="ar-EG" sz="3200" b="1" dirty="0"/>
                    </a:p>
                  </a:txBody>
                  <a:tcPr/>
                </a:tc>
              </a:tr>
              <a:tr h="552215"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60  -  80</a:t>
                      </a:r>
                      <a:endParaRPr lang="ar-EG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3200" b="1" dirty="0" smtClean="0"/>
                        <a:t>Hydrogenated cotton seed oil</a:t>
                      </a:r>
                    </a:p>
                  </a:txBody>
                  <a:tcPr/>
                </a:tc>
              </a:tr>
              <a:tr h="552215"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101 - 115</a:t>
                      </a:r>
                      <a:endParaRPr lang="ar-EG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Cotton seed oil</a:t>
                      </a:r>
                      <a:endParaRPr lang="ar-EG" sz="3200" b="1" dirty="0"/>
                    </a:p>
                  </a:txBody>
                  <a:tcPr/>
                </a:tc>
              </a:tr>
              <a:tr h="552215"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101 - 115</a:t>
                      </a:r>
                      <a:endParaRPr lang="ar-EG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b="1" dirty="0" smtClean="0"/>
                        <a:t>Seasam oil</a:t>
                      </a:r>
                      <a:endParaRPr lang="ar-EG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~PP1268.WAV">
            <a:hlinkClick r:id="" action="ppaction://media"/>
          </p:cNvPr>
          <p:cNvPicPr>
            <a:picLocks noRot="1" noChangeAspect="1"/>
          </p:cNvPicPr>
          <p:nvPr>
            <a:wavAudioFile r:embed="rId2" name="~PP1268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9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715436" cy="68634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indent="-742950" algn="just" rtl="0">
              <a:buFont typeface="+mj-lt"/>
              <a:buAutoNum type="arabicPeriod" startAt="3"/>
            </a:pPr>
            <a:r>
              <a:rPr lang="en-US" sz="4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Reichert –</a:t>
            </a:r>
            <a:r>
              <a:rPr lang="en-US" sz="44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Meissel</a:t>
            </a:r>
            <a:r>
              <a:rPr lang="en-US" sz="4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and </a:t>
            </a:r>
            <a:r>
              <a:rPr lang="en-US" sz="44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Polenske</a:t>
            </a:r>
            <a:r>
              <a:rPr lang="en-US" sz="4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value</a:t>
            </a:r>
          </a:p>
          <a:p>
            <a:pPr marL="742950" indent="-742950" algn="just" rtl="0">
              <a:buFont typeface="Wingdings" pitchFamily="2" charset="2"/>
              <a:buChar char="§"/>
            </a:pPr>
            <a:r>
              <a:rPr lang="en-US" sz="3600" b="1" dirty="0" smtClean="0">
                <a:solidFill>
                  <a:srgbClr val="3333CC"/>
                </a:solidFill>
                <a:cs typeface="+mj-cs"/>
              </a:rPr>
              <a:t>They measure the amount of </a:t>
            </a:r>
            <a:r>
              <a:rPr lang="en-US" sz="3600" b="1" u="sng" dirty="0" smtClean="0">
                <a:solidFill>
                  <a:srgbClr val="3333CC"/>
                </a:solidFill>
                <a:cs typeface="+mj-cs"/>
              </a:rPr>
              <a:t>volatile F.A.</a:t>
            </a:r>
            <a:r>
              <a:rPr lang="en-US" sz="3600" b="1" dirty="0" smtClean="0">
                <a:solidFill>
                  <a:srgbClr val="3333CC"/>
                </a:solidFill>
                <a:cs typeface="+mj-cs"/>
              </a:rPr>
              <a:t> which can recover from fat under standard condition.</a:t>
            </a:r>
          </a:p>
          <a:p>
            <a:pPr marL="742950" indent="-742950" algn="just" rtl="0">
              <a:buFont typeface="Wingdings" pitchFamily="2" charset="2"/>
              <a:buChar char="§"/>
            </a:pPr>
            <a:r>
              <a:rPr lang="en-US" sz="3600" b="1" dirty="0" smtClean="0">
                <a:solidFill>
                  <a:srgbClr val="3333CC"/>
                </a:solidFill>
                <a:cs typeface="+mj-cs"/>
              </a:rPr>
              <a:t>Water soluble F.A. : </a:t>
            </a:r>
            <a:r>
              <a:rPr lang="en-US" sz="3600" b="1" dirty="0" smtClean="0">
                <a:solidFill>
                  <a:srgbClr val="FF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butyric - </a:t>
            </a:r>
            <a:r>
              <a:rPr lang="en-US" sz="3600" b="1" dirty="0" err="1" smtClean="0">
                <a:solidFill>
                  <a:srgbClr val="FF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caproic</a:t>
            </a:r>
            <a:endParaRPr lang="en-US" sz="3600" b="1" dirty="0" smtClean="0">
              <a:solidFill>
                <a:srgbClr val="FF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742950" indent="-742950" algn="just" rtl="0"/>
            <a:r>
              <a:rPr lang="en-US" sz="3600" b="1" dirty="0" smtClean="0">
                <a:solidFill>
                  <a:srgbClr val="FF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 </a:t>
            </a:r>
            <a:r>
              <a:rPr lang="en-US" sz="3600" b="1" dirty="0" smtClean="0">
                <a:solidFill>
                  <a:srgbClr val="3333CC"/>
                </a:solidFill>
                <a:cs typeface="+mj-cs"/>
              </a:rPr>
              <a:t>water insoluble F.A. : </a:t>
            </a:r>
            <a:r>
              <a:rPr lang="en-US" sz="3600" b="1" dirty="0" err="1" smtClean="0">
                <a:solidFill>
                  <a:srgbClr val="FF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caprylic</a:t>
            </a:r>
            <a:r>
              <a:rPr lang="en-US" sz="3600" b="1" dirty="0" smtClean="0">
                <a:solidFill>
                  <a:srgbClr val="FF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– </a:t>
            </a:r>
            <a:r>
              <a:rPr lang="en-US" sz="3600" b="1" dirty="0" err="1" smtClean="0">
                <a:solidFill>
                  <a:srgbClr val="FF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lauric</a:t>
            </a:r>
            <a:endParaRPr lang="en-US" sz="3600" b="1" dirty="0" smtClean="0">
              <a:solidFill>
                <a:srgbClr val="FF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742950" indent="-742950" algn="just" rtl="0"/>
            <a:r>
              <a:rPr lang="en-US" sz="3600" b="1" dirty="0" smtClean="0">
                <a:solidFill>
                  <a:srgbClr val="56D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Significance :</a:t>
            </a:r>
          </a:p>
          <a:p>
            <a:pPr marL="742950" indent="-742950" algn="just" rtl="0"/>
            <a:r>
              <a:rPr lang="en-US" sz="3600" b="1" dirty="0" smtClean="0">
                <a:cs typeface="+mj-cs"/>
              </a:rPr>
              <a:t>Detection of </a:t>
            </a:r>
            <a:r>
              <a:rPr lang="en-US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butter adulteration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en-US" sz="3600" b="1" dirty="0" smtClean="0">
                <a:cs typeface="+mj-cs"/>
              </a:rPr>
              <a:t>with margarine or other foreign fats</a:t>
            </a:r>
          </a:p>
          <a:p>
            <a:pPr marL="742950" indent="-742950" algn="just" rtl="0"/>
            <a:endParaRPr lang="en-US" sz="32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742950" indent="-742950" algn="just" rtl="0"/>
            <a:endParaRPr lang="ar-EG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3" name="~PP1124.WAV">
            <a:hlinkClick r:id="" action="ppaction://media"/>
          </p:cNvPr>
          <p:cNvPicPr>
            <a:picLocks noRot="1" noChangeAspect="1"/>
          </p:cNvPicPr>
          <p:nvPr>
            <a:wavAudioFile r:embed="rId2" name="~PP1124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7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1"/>
            <a:ext cx="8643998" cy="63094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Richert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–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Meissel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(soluble volatile F.A.)</a:t>
            </a:r>
          </a:p>
          <a:p>
            <a:pPr algn="just" rtl="0"/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Definition</a:t>
            </a:r>
            <a:r>
              <a:rPr lang="en-US" sz="3600" dirty="0" smtClean="0">
                <a:solidFill>
                  <a:srgbClr val="CC0099"/>
                </a:solidFill>
                <a:cs typeface="+mj-cs"/>
              </a:rPr>
              <a:t>:</a:t>
            </a:r>
          </a:p>
          <a:p>
            <a:pPr algn="just" rtl="0"/>
            <a:r>
              <a:rPr lang="en-US" sz="3600" dirty="0" smtClean="0">
                <a:solidFill>
                  <a:srgbClr val="CC0099"/>
                </a:solidFill>
                <a:cs typeface="+mj-cs"/>
              </a:rPr>
              <a:t>       </a:t>
            </a:r>
            <a:r>
              <a:rPr lang="en-US" sz="3200" dirty="0" smtClean="0">
                <a:solidFill>
                  <a:srgbClr val="CC0099"/>
                </a:solidFill>
                <a:cs typeface="+mj-cs"/>
              </a:rPr>
              <a:t>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is the number of </a:t>
            </a:r>
            <a:r>
              <a:rPr lang="en-US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ml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of 0.1 N NaoH sol. required to neutralize the </a:t>
            </a:r>
            <a:r>
              <a:rPr lang="en-US" sz="3600" b="1" dirty="0" smtClean="0">
                <a:solidFill>
                  <a:srgbClr val="FF0000"/>
                </a:solidFill>
                <a:cs typeface="+mj-cs"/>
              </a:rPr>
              <a:t>water soluble  volatile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F.A. distilled from </a:t>
            </a:r>
            <a:r>
              <a:rPr lang="en-US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5gm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of  fat or oil.</a:t>
            </a:r>
          </a:p>
          <a:p>
            <a:pPr algn="just" rtl="0"/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Procedure:</a:t>
            </a:r>
          </a:p>
          <a:p>
            <a:pPr marL="742950" indent="-742950" algn="just" rtl="0">
              <a:buFont typeface="+mj-lt"/>
              <a:buAutoNum type="arabicParenR"/>
            </a:pPr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Saponification of the sample </a:t>
            </a:r>
          </a:p>
          <a:p>
            <a:pPr marL="742950" indent="-742950" algn="just" rtl="0"/>
            <a:r>
              <a:rPr lang="en-US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-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in a clean and dry flask add</a:t>
            </a:r>
          </a:p>
          <a:p>
            <a:pPr marL="742950" indent="-742950" algn="just" rtl="0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          5 gm sample</a:t>
            </a:r>
          </a:p>
          <a:p>
            <a:pPr marL="742950" indent="-742950" algn="just" rtl="0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          20 ml glycerol soda sol.  </a:t>
            </a:r>
          </a:p>
          <a:p>
            <a:pPr algn="l" rtl="0"/>
            <a:endParaRPr lang="ar-EG" sz="4000" dirty="0">
              <a:solidFill>
                <a:srgbClr val="C00000"/>
              </a:solidFill>
              <a:cs typeface="+mj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85786" y="4999048"/>
            <a:ext cx="500066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85786" y="5570552"/>
            <a:ext cx="500066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L BOSTAN\Desktop\5.jpg"/>
          <p:cNvPicPr>
            <a:picLocks noChangeAspect="1" noChangeArrowheads="1"/>
          </p:cNvPicPr>
          <p:nvPr/>
        </p:nvPicPr>
        <p:blipFill>
          <a:blip r:embed="rId4" cstate="print"/>
          <a:srcRect l="21524" t="2298" r="16143" b="2298"/>
          <a:stretch>
            <a:fillRect/>
          </a:stretch>
        </p:blipFill>
        <p:spPr bwMode="auto">
          <a:xfrm>
            <a:off x="7150171" y="4220161"/>
            <a:ext cx="846045" cy="14948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7286644" y="5286388"/>
            <a:ext cx="571504" cy="4286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" name="Oval 8"/>
          <p:cNvSpPr/>
          <p:nvPr/>
        </p:nvSpPr>
        <p:spPr>
          <a:xfrm>
            <a:off x="7215206" y="5286388"/>
            <a:ext cx="714380" cy="2857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Oval 9"/>
          <p:cNvSpPr/>
          <p:nvPr/>
        </p:nvSpPr>
        <p:spPr>
          <a:xfrm>
            <a:off x="7215206" y="5286388"/>
            <a:ext cx="714380" cy="428628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Group 22"/>
          <p:cNvGrpSpPr/>
          <p:nvPr/>
        </p:nvGrpSpPr>
        <p:grpSpPr>
          <a:xfrm>
            <a:off x="6929454" y="5715016"/>
            <a:ext cx="1214446" cy="1142984"/>
            <a:chOff x="6929454" y="5715016"/>
            <a:chExt cx="1214446" cy="1142984"/>
          </a:xfrm>
        </p:grpSpPr>
        <p:pic>
          <p:nvPicPr>
            <p:cNvPr id="11" name="Picture 4" descr="C:\Users\AL BOSTAN\Desktop\led candle.jpg"/>
            <p:cNvPicPr>
              <a:picLocks noChangeAspect="1" noChangeArrowheads="1"/>
            </p:cNvPicPr>
            <p:nvPr/>
          </p:nvPicPr>
          <p:blipFill>
            <a:blip r:embed="rId5"/>
            <a:srcRect l="16808" t="36949" r="74500" b="36371"/>
            <a:stretch>
              <a:fillRect/>
            </a:stretch>
          </p:blipFill>
          <p:spPr bwMode="auto">
            <a:xfrm>
              <a:off x="7500958" y="5857892"/>
              <a:ext cx="214314" cy="1000108"/>
            </a:xfrm>
            <a:prstGeom prst="rect">
              <a:avLst/>
            </a:prstGeom>
            <a:noFill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7072330" y="5715016"/>
              <a:ext cx="928694" cy="1588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500838" y="6143632"/>
              <a:ext cx="1142984" cy="28575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7429532" y="6143632"/>
              <a:ext cx="1142984" cy="285752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~PP3711.WAV">
            <a:hlinkClick r:id="" action="ppaction://media"/>
          </p:cNvPr>
          <p:cNvPicPr>
            <a:picLocks noRot="1" noChangeAspect="1"/>
          </p:cNvPicPr>
          <p:nvPr>
            <a:wavAudioFile r:embed="rId2" name="~PP3711.WAV"/>
          </p:nvPr>
        </p:nvPicPr>
        <p:blipFill>
          <a:blip r:embed="rId6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62007"/>
            <a:ext cx="8715436" cy="89562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buFontTx/>
              <a:buChar char="-"/>
            </a:pPr>
            <a:r>
              <a:rPr lang="en-US" sz="3200" b="1" dirty="0" smtClean="0">
                <a:cs typeface="+mj-cs"/>
              </a:rPr>
              <a:t> Heat over a flame until complete saponification                               </a:t>
            </a:r>
          </a:p>
          <a:p>
            <a:pPr algn="just" rtl="0"/>
            <a:r>
              <a:rPr lang="en-US" sz="3200" b="1" dirty="0" smtClean="0">
                <a:cs typeface="+mj-cs"/>
              </a:rPr>
              <a:t>                       the mixture become clear</a:t>
            </a:r>
          </a:p>
          <a:p>
            <a:pPr marL="514350" indent="-514350" algn="just" rtl="0">
              <a:buFont typeface="+mj-lt"/>
              <a:buAutoNum type="arabicParenR" startAt="2"/>
            </a:pPr>
            <a:r>
              <a:rPr lang="en-US" sz="3200" b="1" dirty="0" smtClean="0">
                <a:solidFill>
                  <a:srgbClr val="CC0099"/>
                </a:solidFill>
                <a:cs typeface="+mj-cs"/>
              </a:rPr>
              <a:t>Distillation:</a:t>
            </a:r>
          </a:p>
          <a:p>
            <a:pPr marL="514350" indent="-514350" algn="just" rtl="0"/>
            <a:r>
              <a:rPr lang="en-US" sz="3200" b="1" dirty="0" smtClean="0">
                <a:solidFill>
                  <a:srgbClr val="CC0099"/>
                </a:solidFill>
                <a:cs typeface="+mj-cs"/>
              </a:rPr>
              <a:t>    -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j-cs"/>
              </a:rPr>
              <a:t> </a:t>
            </a:r>
            <a:r>
              <a:rPr lang="en-US" sz="3200" b="1" dirty="0" smtClean="0">
                <a:solidFill>
                  <a:srgbClr val="CC0099"/>
                </a:solidFill>
                <a:cs typeface="+mj-cs"/>
              </a:rPr>
              <a:t>add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135ml of freshly boiled and cooled water drop by drop at first to prevent foaming. </a:t>
            </a:r>
          </a:p>
          <a:p>
            <a:pPr marL="514350" indent="-514350" algn="just" rtl="0"/>
            <a:endParaRPr 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  <a:p>
            <a:pPr marL="514350" indent="-514350" algn="just" rtl="0"/>
            <a:r>
              <a:rPr lang="en-US" sz="3200" b="1" dirty="0" smtClean="0">
                <a:solidFill>
                  <a:srgbClr val="CC0099"/>
                </a:solidFill>
                <a:cs typeface="+mj-cs"/>
              </a:rPr>
              <a:t>    - add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6ml sulphuric acid 20%</a:t>
            </a:r>
          </a:p>
          <a:p>
            <a:pPr marL="514350" indent="-514350" algn="just" rtl="0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           + few pumic stones</a:t>
            </a:r>
          </a:p>
          <a:p>
            <a:pPr marL="514350" indent="-514350" algn="just" rtl="0"/>
            <a:endParaRPr 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  <a:p>
            <a:pPr marL="514350" indent="-514350" algn="just" rtl="0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   </a:t>
            </a:r>
            <a:r>
              <a:rPr lang="en-US" sz="3200" b="1" dirty="0" smtClean="0">
                <a:solidFill>
                  <a:srgbClr val="CC0099"/>
                </a:solidFill>
                <a:cs typeface="+mj-cs"/>
              </a:rPr>
              <a:t>- distillate the F.A.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using special apparatus until collect 110ml of distillate in a volumetric flask.  </a:t>
            </a:r>
            <a:endParaRPr 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  <a:p>
            <a:pPr algn="just" rtl="0"/>
            <a:endParaRPr lang="en-US" sz="3200" b="1" dirty="0" smtClean="0">
              <a:cs typeface="+mj-cs"/>
            </a:endParaRPr>
          </a:p>
          <a:p>
            <a:pPr algn="just" rtl="0"/>
            <a:endParaRPr lang="en-US" sz="3200" b="1" dirty="0" smtClean="0">
              <a:cs typeface="+mj-cs"/>
            </a:endParaRPr>
          </a:p>
          <a:p>
            <a:pPr algn="just" rtl="0"/>
            <a:endParaRPr lang="en-US" sz="3200" b="1" dirty="0" smtClean="0">
              <a:cs typeface="+mj-cs"/>
            </a:endParaRPr>
          </a:p>
          <a:p>
            <a:pPr algn="just" rtl="0"/>
            <a:endParaRPr lang="en-US" sz="3200" b="1" dirty="0" smtClean="0">
              <a:cs typeface="+mj-cs"/>
            </a:endParaRPr>
          </a:p>
          <a:p>
            <a:pPr algn="just" rtl="0"/>
            <a:endParaRPr lang="en-US" sz="3200" b="1" dirty="0" smtClean="0">
              <a:cs typeface="+mj-cs"/>
            </a:endParaRPr>
          </a:p>
          <a:p>
            <a:pPr algn="just" rtl="0"/>
            <a:endParaRPr lang="en-US" sz="3200" b="1" dirty="0" smtClean="0">
              <a:cs typeface="+mj-cs"/>
            </a:endParaRPr>
          </a:p>
          <a:p>
            <a:pPr algn="just" rtl="0"/>
            <a:endParaRPr lang="ar-EG" sz="3200" b="1" dirty="0">
              <a:cs typeface="+mj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42976" y="1069958"/>
            <a:ext cx="1143008" cy="15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flask_files\laboatory_glassware_data\t_g_distillation_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7948" y="2643182"/>
            <a:ext cx="1473208" cy="2143140"/>
          </a:xfrm>
          <a:prstGeom prst="rect">
            <a:avLst/>
          </a:prstGeom>
          <a:noFill/>
        </p:spPr>
      </p:pic>
      <p:pic>
        <p:nvPicPr>
          <p:cNvPr id="5" name="~PP3619.WAV">
            <a:hlinkClick r:id="" action="ppaction://media"/>
          </p:cNvPr>
          <p:cNvPicPr>
            <a:picLocks noRot="1" noChangeAspect="1"/>
          </p:cNvPicPr>
          <p:nvPr>
            <a:wavAudioFile r:embed="rId2" name="~PP3619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0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5|1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32.9|17.9|2.1|4.9|27.7|1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4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4.1|8.8|5.6|60.9|5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|27.9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6.2|1.1|11.8|0.7|1.1|1.4|14.6|6.8|0.9|9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18.4|3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7|0.7|2.2|1|2.2|1.4|4.2|5.4|1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4.9|4.5|2|6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5|0.6|36.2|1|4.9|12.1|1.8|3.2|0.7|2.3|1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3.1|16.4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2.6|6.8|0.9|3.5|4.6|9.4|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16.5|0.5|5|5.2|0.6|1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6.7|40.5|1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53.8|38.2|13.5|2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3|2.4|13.6|12.6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5.9|9.1|41.2|2.3|5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1|6.4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113.8|11.3|27.8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3.3|2|60.3|3.2|5.4|3.7|3.2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6|8.1|30.3|1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1302</Words>
  <Application>Microsoft Office PowerPoint</Application>
  <PresentationFormat>On-screen Show (4:3)</PresentationFormat>
  <Paragraphs>245</Paragraphs>
  <Slides>24</Slides>
  <Notes>2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Muhammed Adel</dc:creator>
  <cp:lastModifiedBy>Muhammed Adel</cp:lastModifiedBy>
  <cp:revision>5</cp:revision>
  <dcterms:created xsi:type="dcterms:W3CDTF">2006-08-16T00:00:00Z</dcterms:created>
  <dcterms:modified xsi:type="dcterms:W3CDTF">2020-04-18T02:35:08Z</dcterms:modified>
</cp:coreProperties>
</file>