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61" r:id="rId4"/>
    <p:sldId id="258" r:id="rId5"/>
    <p:sldId id="259" r:id="rId6"/>
    <p:sldId id="270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71" r:id="rId15"/>
    <p:sldId id="283" r:id="rId16"/>
    <p:sldId id="272" r:id="rId17"/>
    <p:sldId id="273" r:id="rId18"/>
    <p:sldId id="274" r:id="rId19"/>
    <p:sldId id="268" r:id="rId20"/>
    <p:sldId id="269" r:id="rId21"/>
    <p:sldId id="275" r:id="rId22"/>
    <p:sldId id="276" r:id="rId23"/>
    <p:sldId id="277" r:id="rId24"/>
    <p:sldId id="278" r:id="rId25"/>
    <p:sldId id="279" r:id="rId26"/>
    <p:sldId id="284" r:id="rId27"/>
    <p:sldId id="280" r:id="rId28"/>
    <p:sldId id="281" r:id="rId29"/>
    <p:sldId id="285" r:id="rId30"/>
    <p:sldId id="282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AC5B97A-67C2-495F-8E3C-3AA535A1C8A7}" type="datetimeFigureOut">
              <a:rPr lang="ar-EG" smtClean="0"/>
              <a:pPr/>
              <a:t>01/08/1441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F9B692-4334-458F-AD7F-DBA74D5113DD}" type="slidenum">
              <a:rPr lang="ar-EG" smtClean="0"/>
              <a:pPr/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2769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2769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2769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2769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12E66-68F6-4799-94AD-600C1D1BF9CF}" type="datetime1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C5A9-39E2-4C03-99E4-B6E521236088}" type="datetime1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0FEE-3045-4F1C-A7B3-867A959744F8}" type="datetime1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39F4E-8C15-470D-892C-8D24464D3007}" type="datetime1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23EDC-2F1B-4C55-8098-09A1983F4710}" type="datetime1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4CF4-5B21-4BD5-88B2-698C90012B78}" type="datetime1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3C176-4563-4F20-85B1-6FD31B971A9D}" type="datetime1">
              <a:rPr lang="en-US" smtClean="0"/>
              <a:t>3/25/2020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B274-BDE8-404C-9B19-C3EF5256AA68}" type="datetime1">
              <a:rPr lang="en-US" smtClean="0"/>
              <a:t>3/25/2020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A2A42-B4DD-423F-9BCF-95859BCAD33E}" type="datetime1">
              <a:rPr lang="en-US" smtClean="0"/>
              <a:t>3/25/2020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D80DC-089C-4836-A181-4205157E4163}" type="datetime1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DE221-E006-4E54-AC73-3D719EA302B0}" type="datetime1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A707B-E215-4DDD-BED1-34F215C06D98}" type="datetime1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AHMED YOUSEF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85800"/>
            <a:ext cx="7772400" cy="1470025"/>
          </a:xfrm>
        </p:spPr>
        <p:txBody>
          <a:bodyPr/>
          <a:lstStyle/>
          <a:p>
            <a:r>
              <a:rPr lang="en-US" dirty="0" smtClean="0"/>
              <a:t>Toxoplasmosis</a:t>
            </a:r>
            <a:endParaRPr lang="ar-E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209800"/>
            <a:ext cx="69342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427815" y="1165062"/>
            <a:ext cx="8271085" cy="4885821"/>
          </a:xfrm>
        </p:spPr>
        <p:txBody>
          <a:bodyPr>
            <a:normAutofit/>
          </a:bodyPr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>
              <a:buFont typeface="Wingdings" pitchFamily="2" charset="2"/>
              <a:buChar char="Ø"/>
            </a:pPr>
            <a:r>
              <a:rPr lang="en-US" sz="1800" dirty="0" err="1">
                <a:latin typeface="+mj-lt"/>
              </a:rPr>
              <a:t>Tachyzoites</a:t>
            </a:r>
            <a:r>
              <a:rPr lang="en-US" sz="1800" dirty="0">
                <a:latin typeface="+mj-lt"/>
              </a:rPr>
              <a:t> invade cells in the body in order to multiply. They invade a cell, multiply themselves, destroy the cell, and this releases more </a:t>
            </a:r>
            <a:r>
              <a:rPr lang="en-US" sz="1800" dirty="0" err="1">
                <a:latin typeface="+mj-lt"/>
              </a:rPr>
              <a:t>tachyzoites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800" dirty="0">
                <a:latin typeface="+mj-lt"/>
              </a:rPr>
              <a:t>to infect other cells</a:t>
            </a:r>
            <a:r>
              <a:rPr lang="en-US" sz="1800" dirty="0" smtClean="0">
                <a:latin typeface="+mj-lt"/>
              </a:rPr>
              <a:t>.</a:t>
            </a:r>
          </a:p>
          <a:p>
            <a:pPr lvl="0">
              <a:buFont typeface="Wingdings" pitchFamily="2" charset="2"/>
              <a:buChar char="Ø"/>
            </a:pPr>
            <a:r>
              <a:rPr lang="en-US" sz="1800" dirty="0" err="1">
                <a:latin typeface="+mj-lt"/>
              </a:rPr>
              <a:t>Tachyzoites</a:t>
            </a:r>
            <a:r>
              <a:rPr lang="en-US" sz="1800" dirty="0">
                <a:latin typeface="+mj-lt"/>
              </a:rPr>
              <a:t> are seen in many tissues and organs throughout an infected body during the acute phase of the disease. </a:t>
            </a:r>
            <a:endParaRPr lang="en-US" sz="1800" dirty="0" smtClean="0">
              <a:latin typeface="+mj-lt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1800" dirty="0">
                <a:latin typeface="+mj-lt"/>
              </a:rPr>
              <a:t>The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acute phase is also called the </a:t>
            </a:r>
            <a:r>
              <a:rPr lang="en-US" sz="1800" dirty="0" err="1">
                <a:solidFill>
                  <a:srgbClr val="FF0000"/>
                </a:solidFill>
                <a:latin typeface="+mj-lt"/>
              </a:rPr>
              <a:t>extraintestinal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800" dirty="0">
                <a:latin typeface="+mj-lt"/>
              </a:rPr>
              <a:t>phase because it can effect cells outside the intestines. </a:t>
            </a:r>
            <a:endParaRPr lang="en-US" sz="1800" dirty="0" smtClean="0">
              <a:latin typeface="+mj-lt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1800" dirty="0">
                <a:solidFill>
                  <a:srgbClr val="FF0000"/>
                </a:solidFill>
                <a:latin typeface="+mj-lt"/>
              </a:rPr>
              <a:t>Only cats show the intestinal phase of the infection</a:t>
            </a:r>
            <a:r>
              <a:rPr lang="en-US" sz="1800" dirty="0">
                <a:latin typeface="+mj-lt"/>
              </a:rPr>
              <a:t>.  </a:t>
            </a:r>
            <a:endParaRPr lang="en-US" sz="1800" dirty="0" smtClean="0">
              <a:latin typeface="+mj-lt"/>
            </a:endParaRPr>
          </a:p>
          <a:p>
            <a:pPr lvl="0">
              <a:buNone/>
            </a:pPr>
            <a:endParaRPr lang="en-US" sz="1800" b="1" dirty="0">
              <a:latin typeface="+mj-lt"/>
              <a:cs typeface="Verdan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563358" y="4038600"/>
            <a:ext cx="4320979" cy="27425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800242" y="6161874"/>
            <a:ext cx="3526231" cy="364246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hangingPunct="0"/>
            <a:r>
              <a:rPr lang="en-US" dirty="0">
                <a:latin typeface="+mj-lt"/>
                <a:ea typeface="Microsoft YaHei" pitchFamily="2"/>
                <a:cs typeface="Mangal" pitchFamily="2"/>
              </a:rPr>
              <a:t>Stained </a:t>
            </a:r>
            <a:r>
              <a:rPr lang="en-US" dirty="0" err="1">
                <a:latin typeface="+mj-lt"/>
                <a:ea typeface="Microsoft YaHei" pitchFamily="2"/>
                <a:cs typeface="Mangal" pitchFamily="2"/>
              </a:rPr>
              <a:t>tachyzoite</a:t>
            </a:r>
            <a:endParaRPr lang="en-US" dirty="0">
              <a:latin typeface="+mj-lt"/>
              <a:ea typeface="Microsoft YaHei" pitchFamily="2"/>
              <a:cs typeface="Mangal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1740" y="319580"/>
            <a:ext cx="3344733" cy="753549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sz="4400" dirty="0" err="1" smtClean="0">
                <a:latin typeface="+mj-lt"/>
              </a:rPr>
              <a:t>Tachyzoite</a:t>
            </a:r>
            <a:endParaRPr lang="en-US" sz="4400" dirty="0">
              <a:latin typeface="+mj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457345" y="1658357"/>
            <a:ext cx="8229311" cy="4525935"/>
          </a:xfrm>
        </p:spPr>
        <p:txBody>
          <a:bodyPr>
            <a:normAutofit/>
          </a:bodyPr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dirty="0">
                <a:latin typeface="+mj-lt"/>
              </a:rPr>
              <a:t>Two or three weeks after the first infection, the Toxoplasma microorganism begins to divide more slowly and a protective membrane forms around the parasite cells. </a:t>
            </a:r>
            <a:endParaRPr lang="en-US" sz="2400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The cysts containing the parasite cells are called </a:t>
            </a:r>
            <a:r>
              <a:rPr lang="en-US" sz="2800" b="1" dirty="0" err="1">
                <a:solidFill>
                  <a:srgbClr val="FFFF00"/>
                </a:solidFill>
              </a:rPr>
              <a:t>zoitocysts</a:t>
            </a:r>
            <a:r>
              <a:rPr lang="en-US" sz="2400" dirty="0"/>
              <a:t> and the cells inside the cysts are called </a:t>
            </a:r>
            <a:r>
              <a:rPr lang="en-US" sz="2400" dirty="0" err="1">
                <a:solidFill>
                  <a:srgbClr val="FF0000"/>
                </a:solidFill>
              </a:rPr>
              <a:t>bradyzoites</a:t>
            </a:r>
            <a:r>
              <a:rPr lang="en-US" sz="2400" dirty="0"/>
              <a:t>. </a:t>
            </a: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The </a:t>
            </a:r>
            <a:r>
              <a:rPr lang="en-US" sz="2400" dirty="0">
                <a:solidFill>
                  <a:srgbClr val="FF0000"/>
                </a:solidFill>
              </a:rPr>
              <a:t>tissue cysts </a:t>
            </a:r>
            <a:r>
              <a:rPr lang="en-US" sz="2400" dirty="0"/>
              <a:t>are formed primarily in </a:t>
            </a:r>
            <a:r>
              <a:rPr lang="en-US" sz="2400" dirty="0">
                <a:solidFill>
                  <a:srgbClr val="FF0000"/>
                </a:solidFill>
              </a:rPr>
              <a:t>brain, eye, heart muscle, and skeletal muscle. </a:t>
            </a:r>
            <a:endParaRPr lang="en-US" sz="24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err="1">
                <a:solidFill>
                  <a:srgbClr val="FF0000"/>
                </a:solidFill>
              </a:rPr>
              <a:t>Bradyzoites</a:t>
            </a:r>
            <a:r>
              <a:rPr lang="en-US" sz="2400" dirty="0">
                <a:solidFill>
                  <a:srgbClr val="FF0000"/>
                </a:solidFill>
              </a:rPr>
              <a:t> persist in tissue for many years</a:t>
            </a:r>
            <a:r>
              <a:rPr lang="en-US" sz="2400" dirty="0"/>
              <a:t>, possibly for the life of the host. </a:t>
            </a:r>
            <a:endParaRPr lang="en-US" sz="2400" b="1" dirty="0">
              <a:latin typeface="+mj-lt"/>
              <a:cs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94034" y="763428"/>
            <a:ext cx="4355932" cy="753549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4400" dirty="0" err="1" smtClean="0">
                <a:latin typeface="+mj-lt"/>
              </a:rPr>
              <a:t>Bradyzoites</a:t>
            </a:r>
            <a:endParaRPr lang="en-US" sz="4400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344" y="273514"/>
            <a:ext cx="8229312" cy="1144440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 err="1" smtClean="0">
                <a:cs typeface="Verdana" pitchFamily="2"/>
              </a:rPr>
              <a:t>Bradyzoite</a:t>
            </a:r>
            <a:endParaRPr lang="en-US" dirty="0">
              <a:cs typeface="Verdana" pitchFamily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318200" y="1865653"/>
            <a:ext cx="6507601" cy="42836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457344" y="1605095"/>
            <a:ext cx="8229312" cy="4524495"/>
          </a:xfrm>
        </p:spPr>
        <p:txBody>
          <a:bodyPr>
            <a:normAutofit/>
          </a:bodyPr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dirty="0">
                <a:latin typeface="+mj-lt"/>
              </a:rPr>
              <a:t>In </a:t>
            </a:r>
            <a:r>
              <a:rPr lang="en-US" sz="2400" dirty="0" smtClean="0">
                <a:latin typeface="+mj-lt"/>
              </a:rPr>
              <a:t>cats, the </a:t>
            </a:r>
            <a:r>
              <a:rPr lang="en-US" sz="2400" dirty="0">
                <a:latin typeface="+mj-lt"/>
              </a:rPr>
              <a:t>Toxoplasma parasites infect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the lining of the small intestine</a:t>
            </a:r>
            <a:r>
              <a:rPr lang="en-US" sz="2400" dirty="0">
                <a:latin typeface="+mj-lt"/>
              </a:rPr>
              <a:t> where they reproduce asexually. </a:t>
            </a:r>
            <a:endParaRPr lang="en-US" sz="2400" dirty="0" smtClean="0">
              <a:latin typeface="+mj-lt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After a few days of rapid reproduction the cells transform into a </a:t>
            </a:r>
            <a:r>
              <a:rPr lang="en-US" sz="2400" dirty="0">
                <a:solidFill>
                  <a:srgbClr val="FF0000"/>
                </a:solidFill>
              </a:rPr>
              <a:t>sexual form</a:t>
            </a:r>
            <a:r>
              <a:rPr lang="en-US" sz="2400" dirty="0"/>
              <a:t>, combine, and become enclosed in </a:t>
            </a:r>
            <a:r>
              <a:rPr lang="en-US" sz="2400" dirty="0">
                <a:solidFill>
                  <a:srgbClr val="FF0000"/>
                </a:solidFill>
              </a:rPr>
              <a:t>a cyst called an </a:t>
            </a:r>
            <a:r>
              <a:rPr lang="en-US" sz="2400" dirty="0" err="1">
                <a:solidFill>
                  <a:srgbClr val="FF0000"/>
                </a:solidFill>
              </a:rPr>
              <a:t>oocyst</a:t>
            </a:r>
            <a:r>
              <a:rPr lang="en-US" sz="2400" dirty="0"/>
              <a:t>. </a:t>
            </a: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err="1">
                <a:solidFill>
                  <a:srgbClr val="FF0000"/>
                </a:solidFill>
              </a:rPr>
              <a:t>Oocysts</a:t>
            </a:r>
            <a:r>
              <a:rPr lang="en-US" sz="2400" dirty="0"/>
              <a:t> contain the </a:t>
            </a:r>
            <a:r>
              <a:rPr lang="en-US" sz="2400" dirty="0" err="1">
                <a:solidFill>
                  <a:srgbClr val="FF0000"/>
                </a:solidFill>
              </a:rPr>
              <a:t>sporozoite</a:t>
            </a:r>
            <a:r>
              <a:rPr lang="en-US" sz="2400" dirty="0"/>
              <a:t> form of the Toxoplasma parasite. </a:t>
            </a: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err="1">
                <a:solidFill>
                  <a:srgbClr val="FF0000"/>
                </a:solidFill>
              </a:rPr>
              <a:t>Oocysts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are found </a:t>
            </a:r>
            <a:r>
              <a:rPr lang="en-US" sz="2400" dirty="0">
                <a:solidFill>
                  <a:srgbClr val="FF0000"/>
                </a:solidFill>
              </a:rPr>
              <a:t>in both wild and domestic cats but not in any other animals or birds. </a:t>
            </a:r>
            <a:endParaRPr lang="en-US" sz="2400" b="1" dirty="0">
              <a:solidFill>
                <a:srgbClr val="FF0000"/>
              </a:solidFill>
              <a:latin typeface="+mj-lt"/>
              <a:cs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318" y="457776"/>
            <a:ext cx="4079365" cy="753549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4400" dirty="0" err="1">
                <a:latin typeface="+mj-lt"/>
              </a:rPr>
              <a:t>Oocysts</a:t>
            </a:r>
            <a:endParaRPr lang="en-US" sz="4400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21323"/>
            <a:ext cx="8761091" cy="593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importance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Abortion and neonatal mortality in sheep and goats (ovine abortion)</a:t>
            </a:r>
          </a:p>
          <a:p>
            <a:r>
              <a:rPr lang="en-US" dirty="0" smtClean="0"/>
              <a:t>Zoonotic importance: AIDS :Meningioencephalitis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Tachyzoites: foetus transplacentally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Women from accidental ingestion of oocyst from cat faeces</a:t>
            </a:r>
            <a:r>
              <a:rPr lang="en-US" dirty="0" smtClean="0"/>
              <a:t>.</a:t>
            </a:r>
            <a:endParaRPr lang="ar-E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64" y="381000"/>
            <a:ext cx="9090836" cy="61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838200"/>
            <a:ext cx="7543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Georgia"/>
              </a:rPr>
              <a:t>(b) </a:t>
            </a:r>
            <a:r>
              <a:rPr lang="en-US" sz="3200" b="1" dirty="0" smtClean="0">
                <a:solidFill>
                  <a:srgbClr val="000000"/>
                </a:solidFill>
                <a:latin typeface="Georgia"/>
              </a:rPr>
              <a:t>Meat &amp; meat products </a:t>
            </a:r>
            <a:r>
              <a:rPr lang="en-US" sz="3200" dirty="0" smtClean="0">
                <a:solidFill>
                  <a:srgbClr val="000000"/>
                </a:solidFill>
                <a:latin typeface="Georgia"/>
              </a:rPr>
              <a:t>:</a:t>
            </a:r>
            <a:br>
              <a:rPr lang="en-US" sz="3200" dirty="0" smtClean="0">
                <a:solidFill>
                  <a:srgbClr val="000000"/>
                </a:solidFill>
                <a:latin typeface="Georgia"/>
              </a:rPr>
            </a:br>
            <a:r>
              <a:rPr lang="en-US" sz="3200" dirty="0" smtClean="0">
                <a:solidFill>
                  <a:srgbClr val="000000"/>
                </a:solidFill>
                <a:latin typeface="Georgia"/>
              </a:rPr>
              <a:t>Consumption of raw or under cooked meat or</a:t>
            </a:r>
            <a:br>
              <a:rPr lang="en-US" sz="3200" dirty="0" smtClean="0">
                <a:solidFill>
                  <a:srgbClr val="000000"/>
                </a:solidFill>
                <a:latin typeface="Georgia"/>
              </a:rPr>
            </a:br>
            <a:r>
              <a:rPr lang="en-US" sz="3200" dirty="0" smtClean="0">
                <a:solidFill>
                  <a:srgbClr val="000000"/>
                </a:solidFill>
                <a:latin typeface="Georgia"/>
              </a:rPr>
              <a:t>meat products are important source of</a:t>
            </a:r>
            <a:br>
              <a:rPr lang="en-US" sz="3200" dirty="0" smtClean="0">
                <a:solidFill>
                  <a:srgbClr val="000000"/>
                </a:solidFill>
                <a:latin typeface="Georgia"/>
              </a:rPr>
            </a:br>
            <a:r>
              <a:rPr lang="en-US" sz="3200" dirty="0" smtClean="0">
                <a:solidFill>
                  <a:srgbClr val="000000"/>
                </a:solidFill>
                <a:latin typeface="Georgia"/>
              </a:rPr>
              <a:t>toxoplasmosis.</a:t>
            </a:r>
            <a:br>
              <a:rPr lang="en-US" sz="3200" dirty="0" smtClean="0">
                <a:solidFill>
                  <a:srgbClr val="000000"/>
                </a:solidFill>
                <a:latin typeface="Georgia"/>
              </a:rPr>
            </a:br>
            <a:r>
              <a:rPr lang="en-US" sz="3200" dirty="0" smtClean="0">
                <a:solidFill>
                  <a:srgbClr val="000000"/>
                </a:solidFill>
                <a:latin typeface="Georgia"/>
              </a:rPr>
              <a:t>(c</a:t>
            </a:r>
            <a:r>
              <a:rPr lang="en-US" sz="3200" b="1" dirty="0" smtClean="0">
                <a:solidFill>
                  <a:srgbClr val="000000"/>
                </a:solidFill>
                <a:latin typeface="Georgia"/>
              </a:rPr>
              <a:t>) </a:t>
            </a:r>
            <a:r>
              <a:rPr lang="en-US" sz="3200" b="1" dirty="0" smtClean="0">
                <a:solidFill>
                  <a:srgbClr val="FF0000"/>
                </a:solidFill>
                <a:latin typeface="Georgia"/>
              </a:rPr>
              <a:t>Congenital infection </a:t>
            </a:r>
            <a:r>
              <a:rPr lang="en-US" sz="3200" dirty="0" smtClean="0">
                <a:solidFill>
                  <a:srgbClr val="000000"/>
                </a:solidFill>
                <a:latin typeface="Georgia"/>
              </a:rPr>
              <a:t>:</a:t>
            </a:r>
            <a:br>
              <a:rPr lang="en-US" sz="3200" dirty="0" smtClean="0">
                <a:solidFill>
                  <a:srgbClr val="000000"/>
                </a:solidFill>
                <a:latin typeface="Georgia"/>
              </a:rPr>
            </a:br>
            <a:r>
              <a:rPr lang="en-US" sz="3200" dirty="0" smtClean="0">
                <a:solidFill>
                  <a:srgbClr val="000000"/>
                </a:solidFill>
                <a:latin typeface="Georgia"/>
              </a:rPr>
              <a:t>From infected mother ( dam ) to the fetus</a:t>
            </a:r>
            <a:br>
              <a:rPr lang="en-US" sz="3200" dirty="0" smtClean="0">
                <a:solidFill>
                  <a:srgbClr val="000000"/>
                </a:solidFill>
                <a:latin typeface="Georgia"/>
              </a:rPr>
            </a:br>
            <a:endParaRPr lang="ar-EG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33400"/>
            <a:ext cx="6858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Georgia"/>
              </a:rPr>
              <a:t>(d) </a:t>
            </a:r>
            <a:r>
              <a:rPr lang="en-US" sz="2800" b="1" dirty="0" smtClean="0">
                <a:solidFill>
                  <a:srgbClr val="000000"/>
                </a:solidFill>
                <a:latin typeface="Georgia"/>
              </a:rPr>
              <a:t>Other methods</a:t>
            </a:r>
            <a:r>
              <a:rPr lang="en-US" sz="2800" dirty="0" smtClean="0">
                <a:solidFill>
                  <a:srgbClr val="000000"/>
                </a:solidFill>
                <a:latin typeface="Georgia"/>
              </a:rPr>
              <a:t>:</a:t>
            </a:r>
            <a:br>
              <a:rPr lang="en-US" sz="2800" dirty="0" smtClean="0">
                <a:solidFill>
                  <a:srgbClr val="000000"/>
                </a:solidFill>
                <a:latin typeface="Georgia"/>
              </a:rPr>
            </a:br>
            <a:r>
              <a:rPr lang="en-US" sz="2800" dirty="0" smtClean="0">
                <a:solidFill>
                  <a:srgbClr val="A04DA3"/>
                </a:solidFill>
                <a:latin typeface="Arial"/>
              </a:rPr>
              <a:t>• </a:t>
            </a:r>
            <a:r>
              <a:rPr lang="en-US" sz="2800" dirty="0" smtClean="0">
                <a:solidFill>
                  <a:srgbClr val="000000"/>
                </a:solidFill>
                <a:latin typeface="Georgia"/>
              </a:rPr>
              <a:t>Inhalation and ingestion of infected milk</a:t>
            </a:r>
            <a:br>
              <a:rPr lang="en-US" sz="2800" dirty="0" smtClean="0">
                <a:solidFill>
                  <a:srgbClr val="000000"/>
                </a:solidFill>
                <a:latin typeface="Georgia"/>
              </a:rPr>
            </a:br>
            <a:r>
              <a:rPr lang="en-US" sz="2800" dirty="0" smtClean="0">
                <a:solidFill>
                  <a:srgbClr val="000000"/>
                </a:solidFill>
                <a:latin typeface="Georgia"/>
              </a:rPr>
              <a:t>may transmit the infection.</a:t>
            </a:r>
            <a:br>
              <a:rPr lang="en-US" sz="2800" dirty="0" smtClean="0">
                <a:solidFill>
                  <a:srgbClr val="000000"/>
                </a:solidFill>
                <a:latin typeface="Georgia"/>
              </a:rPr>
            </a:br>
            <a:r>
              <a:rPr lang="en-US" sz="2800" dirty="0" smtClean="0">
                <a:solidFill>
                  <a:srgbClr val="A04DA3"/>
                </a:solidFill>
                <a:latin typeface="Georgia"/>
              </a:rPr>
              <a:t>• </a:t>
            </a:r>
            <a:r>
              <a:rPr lang="en-US" sz="2800" dirty="0" smtClean="0">
                <a:solidFill>
                  <a:srgbClr val="000000"/>
                </a:solidFill>
                <a:latin typeface="Georgia"/>
              </a:rPr>
              <a:t>Infection has been traced to be transmitted</a:t>
            </a:r>
            <a:br>
              <a:rPr lang="en-US" sz="2800" dirty="0" smtClean="0">
                <a:solidFill>
                  <a:srgbClr val="000000"/>
                </a:solidFill>
                <a:latin typeface="Georgia"/>
              </a:rPr>
            </a:br>
            <a:r>
              <a:rPr lang="en-US" sz="2800" dirty="0" smtClean="0">
                <a:solidFill>
                  <a:srgbClr val="000000"/>
                </a:solidFill>
                <a:latin typeface="Georgia"/>
              </a:rPr>
              <a:t>through semen.</a:t>
            </a:r>
            <a:br>
              <a:rPr lang="en-US" sz="2800" dirty="0" smtClean="0">
                <a:solidFill>
                  <a:srgbClr val="000000"/>
                </a:solidFill>
                <a:latin typeface="Georgia"/>
              </a:rPr>
            </a:br>
            <a:r>
              <a:rPr lang="en-US" sz="2800" dirty="0" smtClean="0">
                <a:solidFill>
                  <a:srgbClr val="A04DA3"/>
                </a:solidFill>
                <a:latin typeface="Arial"/>
              </a:rPr>
              <a:t>• </a:t>
            </a:r>
            <a:r>
              <a:rPr lang="en-US" sz="2800" dirty="0" smtClean="0">
                <a:solidFill>
                  <a:srgbClr val="000000"/>
                </a:solidFill>
                <a:latin typeface="Georgia"/>
              </a:rPr>
              <a:t>Experimental transmission can be made by</a:t>
            </a:r>
            <a:br>
              <a:rPr lang="en-US" sz="2800" dirty="0" smtClean="0">
                <a:solidFill>
                  <a:srgbClr val="000000"/>
                </a:solidFill>
                <a:latin typeface="Georgia"/>
              </a:rPr>
            </a:br>
            <a:r>
              <a:rPr lang="en-US" sz="2800" dirty="0" smtClean="0">
                <a:solidFill>
                  <a:srgbClr val="000000"/>
                </a:solidFill>
                <a:latin typeface="Georgia"/>
              </a:rPr>
              <a:t>intramuscular , subcutaneous or</a:t>
            </a:r>
            <a:br>
              <a:rPr lang="en-US" sz="2800" dirty="0" smtClean="0">
                <a:solidFill>
                  <a:srgbClr val="000000"/>
                </a:solidFill>
                <a:latin typeface="Georgia"/>
              </a:rPr>
            </a:br>
            <a:r>
              <a:rPr lang="en-US" sz="2800" dirty="0" smtClean="0">
                <a:solidFill>
                  <a:srgbClr val="000000"/>
                </a:solidFill>
                <a:latin typeface="Georgia"/>
              </a:rPr>
              <a:t>intraperitonial inoculation of infected</a:t>
            </a:r>
            <a:br>
              <a:rPr lang="en-US" sz="2800" dirty="0" smtClean="0">
                <a:solidFill>
                  <a:srgbClr val="000000"/>
                </a:solidFill>
                <a:latin typeface="Georgia"/>
              </a:rPr>
            </a:br>
            <a:r>
              <a:rPr lang="en-US" sz="2800" dirty="0" smtClean="0">
                <a:solidFill>
                  <a:srgbClr val="000000"/>
                </a:solidFill>
                <a:latin typeface="Georgia"/>
              </a:rPr>
              <a:t>materials.</a:t>
            </a:r>
            <a:br>
              <a:rPr lang="en-US" sz="2800" dirty="0" smtClean="0">
                <a:solidFill>
                  <a:srgbClr val="000000"/>
                </a:solidFill>
                <a:latin typeface="Georgia"/>
              </a:rPr>
            </a:br>
            <a:endParaRPr lang="ar-EG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295400"/>
            <a:ext cx="84582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/>
              <a:t>Toxoplasmosis is zoonotic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/>
          </a:p>
          <a:p>
            <a:pPr lvl="0">
              <a:buFont typeface="Wingdings" pitchFamily="2" charset="2"/>
              <a:buChar char="Ø"/>
            </a:pPr>
            <a:r>
              <a:rPr lang="en-US" sz="2800" dirty="0" smtClean="0"/>
              <a:t>Transmission can occur in 3 ways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Fecal-oral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 smtClean="0"/>
              <a:t>Eating contaminated meat/prey</a:t>
            </a:r>
          </a:p>
          <a:p>
            <a:pPr lvl="1">
              <a:buFont typeface="Wingdings" pitchFamily="2" charset="2"/>
              <a:buChar char="§"/>
            </a:pPr>
            <a:r>
              <a:rPr lang="en-US" sz="2800" dirty="0" smtClean="0"/>
              <a:t>Transplacental</a:t>
            </a:r>
          </a:p>
          <a:p>
            <a:pPr lvl="1">
              <a:buFont typeface="Wingdings" pitchFamily="2" charset="2"/>
              <a:buChar char="§"/>
            </a:pPr>
            <a:endParaRPr lang="en-US" sz="2800" dirty="0" smtClean="0"/>
          </a:p>
          <a:p>
            <a:pPr lvl="0">
              <a:buFont typeface="Wingdings" pitchFamily="2" charset="2"/>
              <a:buChar char="Ø"/>
            </a:pPr>
            <a:r>
              <a:rPr lang="en-US" sz="2800" dirty="0" smtClean="0"/>
              <a:t>The parasite can only produce oocytes (or eggs) when infecting a cat.  The organism then multiplies in the wall of the small intestine and produces oocysts during the intraintestinal infection cycle.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610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8686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8305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8382000" cy="57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24" y="381000"/>
            <a:ext cx="8812376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001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70" y="228600"/>
            <a:ext cx="906973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Cats generally develop immunity after the initial infestation, therfore, only shed oocysts once in their lifetime.</a:t>
            </a:r>
          </a:p>
          <a:p>
            <a:endParaRPr lang="ar-E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762000"/>
            <a:ext cx="7239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424456"/>
                </a:solidFill>
                <a:latin typeface="Trebuchet MS"/>
              </a:rPr>
              <a:t>Clinical findings :</a:t>
            </a:r>
            <a:br>
              <a:rPr lang="en-US" sz="3200" dirty="0" smtClean="0">
                <a:solidFill>
                  <a:srgbClr val="424456"/>
                </a:solidFill>
                <a:latin typeface="Trebuchet MS"/>
              </a:rPr>
            </a:br>
            <a:r>
              <a:rPr lang="en-US" sz="3200" dirty="0" smtClean="0">
                <a:solidFill>
                  <a:srgbClr val="A04DA3"/>
                </a:solidFill>
                <a:latin typeface="Arial"/>
              </a:rPr>
              <a:t>• </a:t>
            </a:r>
            <a:r>
              <a:rPr lang="en-US" sz="3200" b="1" dirty="0" smtClean="0">
                <a:solidFill>
                  <a:srgbClr val="000000"/>
                </a:solidFill>
                <a:latin typeface="Georgia"/>
              </a:rPr>
              <a:t>Cattle and buffalo- </a:t>
            </a:r>
            <a:r>
              <a:rPr lang="en-US" sz="3200" dirty="0" smtClean="0">
                <a:solidFill>
                  <a:srgbClr val="000000"/>
                </a:solidFill>
                <a:latin typeface="Georgia"/>
              </a:rPr>
              <a:t>high rise of</a:t>
            </a:r>
            <a:br>
              <a:rPr lang="en-US" sz="3200" dirty="0" smtClean="0">
                <a:solidFill>
                  <a:srgbClr val="000000"/>
                </a:solidFill>
                <a:latin typeface="Georgia"/>
              </a:rPr>
            </a:br>
            <a:r>
              <a:rPr lang="en-US" sz="3200" dirty="0" smtClean="0">
                <a:solidFill>
                  <a:srgbClr val="000000"/>
                </a:solidFill>
                <a:latin typeface="Georgia"/>
              </a:rPr>
              <a:t>temperature and </a:t>
            </a:r>
            <a:r>
              <a:rPr lang="en-US" sz="3200" dirty="0" smtClean="0">
                <a:solidFill>
                  <a:srgbClr val="FF0000"/>
                </a:solidFill>
                <a:latin typeface="Georgia"/>
              </a:rPr>
              <a:t>enlargement of lymph node.</a:t>
            </a:r>
            <a:r>
              <a:rPr lang="en-US" sz="3200" dirty="0" smtClean="0">
                <a:solidFill>
                  <a:srgbClr val="00B050"/>
                </a:solidFill>
                <a:latin typeface="Georgia"/>
              </a:rPr>
              <a:t/>
            </a:r>
            <a:br>
              <a:rPr lang="en-US" sz="3200" dirty="0" smtClean="0">
                <a:solidFill>
                  <a:srgbClr val="00B050"/>
                </a:solidFill>
                <a:latin typeface="Georgia"/>
              </a:rPr>
            </a:br>
            <a:r>
              <a:rPr lang="en-US" sz="3200" dirty="0" smtClean="0">
                <a:solidFill>
                  <a:srgbClr val="A04DA3"/>
                </a:solidFill>
                <a:latin typeface="Arial"/>
              </a:rPr>
              <a:t>• </a:t>
            </a:r>
            <a:r>
              <a:rPr lang="en-US" sz="3200" b="1" dirty="0" smtClean="0">
                <a:solidFill>
                  <a:srgbClr val="000000"/>
                </a:solidFill>
                <a:latin typeface="Georgia"/>
              </a:rPr>
              <a:t>Sheep </a:t>
            </a:r>
            <a:r>
              <a:rPr lang="en-US" sz="3200" dirty="0" smtClean="0">
                <a:solidFill>
                  <a:srgbClr val="000000"/>
                </a:solidFill>
                <a:latin typeface="Georgia"/>
              </a:rPr>
              <a:t>- </a:t>
            </a:r>
            <a:r>
              <a:rPr lang="en-US" sz="3200" dirty="0" smtClean="0">
                <a:solidFill>
                  <a:srgbClr val="FF0000"/>
                </a:solidFill>
                <a:latin typeface="Georgia"/>
              </a:rPr>
              <a:t>abortion</a:t>
            </a:r>
            <a:r>
              <a:rPr lang="en-US" sz="3200" dirty="0" smtClean="0">
                <a:solidFill>
                  <a:srgbClr val="00B050"/>
                </a:solidFill>
                <a:latin typeface="Georgia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Georgia"/>
              </a:rPr>
              <a:t>in ewes.</a:t>
            </a:r>
            <a:br>
              <a:rPr lang="en-US" sz="3200" dirty="0" smtClean="0">
                <a:solidFill>
                  <a:srgbClr val="000000"/>
                </a:solidFill>
                <a:latin typeface="Georgia"/>
              </a:rPr>
            </a:br>
            <a:r>
              <a:rPr lang="en-US" sz="3200" dirty="0" smtClean="0">
                <a:solidFill>
                  <a:srgbClr val="A04DA3"/>
                </a:solidFill>
                <a:latin typeface="Georgia"/>
              </a:rPr>
              <a:t>• </a:t>
            </a:r>
            <a:r>
              <a:rPr lang="en-US" sz="3200" b="1" dirty="0" smtClean="0">
                <a:solidFill>
                  <a:srgbClr val="000000"/>
                </a:solidFill>
                <a:latin typeface="Georgia"/>
              </a:rPr>
              <a:t>In goats- </a:t>
            </a:r>
            <a:r>
              <a:rPr lang="en-US" sz="3200" dirty="0" smtClean="0">
                <a:solidFill>
                  <a:srgbClr val="000000"/>
                </a:solidFill>
                <a:latin typeface="Georgia"/>
              </a:rPr>
              <a:t>high rise of temperature,</a:t>
            </a:r>
            <a:br>
              <a:rPr lang="en-US" sz="3200" dirty="0" smtClean="0">
                <a:solidFill>
                  <a:srgbClr val="000000"/>
                </a:solidFill>
                <a:latin typeface="Georgia"/>
              </a:rPr>
            </a:br>
            <a:r>
              <a:rPr lang="en-US" sz="3200" dirty="0" smtClean="0">
                <a:latin typeface="Georgia"/>
              </a:rPr>
              <a:t>dyspnea, diarrhea</a:t>
            </a:r>
            <a:r>
              <a:rPr lang="en-US" sz="3200" dirty="0" smtClean="0">
                <a:solidFill>
                  <a:srgbClr val="000000"/>
                </a:solidFill>
                <a:latin typeface="Georgia"/>
              </a:rPr>
              <a:t>, muscular tremors,</a:t>
            </a:r>
            <a:br>
              <a:rPr lang="en-US" sz="3200" dirty="0" smtClean="0">
                <a:solidFill>
                  <a:srgbClr val="000000"/>
                </a:solidFill>
                <a:latin typeface="Georgia"/>
              </a:rPr>
            </a:br>
            <a:r>
              <a:rPr lang="en-US" sz="3200" dirty="0" smtClean="0">
                <a:solidFill>
                  <a:srgbClr val="000000"/>
                </a:solidFill>
                <a:latin typeface="Georgia"/>
              </a:rPr>
              <a:t>paresis of hind quarters, </a:t>
            </a:r>
            <a:r>
              <a:rPr lang="en-US" sz="3200" dirty="0" smtClean="0">
                <a:latin typeface="Georgia"/>
              </a:rPr>
              <a:t>erythropenia and anemia.</a:t>
            </a:r>
            <a:r>
              <a:rPr lang="en-US" sz="3200" dirty="0" smtClean="0">
                <a:solidFill>
                  <a:srgbClr val="000000"/>
                </a:solidFill>
                <a:latin typeface="Georgia"/>
              </a:rPr>
              <a:t/>
            </a:r>
            <a:br>
              <a:rPr lang="en-US" sz="3200" dirty="0" smtClean="0">
                <a:solidFill>
                  <a:srgbClr val="000000"/>
                </a:solidFill>
                <a:latin typeface="Georgia"/>
              </a:rPr>
            </a:br>
            <a:endParaRPr lang="ar-EG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942975"/>
            <a:ext cx="80010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puppies and kittens, tachyzoite spread systemically and cause interstitial pneumonia, myocarditis, hepatic necrosis, meningioencephalomylitis, chorioretinitis, lymphadenopathy and myositis.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Man and animal</a:t>
            </a:r>
            <a:r>
              <a:rPr lang="en-US" dirty="0" smtClean="0"/>
              <a:t>: parasitemia 5 days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Congenital: encephalitis</a:t>
            </a:r>
          </a:p>
          <a:p>
            <a:r>
              <a:rPr lang="en-US" dirty="0" smtClean="0"/>
              <a:t>Post-natally: enterocolitis, pneumonitis.</a:t>
            </a:r>
          </a:p>
          <a:p>
            <a:r>
              <a:rPr lang="en-US" dirty="0" smtClean="0"/>
              <a:t>Characteristic granulomatous lesions (hypersensitivity reaction)</a:t>
            </a:r>
          </a:p>
          <a:p>
            <a:r>
              <a:rPr lang="en-US" dirty="0" smtClean="0"/>
              <a:t>Multiple necrotic foci (placenta)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Still birth, weak and die</a:t>
            </a:r>
            <a:endParaRPr lang="ar-EG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en-US" i="1" dirty="0" smtClean="0">
                <a:solidFill>
                  <a:srgbClr val="FF0000"/>
                </a:solidFill>
                <a:cs typeface="Times New Roman" pitchFamily="18" charset="0"/>
              </a:rPr>
              <a:t>Toxoplasma gondii </a:t>
            </a:r>
            <a:r>
              <a:rPr lang="en-US" dirty="0" smtClean="0">
                <a:cs typeface="Times New Roman" pitchFamily="18" charset="0"/>
              </a:rPr>
              <a:t>was first discovered in </a:t>
            </a:r>
            <a:r>
              <a:rPr lang="en-US" dirty="0" smtClean="0">
                <a:solidFill>
                  <a:srgbClr val="FF0000"/>
                </a:solidFill>
                <a:cs typeface="Times New Roman" pitchFamily="18" charset="0"/>
              </a:rPr>
              <a:t>1908</a:t>
            </a:r>
            <a:r>
              <a:rPr lang="en-US" dirty="0" smtClean="0">
                <a:cs typeface="Times New Roman" pitchFamily="18" charset="0"/>
              </a:rPr>
              <a:t> by </a:t>
            </a:r>
            <a:r>
              <a:rPr lang="en-US" dirty="0" smtClean="0">
                <a:solidFill>
                  <a:srgbClr val="FF0000"/>
                </a:solidFill>
                <a:cs typeface="Times New Roman" pitchFamily="18" charset="0"/>
              </a:rPr>
              <a:t>Nicolle and Manceaux</a:t>
            </a:r>
            <a:r>
              <a:rPr lang="en-US" dirty="0" smtClean="0">
                <a:cs typeface="Times New Roman" pitchFamily="18" charset="0"/>
              </a:rPr>
              <a:t>, in </a:t>
            </a:r>
            <a:r>
              <a:rPr lang="en-US" dirty="0" smtClean="0">
                <a:solidFill>
                  <a:srgbClr val="FF0000"/>
                </a:solidFill>
                <a:cs typeface="Times New Roman" pitchFamily="18" charset="0"/>
              </a:rPr>
              <a:t>Tunis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dirty="0" smtClean="0">
                <a:solidFill>
                  <a:srgbClr val="FF0000"/>
                </a:solidFill>
                <a:cs typeface="Times New Roman" pitchFamily="18" charset="0"/>
              </a:rPr>
              <a:t>on a Gundi (</a:t>
            </a:r>
            <a:r>
              <a:rPr lang="en-US" i="1" dirty="0" smtClean="0">
                <a:solidFill>
                  <a:srgbClr val="FF0000"/>
                </a:solidFill>
                <a:cs typeface="Times New Roman" pitchFamily="18" charset="0"/>
              </a:rPr>
              <a:t>Ctenodoactylus gundi</a:t>
            </a:r>
            <a:r>
              <a:rPr lang="en-US" dirty="0" smtClean="0">
                <a:solidFill>
                  <a:srgbClr val="FF0000"/>
                </a:solidFill>
                <a:cs typeface="Times New Roman" pitchFamily="18" charset="0"/>
              </a:rPr>
              <a:t>).</a:t>
            </a:r>
          </a:p>
          <a:p>
            <a:pPr lvl="0">
              <a:buFont typeface="Wingdings" pitchFamily="2" charset="2"/>
              <a:buChar char="Ø"/>
            </a:pPr>
            <a:endParaRPr lang="en-US" dirty="0" smtClean="0"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n-US" dirty="0" smtClean="0">
                <a:cs typeface="Times New Roman" pitchFamily="18" charset="0"/>
              </a:rPr>
              <a:t>It wasn't until 1939 that Wolf, Cowen and Paige were to conclude that </a:t>
            </a:r>
            <a:r>
              <a:rPr lang="en-US" i="1" dirty="0" smtClean="0">
                <a:cs typeface="Times New Roman" pitchFamily="18" charset="0"/>
              </a:rPr>
              <a:t>Toxoplasma gondii </a:t>
            </a:r>
            <a:r>
              <a:rPr lang="en-US" dirty="0" smtClean="0">
                <a:cs typeface="Times New Roman" pitchFamily="18" charset="0"/>
              </a:rPr>
              <a:t>had an effect on humans.</a:t>
            </a:r>
          </a:p>
          <a:p>
            <a:endParaRPr lang="ar-E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A04DA3"/>
                </a:solidFill>
                <a:latin typeface="Georgia"/>
              </a:rPr>
              <a:t>• </a:t>
            </a:r>
            <a:r>
              <a:rPr lang="en-US" dirty="0" smtClean="0">
                <a:solidFill>
                  <a:srgbClr val="000000"/>
                </a:solidFill>
                <a:latin typeface="Georgia"/>
              </a:rPr>
              <a:t>Clinical signs are </a:t>
            </a:r>
            <a:r>
              <a:rPr lang="en-US" dirty="0" smtClean="0">
                <a:latin typeface="Georgia"/>
              </a:rPr>
              <a:t>non- specific </a:t>
            </a:r>
            <a:r>
              <a:rPr lang="en-US" dirty="0" smtClean="0">
                <a:solidFill>
                  <a:srgbClr val="000000"/>
                </a:solidFill>
                <a:latin typeface="Georgia"/>
              </a:rPr>
              <a:t>and organism is difficult to demonstrate. Therefore,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</a:rPr>
              <a:t>diagnosis in man and animals is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</a:rPr>
              <a:t>accompanied by serological tests.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</a:rPr>
              <a:t>(a) </a:t>
            </a:r>
            <a:r>
              <a:rPr lang="en-US" b="1" dirty="0" smtClean="0">
                <a:solidFill>
                  <a:srgbClr val="000000"/>
                </a:solidFill>
                <a:latin typeface="Georgia"/>
              </a:rPr>
              <a:t>Isolation of T. gondii </a:t>
            </a:r>
            <a:r>
              <a:rPr lang="en-US" dirty="0" smtClean="0">
                <a:solidFill>
                  <a:srgbClr val="000000"/>
                </a:solidFill>
                <a:latin typeface="Georgia"/>
              </a:rPr>
              <a:t>– Parasites can be demonstrated from lymph fluid, placenta, cotyledons and muscles.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endParaRPr lang="ar-E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700" dirty="0" smtClean="0">
                <a:solidFill>
                  <a:srgbClr val="000000"/>
                </a:solidFill>
                <a:latin typeface="Georgia"/>
              </a:rPr>
              <a:t>(b</a:t>
            </a:r>
            <a:r>
              <a:rPr lang="en-US" sz="2700" dirty="0" smtClean="0">
                <a:solidFill>
                  <a:srgbClr val="FF0000"/>
                </a:solidFill>
                <a:latin typeface="Georgia"/>
              </a:rPr>
              <a:t>) </a:t>
            </a:r>
            <a:r>
              <a:rPr lang="en-US" b="1" dirty="0" smtClean="0">
                <a:solidFill>
                  <a:srgbClr val="FF0000"/>
                </a:solidFill>
                <a:latin typeface="Georgia"/>
              </a:rPr>
              <a:t>Methylene blue dye test</a:t>
            </a:r>
            <a:r>
              <a:rPr lang="en-US" dirty="0" smtClean="0">
                <a:solidFill>
                  <a:srgbClr val="FF0000"/>
                </a:solidFill>
                <a:latin typeface="Georgia"/>
              </a:rPr>
              <a:t>: Sabin and</a:t>
            </a:r>
            <a:br>
              <a:rPr lang="en-US" dirty="0" smtClean="0">
                <a:solidFill>
                  <a:srgbClr val="FF0000"/>
                </a:solidFill>
                <a:latin typeface="Georgia"/>
              </a:rPr>
            </a:br>
            <a:r>
              <a:rPr lang="en-US" dirty="0" smtClean="0">
                <a:solidFill>
                  <a:srgbClr val="FF0000"/>
                </a:solidFill>
                <a:latin typeface="Georgia"/>
              </a:rPr>
              <a:t>Feldman first described it.</a:t>
            </a:r>
            <a:r>
              <a:rPr lang="en-US" dirty="0" smtClean="0">
                <a:solidFill>
                  <a:srgbClr val="000000"/>
                </a:solidFill>
                <a:latin typeface="Georgia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A04DA3"/>
                </a:solidFill>
                <a:latin typeface="Georgia"/>
              </a:rPr>
              <a:t>• </a:t>
            </a:r>
            <a:r>
              <a:rPr lang="en-US" dirty="0" smtClean="0">
                <a:solidFill>
                  <a:srgbClr val="000000"/>
                </a:solidFill>
                <a:latin typeface="Georgia"/>
              </a:rPr>
              <a:t>This test now a days is carried out by in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</a:rPr>
              <a:t>microtitre plates and can be judged by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</a:rPr>
              <a:t>employing empty microscope.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endParaRPr lang="ar-E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  <a:latin typeface="Georgia"/>
              </a:rPr>
              <a:t>(c) </a:t>
            </a:r>
            <a:r>
              <a:rPr lang="en-US" dirty="0" smtClean="0">
                <a:solidFill>
                  <a:srgbClr val="000000"/>
                </a:solidFill>
                <a:latin typeface="Georgia"/>
              </a:rPr>
              <a:t>By complement fixation test(CFT).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</a:rPr>
              <a:t>(d) By indirect hemagglutination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</a:rPr>
              <a:t>tests(HI).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</a:rPr>
              <a:t>(e) By direct agglutination tests.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</a:rPr>
              <a:t>(f) By fluorescent antibody tests(FAT).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</a:rPr>
              <a:t>(g) By enzyme linked immuno sorbent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</a:rPr>
              <a:t>assay (ELISA)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</a:rPr>
              <a:t>(h) By DNA test.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endParaRPr lang="ar-E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IgM: early- 3 mo- IgM titre </a:t>
            </a:r>
            <a:r>
              <a:rPr lang="en-US" dirty="0" smtClean="0">
                <a:solidFill>
                  <a:srgbClr val="FF0000"/>
                </a:solidFill>
                <a:latin typeface="Simplified Arabic"/>
                <a:cs typeface="Simplified Arabic"/>
              </a:rPr>
              <a:t>&gt; 1:256 recent infestation.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IgG: 4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week- years subclinical infestation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Must be measured in paired sera from the acute and convalescent stages (3-4 weeks apart) and must show 4-fold increase in titre.</a:t>
            </a:r>
          </a:p>
          <a:p>
            <a:r>
              <a:rPr lang="en-US" dirty="0" smtClean="0"/>
              <a:t>CSF: tachyzoites or antibodies.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Tissue impression smears (tachy and brady)</a:t>
            </a:r>
            <a:endParaRPr lang="ar-EG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Mouse inoculation: homogenates from tissue samples, I.P, mice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Giemsa stained peritoneal fluid or squash </a:t>
            </a:r>
            <a:r>
              <a:rPr lang="en-US" dirty="0" smtClean="0"/>
              <a:t>preparations of mouse brain </a:t>
            </a:r>
          </a:p>
          <a:p>
            <a:r>
              <a:rPr lang="en-US" dirty="0" smtClean="0"/>
              <a:t>Immunohistochemistry: formalin fixed materials</a:t>
            </a:r>
            <a:endParaRPr lang="ar-E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(a)There is no satisfactory treatment. Drugs</a:t>
            </a:r>
            <a:br>
              <a:rPr lang="en-US" dirty="0" smtClean="0"/>
            </a:br>
            <a:r>
              <a:rPr lang="en-US" dirty="0" smtClean="0"/>
              <a:t>like </a:t>
            </a:r>
            <a:r>
              <a:rPr lang="en-US" dirty="0" smtClean="0">
                <a:solidFill>
                  <a:srgbClr val="FF0000"/>
                </a:solidFill>
              </a:rPr>
              <a:t>pyremethamine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sulphonamide</a:t>
            </a:r>
            <a:r>
              <a:rPr lang="en-US" dirty="0" smtClean="0"/>
              <a:t> are</a:t>
            </a:r>
            <a:br>
              <a:rPr lang="en-US" dirty="0" smtClean="0"/>
            </a:br>
            <a:r>
              <a:rPr lang="en-US" dirty="0" smtClean="0"/>
              <a:t>effective.</a:t>
            </a:r>
          </a:p>
          <a:p>
            <a:r>
              <a:rPr lang="en-US" dirty="0" smtClean="0"/>
              <a:t>3 days for 3 periods with intervals of 5 days between the start of each treatment.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Clindamycin for dogs and cats, </a:t>
            </a:r>
            <a:r>
              <a:rPr lang="en-US" dirty="0" smtClean="0"/>
              <a:t>at 10-40 mg</a:t>
            </a:r>
            <a:r>
              <a:rPr lang="ar-EG" dirty="0" smtClean="0"/>
              <a:t>/</a:t>
            </a:r>
            <a:r>
              <a:rPr lang="en-US" dirty="0" smtClean="0"/>
              <a:t>kg and 25-50 mg</a:t>
            </a:r>
            <a:r>
              <a:rPr lang="ar-EG" dirty="0" smtClean="0"/>
              <a:t>/</a:t>
            </a:r>
            <a:r>
              <a:rPr lang="en-US" dirty="0" smtClean="0"/>
              <a:t>kg respectively for 14-21 days.</a:t>
            </a:r>
            <a:br>
              <a:rPr lang="en-US" dirty="0" smtClean="0"/>
            </a:br>
            <a:endParaRPr lang="ar-E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700" dirty="0" smtClean="0">
                <a:solidFill>
                  <a:srgbClr val="000000"/>
                </a:solidFill>
                <a:latin typeface="Georgia"/>
              </a:rPr>
              <a:t>Control programme may be aimed based on three</a:t>
            </a:r>
            <a:br>
              <a:rPr lang="en-US" sz="2700" dirty="0" smtClean="0">
                <a:solidFill>
                  <a:srgbClr val="000000"/>
                </a:solidFill>
                <a:latin typeface="Georgia"/>
              </a:rPr>
            </a:br>
            <a:r>
              <a:rPr lang="en-US" sz="2700" dirty="0" smtClean="0">
                <a:solidFill>
                  <a:srgbClr val="000000"/>
                </a:solidFill>
                <a:latin typeface="Georgia"/>
              </a:rPr>
              <a:t>methods-</a:t>
            </a:r>
            <a:br>
              <a:rPr lang="en-US" sz="2700" dirty="0" smtClean="0">
                <a:solidFill>
                  <a:srgbClr val="000000"/>
                </a:solidFill>
                <a:latin typeface="Georgia"/>
              </a:rPr>
            </a:br>
            <a:r>
              <a:rPr lang="en-US" sz="2700" dirty="0" smtClean="0">
                <a:solidFill>
                  <a:srgbClr val="000000"/>
                </a:solidFill>
                <a:latin typeface="Georgia"/>
              </a:rPr>
              <a:t>a) </a:t>
            </a:r>
            <a:r>
              <a:rPr lang="en-US" b="1" dirty="0" smtClean="0">
                <a:solidFill>
                  <a:srgbClr val="000000"/>
                </a:solidFill>
                <a:latin typeface="Georgia"/>
              </a:rPr>
              <a:t>Epidemiological control-</a:t>
            </a:r>
            <a:r>
              <a:rPr lang="en-US" dirty="0" smtClean="0">
                <a:solidFill>
                  <a:srgbClr val="000000"/>
                </a:solidFill>
                <a:latin typeface="Georgia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</a:rPr>
              <a:t>• </a:t>
            </a:r>
            <a:r>
              <a:rPr lang="en-US" dirty="0" smtClean="0">
                <a:solidFill>
                  <a:srgbClr val="FF0000"/>
                </a:solidFill>
                <a:latin typeface="Georgia"/>
              </a:rPr>
              <a:t>Lowering of cat population in endemic</a:t>
            </a:r>
            <a:br>
              <a:rPr lang="en-US" dirty="0" smtClean="0">
                <a:solidFill>
                  <a:srgbClr val="FF0000"/>
                </a:solidFill>
                <a:latin typeface="Georgia"/>
              </a:rPr>
            </a:br>
            <a:r>
              <a:rPr lang="en-US" dirty="0" smtClean="0">
                <a:solidFill>
                  <a:srgbClr val="FF0000"/>
                </a:solidFill>
                <a:latin typeface="Georgia"/>
              </a:rPr>
              <a:t>zones</a:t>
            </a:r>
            <a:r>
              <a:rPr lang="en-US" dirty="0" smtClean="0">
                <a:solidFill>
                  <a:srgbClr val="000000"/>
                </a:solidFill>
                <a:latin typeface="Georgia"/>
              </a:rPr>
              <a:t>.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</a:rPr>
              <a:t>• Cat should not be allowed to feed raw meat.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</a:rPr>
              <a:t>• Cat faeces should be properly disposed through burning.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</a:rPr>
              <a:t>• Hands should be properly cleaned with soap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</a:rPr>
              <a:t>after handling of raw meat.</a:t>
            </a:r>
            <a:r>
              <a:rPr lang="en-US" sz="2700" dirty="0" smtClean="0">
                <a:solidFill>
                  <a:srgbClr val="000000"/>
                </a:solidFill>
                <a:latin typeface="Georgia"/>
              </a:rPr>
              <a:t/>
            </a:r>
            <a:br>
              <a:rPr lang="en-US" sz="2700" dirty="0" smtClean="0">
                <a:solidFill>
                  <a:srgbClr val="000000"/>
                </a:solidFill>
                <a:latin typeface="Georgia"/>
              </a:rPr>
            </a:br>
            <a:endParaRPr lang="ar-E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eorgia"/>
              </a:rPr>
              <a:t>Pregnant lady should not handle soil and raw meat.</a:t>
            </a:r>
          </a:p>
          <a:p>
            <a:r>
              <a:rPr lang="en-US" dirty="0" smtClean="0">
                <a:solidFill>
                  <a:srgbClr val="000000"/>
                </a:solidFill>
                <a:latin typeface="Georgia"/>
              </a:rPr>
              <a:t>Raw meat should not be consumed.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</a:rPr>
              <a:t> (b) </a:t>
            </a:r>
            <a:r>
              <a:rPr lang="en-US" b="1" dirty="0" smtClean="0">
                <a:solidFill>
                  <a:srgbClr val="000000"/>
                </a:solidFill>
                <a:latin typeface="Georgia"/>
              </a:rPr>
              <a:t>Chemotherapeutical control- </a:t>
            </a:r>
            <a:r>
              <a:rPr lang="en-US" dirty="0" smtClean="0">
                <a:solidFill>
                  <a:srgbClr val="000000"/>
                </a:solidFill>
                <a:latin typeface="Georgia"/>
              </a:rPr>
              <a:t>Prophylactic measures should be taken with drugs shown in treatment.</a:t>
            </a:r>
          </a:p>
          <a:p>
            <a:r>
              <a:rPr lang="en-US" dirty="0" smtClean="0">
                <a:solidFill>
                  <a:srgbClr val="000000"/>
                </a:solidFill>
                <a:latin typeface="Georgia"/>
              </a:rPr>
              <a:t>Monensin 15 mg</a:t>
            </a:r>
            <a:r>
              <a:rPr lang="ar-EG" dirty="0" smtClean="0"/>
              <a:t> /</a:t>
            </a:r>
            <a:r>
              <a:rPr lang="en-US" smtClean="0"/>
              <a:t>head per day during first 100 days of gestation (reduce lamb loss) experimentally.</a:t>
            </a:r>
            <a:endParaRPr lang="en-US" dirty="0" smtClean="0">
              <a:solidFill>
                <a:srgbClr val="000000"/>
              </a:solidFill>
              <a:latin typeface="Georgia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Georgia"/>
              </a:rPr>
              <a:t>(c) </a:t>
            </a:r>
            <a:r>
              <a:rPr lang="en-US" b="1" dirty="0" smtClean="0">
                <a:solidFill>
                  <a:srgbClr val="000000"/>
                </a:solidFill>
                <a:latin typeface="Georgia"/>
              </a:rPr>
              <a:t>Control by immunization- </a:t>
            </a:r>
            <a:r>
              <a:rPr lang="en-US" dirty="0" smtClean="0">
                <a:solidFill>
                  <a:srgbClr val="000000"/>
                </a:solidFill>
                <a:latin typeface="Georgia"/>
              </a:rPr>
              <a:t>No fruitful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</a:rPr>
              <a:t>vaccine is available. A vaccine containing </a:t>
            </a:r>
            <a:r>
              <a:rPr lang="en-US" i="1" dirty="0" smtClean="0">
                <a:solidFill>
                  <a:srgbClr val="000000"/>
                </a:solidFill>
                <a:latin typeface="Georgia"/>
              </a:rPr>
              <a:t>T. gondii</a:t>
            </a:r>
            <a:r>
              <a:rPr lang="en-US" dirty="0" smtClean="0">
                <a:solidFill>
                  <a:srgbClr val="000000"/>
                </a:solidFill>
                <a:latin typeface="Georgia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</a:rPr>
              <a:t>used to control disease.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</a:rPr>
              <a:t> 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endParaRPr lang="ar-E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Protozoal disease caused by </a:t>
            </a:r>
            <a:r>
              <a:rPr lang="en-US" i="1" dirty="0" smtClean="0">
                <a:solidFill>
                  <a:srgbClr val="FF0000"/>
                </a:solidFill>
              </a:rPr>
              <a:t>Toxoplasma gondii</a:t>
            </a:r>
            <a:r>
              <a:rPr lang="en-US" dirty="0" smtClean="0"/>
              <a:t> is a protozoan parasite that infects people and other warm-blooded animals, including birds and marine mammals.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Cats are only </a:t>
            </a:r>
            <a:r>
              <a:rPr lang="en-US" dirty="0" smtClean="0"/>
              <a:t>known </a:t>
            </a:r>
            <a:r>
              <a:rPr lang="en-US" dirty="0" smtClean="0">
                <a:solidFill>
                  <a:srgbClr val="FF0000"/>
                </a:solidFill>
              </a:rPr>
              <a:t>definitive hosts</a:t>
            </a:r>
            <a:r>
              <a:rPr lang="en-US" dirty="0" smtClean="0"/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Animals and man I.M </a:t>
            </a:r>
            <a:r>
              <a:rPr lang="en-US" dirty="0" smtClean="0"/>
              <a:t>hosts </a:t>
            </a:r>
            <a:r>
              <a:rPr lang="en-US" dirty="0" smtClean="0">
                <a:solidFill>
                  <a:srgbClr val="FF0000"/>
                </a:solidFill>
              </a:rPr>
              <a:t>asexual proliferation </a:t>
            </a:r>
            <a:endParaRPr lang="ar-EG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Etiology</a:t>
            </a: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Toxoplasma gondii, </a:t>
            </a:r>
            <a:r>
              <a:rPr lang="en-US" dirty="0" smtClean="0"/>
              <a:t>an </a:t>
            </a:r>
            <a:r>
              <a:rPr lang="en-US" dirty="0" smtClean="0">
                <a:solidFill>
                  <a:srgbClr val="FF0000"/>
                </a:solidFill>
              </a:rPr>
              <a:t>obligate intracellular protozoan parasite</a:t>
            </a:r>
          </a:p>
          <a:p>
            <a:r>
              <a:rPr lang="en-US" dirty="0" smtClean="0"/>
              <a:t>Sexual and asexual life cycle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Sexual phase intestinal cells cats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Asexual phase I.M (man &amp; animal)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It requires more than one host species to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complete its lifecycle</a:t>
            </a:r>
          </a:p>
          <a:p>
            <a:r>
              <a:rPr lang="en-US" dirty="0" smtClean="0"/>
              <a:t>It is primarily an </a:t>
            </a:r>
            <a:r>
              <a:rPr lang="en-US" dirty="0" smtClean="0">
                <a:solidFill>
                  <a:srgbClr val="FF0000"/>
                </a:solidFill>
              </a:rPr>
              <a:t>intestinal parasite </a:t>
            </a:r>
            <a:r>
              <a:rPr lang="en-US" dirty="0" smtClean="0"/>
              <a:t>in </a:t>
            </a:r>
            <a:r>
              <a:rPr lang="en-US" dirty="0" smtClean="0">
                <a:solidFill>
                  <a:srgbClr val="FF0000"/>
                </a:solidFill>
              </a:rPr>
              <a:t>cats</a:t>
            </a:r>
            <a:r>
              <a:rPr lang="en-US" dirty="0" smtClean="0"/>
              <a:t> and</a:t>
            </a:r>
            <a:br>
              <a:rPr lang="en-US" dirty="0" smtClean="0"/>
            </a:br>
            <a:r>
              <a:rPr lang="en-US" dirty="0" smtClean="0"/>
              <a:t>has a wide host of intermediate hosts including</a:t>
            </a:r>
            <a:br>
              <a:rPr lang="en-US" dirty="0" smtClean="0"/>
            </a:br>
            <a:r>
              <a:rPr lang="en-US" dirty="0" smtClean="0"/>
              <a:t>sheep and mice.</a:t>
            </a:r>
          </a:p>
          <a:p>
            <a:r>
              <a:rPr lang="en-US" dirty="0" smtClean="0"/>
              <a:t> One cat shedding oocysts can provide enough</a:t>
            </a:r>
            <a:br>
              <a:rPr lang="en-US" dirty="0" smtClean="0"/>
            </a:br>
            <a:r>
              <a:rPr lang="en-US" dirty="0" smtClean="0"/>
              <a:t>contamination to infect an entire flock of sheep</a:t>
            </a:r>
            <a:br>
              <a:rPr lang="en-US" dirty="0" smtClean="0"/>
            </a:br>
            <a:endParaRPr lang="ar-E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Georgia"/>
              </a:rPr>
              <a:t>The parasite has got </a:t>
            </a:r>
            <a:r>
              <a:rPr lang="en-US" dirty="0" smtClean="0">
                <a:solidFill>
                  <a:srgbClr val="FF0000"/>
                </a:solidFill>
                <a:latin typeface="Georgia"/>
              </a:rPr>
              <a:t>affinity</a:t>
            </a:r>
            <a:r>
              <a:rPr lang="en-US" dirty="0" smtClean="0">
                <a:solidFill>
                  <a:srgbClr val="000000"/>
                </a:solidFill>
                <a:latin typeface="Georgia"/>
              </a:rPr>
              <a:t> for </a:t>
            </a:r>
            <a:r>
              <a:rPr lang="en-US" dirty="0" smtClean="0">
                <a:solidFill>
                  <a:srgbClr val="FF0000"/>
                </a:solidFill>
                <a:latin typeface="Georgia"/>
              </a:rPr>
              <a:t>epithelial,</a:t>
            </a:r>
            <a:br>
              <a:rPr lang="en-US" dirty="0" smtClean="0">
                <a:solidFill>
                  <a:srgbClr val="FF0000"/>
                </a:solidFill>
                <a:latin typeface="Georgia"/>
              </a:rPr>
            </a:br>
            <a:r>
              <a:rPr lang="en-US" dirty="0" smtClean="0">
                <a:solidFill>
                  <a:srgbClr val="FF0000"/>
                </a:solidFill>
                <a:latin typeface="Georgia"/>
              </a:rPr>
              <a:t>reticuloendothelial and blood cells</a:t>
            </a:r>
            <a:r>
              <a:rPr lang="en-US" dirty="0" smtClean="0">
                <a:solidFill>
                  <a:srgbClr val="00B050"/>
                </a:solidFill>
                <a:latin typeface="Georgia"/>
              </a:rPr>
              <a:t>. </a:t>
            </a:r>
            <a:r>
              <a:rPr lang="en-US" dirty="0" smtClean="0">
                <a:solidFill>
                  <a:srgbClr val="000000"/>
                </a:solidFill>
                <a:latin typeface="Georgia"/>
              </a:rPr>
              <a:t>The</a:t>
            </a:r>
            <a:br>
              <a:rPr lang="en-US" dirty="0" smtClean="0">
                <a:solidFill>
                  <a:srgbClr val="000000"/>
                </a:solidFill>
                <a:latin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</a:rPr>
              <a:t>organism could be grown in monolayer of lamb testicular cells</a:t>
            </a:r>
            <a:r>
              <a:rPr lang="en-US" dirty="0" smtClean="0">
                <a:solidFill>
                  <a:srgbClr val="00B050"/>
                </a:solidFill>
                <a:latin typeface="Georgia"/>
              </a:rPr>
              <a:t/>
            </a:r>
            <a:br>
              <a:rPr lang="en-US" dirty="0" smtClean="0">
                <a:solidFill>
                  <a:srgbClr val="00B050"/>
                </a:solidFill>
                <a:latin typeface="Georgia"/>
              </a:rPr>
            </a:br>
            <a:endParaRPr lang="ar-E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6000" b="1" dirty="0" smtClean="0"/>
              <a:t>It develops through three basic life forms: </a:t>
            </a:r>
            <a:br>
              <a:rPr lang="en-US" sz="6000" b="1" dirty="0" smtClean="0"/>
            </a:br>
            <a:r>
              <a:rPr lang="en-US" sz="6000" b="1" dirty="0" smtClean="0"/>
              <a:t>• </a:t>
            </a:r>
            <a:r>
              <a:rPr lang="en-US" sz="6000" b="1" dirty="0" smtClean="0">
                <a:solidFill>
                  <a:srgbClr val="FF0000"/>
                </a:solidFill>
              </a:rPr>
              <a:t>Oocyst </a:t>
            </a:r>
            <a:r>
              <a:rPr lang="en-US" sz="6000" b="1" dirty="0" smtClean="0"/>
              <a:t>(</a:t>
            </a:r>
            <a:r>
              <a:rPr lang="en-US" sz="6000" b="1" dirty="0" smtClean="0">
                <a:solidFill>
                  <a:srgbClr val="FF0000"/>
                </a:solidFill>
              </a:rPr>
              <a:t>sporozoite</a:t>
            </a:r>
            <a:r>
              <a:rPr lang="en-US" sz="6000" b="1" dirty="0" smtClean="0"/>
              <a:t>)</a:t>
            </a:r>
            <a:br>
              <a:rPr lang="en-US" sz="6000" b="1" dirty="0" smtClean="0"/>
            </a:br>
            <a:r>
              <a:rPr lang="en-US" sz="6000" b="1" dirty="0" smtClean="0"/>
              <a:t>▫ Double layered egg found in the feces of young cats that</a:t>
            </a:r>
            <a:br>
              <a:rPr lang="en-US" sz="6000" b="1" dirty="0" smtClean="0"/>
            </a:br>
            <a:r>
              <a:rPr lang="en-US" sz="6000" b="1" dirty="0" smtClean="0"/>
              <a:t>survives for long periods</a:t>
            </a:r>
            <a:br>
              <a:rPr lang="en-US" sz="6000" b="1" dirty="0" smtClean="0"/>
            </a:br>
            <a:r>
              <a:rPr lang="en-US" sz="6000" b="1" dirty="0" smtClean="0"/>
              <a:t>• </a:t>
            </a:r>
            <a:r>
              <a:rPr lang="en-US" sz="6000" b="1" dirty="0" smtClean="0">
                <a:solidFill>
                  <a:srgbClr val="FF0000"/>
                </a:solidFill>
              </a:rPr>
              <a:t>Tachyzoite</a:t>
            </a:r>
            <a:r>
              <a:rPr lang="en-US" sz="6000" b="1" dirty="0" smtClean="0"/>
              <a:t> </a:t>
            </a:r>
            <a:br>
              <a:rPr lang="en-US" sz="6000" b="1" dirty="0" smtClean="0"/>
            </a:br>
            <a:r>
              <a:rPr lang="en-US" sz="6000" b="1" dirty="0" smtClean="0"/>
              <a:t>▫ Rapidly multiplying tiny parasite found in different cells</a:t>
            </a:r>
            <a:br>
              <a:rPr lang="en-US" sz="6000" b="1" dirty="0" smtClean="0"/>
            </a:br>
            <a:r>
              <a:rPr lang="en-US" sz="6000" b="1" dirty="0" smtClean="0"/>
              <a:t>of the body and the cells burst releasing it into the</a:t>
            </a:r>
            <a:br>
              <a:rPr lang="en-US" sz="6000" b="1" dirty="0" smtClean="0"/>
            </a:br>
            <a:r>
              <a:rPr lang="en-US" sz="6000" b="1" dirty="0" smtClean="0">
                <a:solidFill>
                  <a:srgbClr val="FF0000"/>
                </a:solidFill>
              </a:rPr>
              <a:t>bloodstream</a:t>
            </a:r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dirty="0" smtClean="0"/>
              <a:t>• </a:t>
            </a:r>
            <a:r>
              <a:rPr lang="en-US" sz="6000" b="1" dirty="0" smtClean="0">
                <a:solidFill>
                  <a:srgbClr val="FF0000"/>
                </a:solidFill>
              </a:rPr>
              <a:t>Bradyzoite</a:t>
            </a:r>
            <a:r>
              <a:rPr lang="en-US" sz="6000" b="1" dirty="0" smtClean="0"/>
              <a:t> </a:t>
            </a:r>
            <a:r>
              <a:rPr lang="en-US" sz="6000" b="1" dirty="0" smtClean="0">
                <a:solidFill>
                  <a:srgbClr val="FF0000"/>
                </a:solidFill>
              </a:rPr>
              <a:t>(tissue cyst)</a:t>
            </a:r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dirty="0" smtClean="0"/>
              <a:t>▫ Dormant stage found in cysts of the muscle, nervous</a:t>
            </a:r>
            <a:br>
              <a:rPr lang="en-US" sz="6000" b="1" dirty="0" smtClean="0"/>
            </a:br>
            <a:r>
              <a:rPr lang="en-US" sz="6000" b="1" dirty="0" smtClean="0"/>
              <a:t>tissue and placenta</a:t>
            </a:r>
            <a:br>
              <a:rPr lang="en-US" sz="6000" b="1" dirty="0" smtClean="0"/>
            </a:br>
            <a:r>
              <a:rPr lang="en-US" sz="6000" b="1" dirty="0" smtClean="0"/>
              <a:t>• Unique stage is found in the </a:t>
            </a:r>
            <a:r>
              <a:rPr lang="en-US" sz="6000" b="1" dirty="0" smtClean="0">
                <a:solidFill>
                  <a:srgbClr val="FF0000"/>
                </a:solidFill>
              </a:rPr>
              <a:t>feline</a:t>
            </a:r>
            <a:r>
              <a:rPr lang="en-US" sz="6000" b="1" dirty="0" smtClean="0"/>
              <a:t> family</a:t>
            </a:r>
            <a:br>
              <a:rPr lang="en-US" sz="6000" b="1" dirty="0" smtClean="0"/>
            </a:br>
            <a:r>
              <a:rPr lang="en-US" sz="6000" b="1" dirty="0" smtClean="0"/>
              <a:t>▫ The cat becomes infected from eating oocysts or an</a:t>
            </a:r>
            <a:br>
              <a:rPr lang="en-US" sz="6000" b="1" dirty="0" smtClean="0"/>
            </a:br>
            <a:r>
              <a:rPr lang="en-US" sz="6000" b="1" dirty="0" smtClean="0"/>
              <a:t>animal cyst containing bradyzoites. The parasite invades</a:t>
            </a:r>
            <a:br>
              <a:rPr lang="en-US" sz="6000" b="1" dirty="0" smtClean="0"/>
            </a:br>
            <a:r>
              <a:rPr lang="en-US" sz="6000" b="1" dirty="0" smtClean="0"/>
              <a:t>the intestines , mate and produce millions of offspring.</a:t>
            </a:r>
            <a:br>
              <a:rPr lang="en-US" sz="6000" b="1" dirty="0" smtClean="0"/>
            </a:br>
            <a:r>
              <a:rPr lang="en-US" sz="6000" b="1" dirty="0" smtClean="0"/>
              <a:t>The offspring are then excreted as </a:t>
            </a:r>
            <a:r>
              <a:rPr lang="en-US" sz="6000" b="1" dirty="0" smtClean="0">
                <a:solidFill>
                  <a:srgbClr val="FF0000"/>
                </a:solidFill>
              </a:rPr>
              <a:t>immature</a:t>
            </a:r>
            <a:r>
              <a:rPr lang="en-US" sz="6000" b="1" dirty="0" smtClean="0"/>
              <a:t> </a:t>
            </a:r>
            <a:r>
              <a:rPr lang="en-US" sz="6000" b="1" dirty="0" smtClean="0">
                <a:solidFill>
                  <a:srgbClr val="FF0000"/>
                </a:solidFill>
              </a:rPr>
              <a:t>oocysts</a:t>
            </a:r>
            <a:r>
              <a:rPr lang="en-US" sz="6000" b="1" dirty="0" smtClean="0"/>
              <a:t> in</a:t>
            </a:r>
            <a:br>
              <a:rPr lang="en-US" sz="6000" b="1" dirty="0" smtClean="0"/>
            </a:br>
            <a:r>
              <a:rPr lang="en-US" sz="6000" b="1" dirty="0" smtClean="0"/>
              <a:t>the feces</a:t>
            </a:r>
            <a:r>
              <a:rPr lang="en-US" dirty="0" smtClean="0"/>
              <a:t/>
            </a:r>
            <a:br>
              <a:rPr lang="en-US" dirty="0" smtClean="0"/>
            </a:br>
            <a:endParaRPr lang="ar-E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22276" y="207295"/>
            <a:ext cx="8089587" cy="64261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3493" y="250481"/>
            <a:ext cx="6015335" cy="637754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marL="259204" indent="-259204">
              <a:buFont typeface="Wingdings" pitchFamily="2" charset="2"/>
              <a:buChar char="Ø"/>
            </a:pPr>
            <a:r>
              <a:rPr lang="en-US" dirty="0">
                <a:cs typeface="Verdana"/>
              </a:rPr>
              <a:t>There are three forms of </a:t>
            </a:r>
            <a:r>
              <a:rPr lang="en-US" i="1" dirty="0">
                <a:cs typeface="Verdana"/>
              </a:rPr>
              <a:t>Toxoplasma </a:t>
            </a:r>
            <a:r>
              <a:rPr lang="en-US" i="1" dirty="0" err="1">
                <a:cs typeface="Verdana"/>
              </a:rPr>
              <a:t>gondii</a:t>
            </a:r>
            <a:r>
              <a:rPr lang="en-US" dirty="0">
                <a:cs typeface="Verdana"/>
              </a:rPr>
              <a:t> 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210" y="1004138"/>
            <a:ext cx="2693648" cy="248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0023" y="1494249"/>
            <a:ext cx="3746888" cy="360755"/>
          </a:xfrm>
          <a:prstGeom prst="rect">
            <a:avLst/>
          </a:prstGeom>
          <a:noFill/>
        </p:spPr>
        <p:txBody>
          <a:bodyPr wrap="none" lIns="82945" tIns="41473" rIns="82945" bIns="41473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Tachyzoite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– Rapidly reproducing form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72276"/>
            <a:ext cx="2819112" cy="251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18866" y="3359902"/>
            <a:ext cx="2316250" cy="914753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Bradyzoite</a:t>
            </a:r>
            <a:r>
              <a:rPr lang="en-US" dirty="0" smtClean="0">
                <a:solidFill>
                  <a:srgbClr val="FF0000"/>
                </a:solidFill>
              </a:rPr>
              <a:t> – A slower reproducing form, contained in tissue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494" y="3981785"/>
            <a:ext cx="2837694" cy="271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31161" y="5847438"/>
            <a:ext cx="4390503" cy="360755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Sporozoite</a:t>
            </a:r>
            <a:r>
              <a:rPr lang="en-US" dirty="0" smtClean="0">
                <a:solidFill>
                  <a:srgbClr val="FF0000"/>
                </a:solidFill>
              </a:rPr>
              <a:t> – Contained in </a:t>
            </a:r>
            <a:r>
              <a:rPr lang="en-US" dirty="0" err="1" smtClean="0">
                <a:solidFill>
                  <a:srgbClr val="FF0000"/>
                </a:solidFill>
              </a:rPr>
              <a:t>oocysts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AHMED YOUSEF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901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778</Words>
  <Application>Microsoft Office PowerPoint</Application>
  <PresentationFormat>On-screen Show (4:3)</PresentationFormat>
  <Paragraphs>122</Paragraphs>
  <Slides>38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Toxoplasmosis</vt:lpstr>
      <vt:lpstr>Slide 2</vt:lpstr>
      <vt:lpstr>Slide 3</vt:lpstr>
      <vt:lpstr>Slide 4</vt:lpstr>
      <vt:lpstr>Etiology</vt:lpstr>
      <vt:lpstr>Slide 6</vt:lpstr>
      <vt:lpstr>Slide 7</vt:lpstr>
      <vt:lpstr>Slide 8</vt:lpstr>
      <vt:lpstr>Slide 9</vt:lpstr>
      <vt:lpstr>Slide 10</vt:lpstr>
      <vt:lpstr>Slide 11</vt:lpstr>
      <vt:lpstr>Bradyzoite</vt:lpstr>
      <vt:lpstr>Slide 13</vt:lpstr>
      <vt:lpstr>Slide 14</vt:lpstr>
      <vt:lpstr>Economic importance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Diagnosis</vt:lpstr>
      <vt:lpstr>Slide 32</vt:lpstr>
      <vt:lpstr>Slide 33</vt:lpstr>
      <vt:lpstr>Slide 34</vt:lpstr>
      <vt:lpstr>Slide 35</vt:lpstr>
      <vt:lpstr>Treatment</vt:lpstr>
      <vt:lpstr>control</vt:lpstr>
      <vt:lpstr>Slide 38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Toxoplasmosis</dc:title>
  <dc:creator>XPNET</dc:creator>
  <cp:lastModifiedBy>XPNET</cp:lastModifiedBy>
  <cp:revision>21</cp:revision>
  <dcterms:created xsi:type="dcterms:W3CDTF">2006-08-16T00:00:00Z</dcterms:created>
  <dcterms:modified xsi:type="dcterms:W3CDTF">2020-03-25T20:03:33Z</dcterms:modified>
</cp:coreProperties>
</file>