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5" autoAdjust="0"/>
    <p:restoredTop sz="94660"/>
  </p:normalViewPr>
  <p:slideViewPr>
    <p:cSldViewPr>
      <p:cViewPr varScale="1">
        <p:scale>
          <a:sx n="66" d="100"/>
          <a:sy n="66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388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7763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1442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0765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729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520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1673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495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042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426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3268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C7FC-D8A7-4455-AB35-1C679AACFB63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5EE3-1808-4A5A-BC63-525CD0D723D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412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Poultry meat hygiene and inspection </a:t>
            </a:r>
            <a:endParaRPr lang="ar-EG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Prof.Dr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Refaat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Farghaly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ar-E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0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0026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6264696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*the digestive system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 1-Horny beak 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2- oesophagus</a:t>
            </a:r>
          </a:p>
          <a:p>
            <a:pPr marL="0" indent="0" algn="l">
              <a:buNone/>
            </a:pPr>
            <a:r>
              <a:rPr lang="en-US" dirty="0" smtClean="0"/>
              <a:t> is a thin walled tube passes down the neck 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3- stomach </a:t>
            </a:r>
          </a:p>
          <a:p>
            <a:pPr marL="0" indent="0" algn="l">
              <a:buNone/>
            </a:pPr>
            <a:r>
              <a:rPr lang="en-US" dirty="0" smtClean="0"/>
              <a:t>Is divided into two parts </a:t>
            </a:r>
          </a:p>
          <a:p>
            <a:pPr marL="0" indent="0" algn="l">
              <a:buNone/>
            </a:pPr>
            <a:r>
              <a:rPr lang="en-US" dirty="0" smtClean="0"/>
              <a:t>The first is the proventricular</a:t>
            </a:r>
            <a:r>
              <a:rPr lang="en-US" dirty="0"/>
              <a:t> </a:t>
            </a:r>
            <a:r>
              <a:rPr lang="en-US" dirty="0" smtClean="0"/>
              <a:t>or glandular part </a:t>
            </a:r>
          </a:p>
          <a:p>
            <a:pPr marL="0" indent="0" algn="l">
              <a:buNone/>
            </a:pPr>
            <a:r>
              <a:rPr lang="en-US" dirty="0" smtClean="0"/>
              <a:t>The second is the gizzard or muscular part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4-the small intestine </a:t>
            </a:r>
          </a:p>
          <a:p>
            <a:pPr marL="0" indent="0" algn="l">
              <a:buNone/>
            </a:pPr>
            <a:r>
              <a:rPr lang="en-US" dirty="0" smtClean="0"/>
              <a:t>Is the narrow tube and is split into duodenum , jejunum and ilium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5-large intestine </a:t>
            </a:r>
          </a:p>
          <a:p>
            <a:pPr marL="0" indent="0" algn="l">
              <a:buNone/>
            </a:pPr>
            <a:r>
              <a:rPr lang="en-US" dirty="0" smtClean="0"/>
              <a:t>Consist of a short rectum and two caeca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6-cloaca </a:t>
            </a:r>
          </a:p>
          <a:p>
            <a:pPr marL="0" indent="0" algn="l">
              <a:buNone/>
            </a:pPr>
            <a:r>
              <a:rPr lang="en-US" dirty="0" smtClean="0"/>
              <a:t>Is the terminal part of the intestine </a:t>
            </a:r>
          </a:p>
          <a:p>
            <a:pPr marL="0" indent="0" algn="l">
              <a:buNone/>
            </a:pPr>
            <a:r>
              <a:rPr lang="en-US" dirty="0" smtClean="0"/>
              <a:t>Divided by two folds into 3 compartments ( rectum and the urogenital ducts )</a:t>
            </a:r>
          </a:p>
          <a:p>
            <a:pPr marL="0" indent="0" algn="l">
              <a:buNone/>
            </a:pPr>
            <a:r>
              <a:rPr lang="en-US" dirty="0" smtClean="0"/>
              <a:t>NB … in young birds is a diverticulum of dorsal aspect of cloaca which is known as the cloaca bursa ( </a:t>
            </a:r>
            <a:r>
              <a:rPr lang="en-US" dirty="0" smtClean="0">
                <a:solidFill>
                  <a:srgbClr val="FF0000"/>
                </a:solidFill>
              </a:rPr>
              <a:t>Bursa of fabricius </a:t>
            </a:r>
            <a:r>
              <a:rPr lang="en-US" dirty="0" smtClean="0"/>
              <a:t>)   </a:t>
            </a:r>
          </a:p>
          <a:p>
            <a:pPr marL="0" indent="0" algn="l">
              <a:buNone/>
            </a:pPr>
            <a:r>
              <a:rPr lang="en-US" dirty="0" smtClean="0"/>
              <a:t>  </a:t>
            </a:r>
          </a:p>
          <a:p>
            <a:pPr algn="l">
              <a:buFontTx/>
              <a:buChar char="-"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3796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respiratory system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90465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-When the birds inhales air is drawn through the         nostrils into larynx and trachea </a:t>
            </a:r>
          </a:p>
          <a:p>
            <a:pPr marL="0" indent="0" algn="l">
              <a:buNone/>
            </a:pPr>
            <a:r>
              <a:rPr lang="en-US" dirty="0" smtClean="0"/>
              <a:t>  The trachea is made up of cartilaginous rings ( 100     -130 in domestic birds )</a:t>
            </a:r>
          </a:p>
          <a:p>
            <a:pPr marL="0" indent="0" algn="l">
              <a:buNone/>
            </a:pPr>
            <a:r>
              <a:rPr lang="ar-EG" dirty="0" smtClean="0"/>
              <a:t>  </a:t>
            </a:r>
            <a:r>
              <a:rPr lang="en-US" dirty="0" smtClean="0"/>
              <a:t>   Then pass to thoracic inlet where it divides into       two bronchi     </a:t>
            </a:r>
          </a:p>
          <a:p>
            <a:pPr marL="0" indent="0" algn="l">
              <a:buNone/>
            </a:pPr>
            <a:r>
              <a:rPr lang="en-US" dirty="0" smtClean="0"/>
              <a:t>   The  air passes </a:t>
            </a:r>
            <a:r>
              <a:rPr lang="en-US" dirty="0"/>
              <a:t>t</a:t>
            </a:r>
            <a:r>
              <a:rPr lang="en-US" dirty="0" smtClean="0"/>
              <a:t>o air sacs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00041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ar-E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Construction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&amp;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layout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of an approved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poultry Slaughter plant </a:t>
            </a:r>
            <a:endParaRPr lang="ar-EG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2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basic principles which applied to all approved slaughter plant are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sz="4100" dirty="0" smtClean="0">
                <a:solidFill>
                  <a:srgbClr val="FF0000"/>
                </a:solidFill>
              </a:rPr>
              <a:t>1-site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-it must be big enough to allow for all the activities associated with a poultry slaughter and processing plant to be carried out in uncrowded condition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-it must be designated away from residential areas to avoid the associated noise , traffic , congestion and bad smell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- it should also be sited where many facilities are found as water supply , which is required for washing and chilling and for cleansing at the end of the day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-good roods for access to the site are also necessary in addition to electricity , draining and telephone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- the size of the site must be taken into account at the initial planning stages for the possibility  of increased throughput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-fire precautions and the safety and health of the work force must be considered during the construction and planning    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9219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2-general construction  </a:t>
            </a:r>
            <a:endParaRPr lang="ar-EG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602128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dirty="0" smtClean="0"/>
              <a:t>A-the building must be sound simple in design and must not offer sites for rats and mice and should be designed to give the impression of clean , efficient food production premises </a:t>
            </a:r>
          </a:p>
          <a:p>
            <a:pPr marL="0" indent="0" algn="l">
              <a:buNone/>
            </a:pPr>
            <a:r>
              <a:rPr lang="en-US" sz="2000" dirty="0" smtClean="0"/>
              <a:t>B- the sewage ttt system should be screened to prevent unauthorized entry and far enough away from the plant to minimize risk of odour and contamination</a:t>
            </a:r>
          </a:p>
          <a:p>
            <a:pPr marL="0" indent="0" algn="l">
              <a:buNone/>
            </a:pPr>
            <a:r>
              <a:rPr lang="en-US" sz="2000" dirty="0" smtClean="0"/>
              <a:t>C-the area used for loading the meat should be well away from the live birds and waste ttt </a:t>
            </a:r>
          </a:p>
          <a:p>
            <a:pPr marL="0" indent="0" algn="l">
              <a:buNone/>
            </a:pPr>
            <a:r>
              <a:rPr lang="en-US" sz="2000" dirty="0" smtClean="0"/>
              <a:t>D- the light must be adequate to allow the operatives to carry out their duties and particularly at the inspection stations </a:t>
            </a:r>
          </a:p>
          <a:p>
            <a:pPr marL="0" indent="0" algn="l">
              <a:buNone/>
            </a:pPr>
            <a:r>
              <a:rPr lang="en-US" sz="2000" dirty="0" smtClean="0"/>
              <a:t>E-adequate ventilation particularly in the pluking and scaling area where is high steam production </a:t>
            </a:r>
          </a:p>
          <a:p>
            <a:pPr marL="0" indent="0" algn="l">
              <a:buNone/>
            </a:pPr>
            <a:r>
              <a:rPr lang="en-US" sz="2000" dirty="0" smtClean="0"/>
              <a:t>F- the design of the constriction should be accommodate the large and heavy equipment to be changed quickly with minimum alteration of the building</a:t>
            </a:r>
          </a:p>
          <a:p>
            <a:pPr marL="0" indent="0" algn="l">
              <a:buNone/>
            </a:pPr>
            <a:r>
              <a:rPr lang="en-US" sz="2000" dirty="0" smtClean="0"/>
              <a:t>G-doors should be big enough to allow new equipment to be brought into the plant </a:t>
            </a:r>
          </a:p>
          <a:p>
            <a:pPr marL="0" indent="0" algn="l">
              <a:buNone/>
            </a:pPr>
            <a:r>
              <a:rPr lang="en-US" sz="2000" dirty="0" smtClean="0"/>
              <a:t>H-the plant should be surrounded by a perimeter fence in order to prevent unauthorized entry .  </a:t>
            </a:r>
          </a:p>
          <a:p>
            <a:pPr marL="0" indent="0" algn="l">
              <a:buNone/>
            </a:pPr>
            <a:r>
              <a:rPr lang="en-US" sz="2000" dirty="0" smtClean="0"/>
              <a:t> </a:t>
            </a:r>
          </a:p>
          <a:p>
            <a:pPr marL="0" indent="0" algn="l">
              <a:buNone/>
            </a:pPr>
            <a:r>
              <a:rPr lang="en-US" sz="2000" dirty="0" smtClean="0"/>
              <a:t>    </a:t>
            </a:r>
            <a:endParaRPr lang="ar-EG" sz="2000" dirty="0"/>
          </a:p>
        </p:txBody>
      </p:sp>
    </p:spTree>
    <p:extLst>
      <p:ext uri="{BB962C8B-B14F-4D97-AF65-F5344CB8AC3E}">
        <p14:creationId xmlns:p14="http://schemas.microsoft.com/office/powerpoint/2010/main" val="377195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98072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The standers finish throughout the slaughter plant are described as follow :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2400" dirty="0" smtClean="0"/>
              <a:t>A- </a:t>
            </a:r>
            <a:r>
              <a:rPr lang="en-US" sz="2400" dirty="0" err="1" smtClean="0"/>
              <a:t>cellings</a:t>
            </a:r>
            <a:r>
              <a:rPr lang="en-US" sz="2400" dirty="0" smtClean="0"/>
              <a:t> :</a:t>
            </a:r>
          </a:p>
          <a:p>
            <a:pPr marL="0" indent="0" algn="l">
              <a:buNone/>
            </a:pPr>
            <a:r>
              <a:rPr lang="en-US" sz="2400" dirty="0"/>
              <a:t>-</a:t>
            </a:r>
            <a:r>
              <a:rPr lang="en-US" sz="2400" dirty="0" smtClean="0"/>
              <a:t>must be capable of being cleaned</a:t>
            </a:r>
          </a:p>
          <a:p>
            <a:pPr marL="0" indent="0" algn="l">
              <a:buNone/>
            </a:pPr>
            <a:r>
              <a:rPr lang="en-US" sz="2400" dirty="0" smtClean="0"/>
              <a:t>-Has few angels and projection</a:t>
            </a:r>
          </a:p>
          <a:p>
            <a:pPr marL="0" indent="0" algn="l">
              <a:buNone/>
            </a:pPr>
            <a:r>
              <a:rPr lang="en-US" sz="2400" dirty="0" smtClean="0"/>
              <a:t>-Its material must be able to withstand with washing with water under some pressure </a:t>
            </a:r>
          </a:p>
          <a:p>
            <a:pPr marL="0" indent="0" algn="l">
              <a:buNone/>
            </a:pPr>
            <a:r>
              <a:rPr lang="en-US" sz="2400" dirty="0" smtClean="0"/>
              <a:t>B-walls : </a:t>
            </a:r>
          </a:p>
          <a:p>
            <a:pPr marL="0" indent="0" algn="l">
              <a:buNone/>
            </a:pPr>
            <a:r>
              <a:rPr lang="en-US" sz="2400" dirty="0" smtClean="0"/>
              <a:t>-Should be smooth and impervious</a:t>
            </a:r>
          </a:p>
          <a:p>
            <a:pPr marL="0" indent="0" algn="l">
              <a:buNone/>
            </a:pPr>
            <a:r>
              <a:rPr lang="en-US" sz="2400" dirty="0" smtClean="0"/>
              <a:t>-Coved the </a:t>
            </a:r>
            <a:r>
              <a:rPr lang="en-US" sz="2400" dirty="0" err="1" smtClean="0"/>
              <a:t>ceiking</a:t>
            </a:r>
            <a:r>
              <a:rPr lang="en-US" sz="2400" dirty="0" smtClean="0"/>
              <a:t> and the floor </a:t>
            </a:r>
          </a:p>
          <a:p>
            <a:pPr marL="0" indent="0" algn="l">
              <a:buNone/>
            </a:pPr>
            <a:r>
              <a:rPr lang="en-US" sz="2400" dirty="0" smtClean="0"/>
              <a:t>-The corner and angels should be rounded </a:t>
            </a:r>
          </a:p>
          <a:p>
            <a:pPr marL="0" indent="0" algn="l">
              <a:buNone/>
            </a:pPr>
            <a:r>
              <a:rPr lang="en-US" sz="2400" dirty="0" smtClean="0"/>
              <a:t>-The </a:t>
            </a:r>
            <a:r>
              <a:rPr lang="en-US" sz="2400" dirty="0" err="1" smtClean="0"/>
              <a:t>hight</a:t>
            </a:r>
            <a:r>
              <a:rPr lang="en-US" sz="2400" dirty="0" smtClean="0"/>
              <a:t> from the floor which this covering vary with the operations which carried       out in the rooms but at no place should be lower than 2 meter from the floor </a:t>
            </a:r>
          </a:p>
          <a:p>
            <a:pPr marL="0" indent="0" algn="l">
              <a:buNone/>
            </a:pPr>
            <a:r>
              <a:rPr lang="en-US" sz="2400" dirty="0" smtClean="0"/>
              <a:t>C- windows :</a:t>
            </a:r>
          </a:p>
          <a:p>
            <a:pPr marL="0" indent="0" algn="l">
              <a:buNone/>
            </a:pPr>
            <a:r>
              <a:rPr lang="en-US" sz="2400" dirty="0" smtClean="0"/>
              <a:t>-Windows fitted into the walls above 2 meter but should be flush the wall . </a:t>
            </a:r>
          </a:p>
          <a:p>
            <a:pPr marL="0" indent="0" algn="l">
              <a:buNone/>
            </a:pPr>
            <a:r>
              <a:rPr lang="en-US" sz="2400" dirty="0" smtClean="0"/>
              <a:t>-It should be fly proofed usually by small gauge wire netting </a:t>
            </a:r>
          </a:p>
          <a:p>
            <a:pPr marL="0" indent="0" algn="l">
              <a:buNone/>
            </a:pPr>
            <a:r>
              <a:rPr lang="en-US" sz="2400" dirty="0" smtClean="0"/>
              <a:t>E-floors </a:t>
            </a:r>
          </a:p>
          <a:p>
            <a:pPr marL="0" indent="0" algn="l">
              <a:buNone/>
            </a:pPr>
            <a:r>
              <a:rPr lang="en-US" sz="2400" dirty="0" smtClean="0"/>
              <a:t>-Should be made from hard impervious material relatively smooth but not slippery </a:t>
            </a:r>
          </a:p>
          <a:p>
            <a:pPr marL="0" indent="0" algn="l">
              <a:buNone/>
            </a:pPr>
            <a:r>
              <a:rPr lang="en-US" sz="2400" dirty="0" smtClean="0"/>
              <a:t>-The floor should be slope to the drainage channel with a fall </a:t>
            </a:r>
            <a:r>
              <a:rPr lang="en-US" sz="2400" dirty="0"/>
              <a:t>o</a:t>
            </a:r>
            <a:r>
              <a:rPr lang="en-US" sz="2400" dirty="0" smtClean="0"/>
              <a:t>f about 1 in 60</a:t>
            </a:r>
          </a:p>
          <a:p>
            <a:pPr marL="0" indent="0" algn="l">
              <a:buNone/>
            </a:pPr>
            <a:r>
              <a:rPr lang="en-US" sz="2400" dirty="0" smtClean="0"/>
              <a:t>-Drainage from equipment must be considered before the floor is finally laid  </a:t>
            </a:r>
          </a:p>
          <a:p>
            <a:pPr marL="0" indent="0" algn="l">
              <a:buNone/>
            </a:pPr>
            <a:r>
              <a:rPr lang="en-US" sz="2400" dirty="0" smtClean="0"/>
              <a:t> </a:t>
            </a:r>
          </a:p>
          <a:p>
            <a:pPr marL="0" indent="0" algn="l">
              <a:buNone/>
            </a:pPr>
            <a:r>
              <a:rPr lang="en-US" sz="2400" dirty="0" smtClean="0"/>
              <a:t> 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62529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Technical aspects of slaughtering &amp; dressing</a:t>
            </a:r>
            <a:endParaRPr lang="ar-E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1" u="sng" dirty="0">
                <a:solidFill>
                  <a:srgbClr val="FF0000"/>
                </a:solidFill>
              </a:rPr>
              <a:t>At the farm:</a:t>
            </a:r>
          </a:p>
          <a:p>
            <a:pPr marL="0" indent="0" algn="l">
              <a:buNone/>
            </a:pPr>
            <a:r>
              <a:rPr lang="en-US" dirty="0"/>
              <a:t>1- drug withdrowal:7 d. before slaughter</a:t>
            </a:r>
          </a:p>
          <a:p>
            <a:pPr marL="0" indent="0" algn="l">
              <a:buNone/>
            </a:pPr>
            <a:r>
              <a:rPr lang="en-US" dirty="0"/>
              <a:t>2-starving 20-8 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pPr marL="0" indent="0" algn="l">
              <a:buNone/>
            </a:pPr>
            <a:r>
              <a:rPr lang="en-US" dirty="0"/>
              <a:t>3- water </a:t>
            </a:r>
            <a:r>
              <a:rPr lang="en-US" dirty="0" err="1"/>
              <a:t>withdrowal</a:t>
            </a:r>
            <a:r>
              <a:rPr lang="en-US" dirty="0"/>
              <a:t> 1hr before loading</a:t>
            </a:r>
          </a:p>
          <a:p>
            <a:pPr marL="0" indent="0" algn="l">
              <a:buNone/>
            </a:pPr>
            <a:r>
              <a:rPr lang="en-US" dirty="0"/>
              <a:t>4- (4-5 birds)/ crates. Caught from legs gently.</a:t>
            </a:r>
          </a:p>
          <a:p>
            <a:pPr marL="0" indent="0" algn="l">
              <a:buNone/>
            </a:pPr>
            <a:r>
              <a:rPr lang="en-US" b="1" u="sng" dirty="0">
                <a:solidFill>
                  <a:srgbClr val="FF0000"/>
                </a:solidFill>
              </a:rPr>
              <a:t>b.  At the slaughter plant:</a:t>
            </a:r>
          </a:p>
          <a:p>
            <a:pPr marL="0" indent="0" algn="l">
              <a:buNone/>
            </a:pPr>
            <a:r>
              <a:rPr lang="en-US" dirty="0" smtClean="0"/>
              <a:t>1-Unloading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2-Stunning </a:t>
            </a:r>
            <a:r>
              <a:rPr lang="en-US" dirty="0"/>
              <a:t>&amp;slaughtering</a:t>
            </a:r>
          </a:p>
          <a:p>
            <a:pPr marL="0" indent="0" algn="l">
              <a:buNone/>
            </a:pPr>
            <a:r>
              <a:rPr lang="en-US" dirty="0" smtClean="0"/>
              <a:t>3-Plucking(</a:t>
            </a:r>
            <a:r>
              <a:rPr lang="en-US" dirty="0" err="1" smtClean="0"/>
              <a:t>defeathering</a:t>
            </a:r>
            <a:r>
              <a:rPr lang="en-US" dirty="0"/>
              <a:t>)</a:t>
            </a:r>
          </a:p>
          <a:p>
            <a:pPr marL="0" indent="0" algn="l">
              <a:buNone/>
            </a:pPr>
            <a:r>
              <a:rPr lang="en-US" dirty="0" smtClean="0"/>
              <a:t>4-Evisceration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5-Giblets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6-Cooling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a</a:t>
            </a:r>
            <a:r>
              <a:rPr lang="en-US" dirty="0" smtClean="0"/>
              <a:t>-Air </a:t>
            </a:r>
            <a:r>
              <a:rPr lang="en-US" dirty="0"/>
              <a:t>chilling methods</a:t>
            </a:r>
          </a:p>
          <a:p>
            <a:pPr marL="0" indent="0" algn="l">
              <a:buNone/>
            </a:pPr>
            <a:r>
              <a:rPr lang="en-US" dirty="0"/>
              <a:t>b</a:t>
            </a:r>
            <a:r>
              <a:rPr lang="en-US" dirty="0" smtClean="0"/>
              <a:t>-Water </a:t>
            </a:r>
            <a:r>
              <a:rPr lang="en-US" dirty="0"/>
              <a:t>chilling method.</a:t>
            </a:r>
            <a:endParaRPr lang="ar-EG" dirty="0"/>
          </a:p>
          <a:p>
            <a:pPr marL="0" indent="0" algn="l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5729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poultry processing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Processing Steps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buNone/>
            </a:pPr>
            <a:r>
              <a:rPr lang="en-US" sz="4000" dirty="0" smtClean="0">
                <a:latin typeface="Franklin Gothic Book" charset="0"/>
              </a:rPr>
              <a:t>Shackling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/>
              <a:t>Poultry meat processing is initiated by hanging, or shackling, the birds to a processing line.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/>
              <a:t>Birds are transferred from coops or transport cages to a dark room where they are hung upside down from shackles attached to an automated line.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4000" dirty="0" smtClean="0">
                <a:latin typeface="Franklin Gothic Book" charset="0"/>
              </a:rPr>
              <a:t>Stunning</a:t>
            </a:r>
          </a:p>
          <a:p>
            <a:pPr algn="l">
              <a:lnSpc>
                <a:spcPct val="90000"/>
              </a:lnSpc>
            </a:pPr>
            <a:r>
              <a:rPr lang="en-US" sz="1800" b="1" dirty="0" smtClean="0"/>
              <a:t>Electrical stunning</a:t>
            </a:r>
            <a:r>
              <a:rPr lang="en-US" sz="1800" dirty="0" smtClean="0"/>
              <a:t> -- delivers a current through a water bath to deem the bird unconscious. </a:t>
            </a:r>
          </a:p>
          <a:p>
            <a:pPr lvl="1" algn="l">
              <a:lnSpc>
                <a:spcPct val="90000"/>
              </a:lnSpc>
            </a:pPr>
            <a:r>
              <a:rPr lang="en-US" sz="1600" dirty="0" smtClean="0"/>
              <a:t>An effective stun will cause the bird to arch the neck, hold the wings tightly to the body, and sometimes have body tremors. </a:t>
            </a:r>
          </a:p>
          <a:p>
            <a:pPr lvl="1" algn="l">
              <a:lnSpc>
                <a:spcPct val="90000"/>
              </a:lnSpc>
            </a:pPr>
            <a:r>
              <a:rPr lang="en-US" sz="1600" dirty="0" smtClean="0"/>
              <a:t>The current should be compliant with minimum recommended current / bird.</a:t>
            </a:r>
          </a:p>
          <a:p>
            <a:pPr algn="l">
              <a:lnSpc>
                <a:spcPct val="90000"/>
              </a:lnSpc>
            </a:pPr>
            <a:r>
              <a:rPr lang="en-US" sz="1800" b="1" dirty="0" smtClean="0"/>
              <a:t>Controlled Atmosphere Stunning</a:t>
            </a:r>
            <a:r>
              <a:rPr lang="en-US" sz="1800" dirty="0" smtClean="0"/>
              <a:t> -- Gas stunning is another form of stunning. Birds are immersed in an approved gas or mixture of gases (i.e.,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in order to displace Oxygen and render the bird unconscious.</a:t>
            </a:r>
            <a:r>
              <a:rPr lang="en-US" sz="1700" dirty="0" smtClean="0"/>
              <a:t> 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sz="6000" dirty="0" smtClean="0">
                <a:latin typeface="Franklin Gothic Book" charset="0"/>
              </a:rPr>
              <a:t>Bleeding</a:t>
            </a:r>
          </a:p>
          <a:p>
            <a:pPr algn="l">
              <a:buNone/>
            </a:pPr>
            <a:r>
              <a:rPr lang="en-US" dirty="0" smtClean="0"/>
              <a:t>After stunning, the birds are passed through an automated knife that makes an incision on the neck to cut the jugular vein.</a:t>
            </a:r>
          </a:p>
          <a:p>
            <a:pPr algn="l">
              <a:buNone/>
            </a:pPr>
            <a:r>
              <a:rPr lang="en-US" dirty="0" smtClean="0"/>
              <a:t>With the carcass hanging upside down and the jugular vein cut, the majority of the blood is drained from the carcass.</a:t>
            </a:r>
          </a:p>
          <a:p>
            <a:pPr algn="l">
              <a:buNone/>
            </a:pPr>
            <a:r>
              <a:rPr lang="en-US" sz="6000" dirty="0" smtClean="0">
                <a:latin typeface="Franklin Gothic Book" charset="0"/>
              </a:rPr>
              <a:t>Scalding </a:t>
            </a:r>
          </a:p>
          <a:p>
            <a:pPr algn="l">
              <a:buNone/>
            </a:pPr>
            <a:r>
              <a:rPr lang="en-US" dirty="0" smtClean="0"/>
              <a:t>Scalding loosens the feathers to facilitate their removal.</a:t>
            </a:r>
          </a:p>
          <a:p>
            <a:pPr algn="l">
              <a:buNone/>
            </a:pPr>
            <a:r>
              <a:rPr lang="en-US" dirty="0" smtClean="0"/>
              <a:t>Carcasses are submerged into the </a:t>
            </a:r>
            <a:r>
              <a:rPr lang="en-US" dirty="0" err="1" smtClean="0"/>
              <a:t>scalder</a:t>
            </a:r>
            <a:r>
              <a:rPr lang="en-US" dirty="0" smtClean="0"/>
              <a:t> that contains water heated to 150 </a:t>
            </a:r>
            <a:r>
              <a:rPr lang="en-US" dirty="0" smtClean="0">
                <a:sym typeface="Symbol" charset="2"/>
              </a:rPr>
              <a:t></a:t>
            </a:r>
            <a:r>
              <a:rPr lang="en-US" dirty="0" smtClean="0"/>
              <a:t>F.</a:t>
            </a:r>
          </a:p>
          <a:p>
            <a:pPr algn="l">
              <a:buNone/>
            </a:pPr>
            <a:r>
              <a:rPr lang="en-US" dirty="0" smtClean="0"/>
              <a:t>This high water temperature serves to loosen the connection of feathers to the skin.</a:t>
            </a:r>
            <a:endParaRPr lang="en-US" sz="6600" dirty="0" smtClean="0">
              <a:latin typeface="Franklin Gothic Book" charset="0"/>
            </a:endParaRP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361459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*Poultry refers to live / dressed domestic birds which have been bred for edible purposes&amp; includes; chicken, ducks, geese &amp; turkeys.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*Poultry meat is the muscle tissue, skin, C.T&amp; edible organs of avian spp, that usually used for food</a:t>
            </a:r>
          </a:p>
          <a:p>
            <a:pPr marL="0" indent="0" algn="l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357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sz="6000" dirty="0" smtClean="0">
                <a:latin typeface="Franklin Gothic Book" charset="0"/>
              </a:rPr>
              <a:t>Picking</a:t>
            </a:r>
          </a:p>
          <a:p>
            <a:pPr algn="l">
              <a:buNone/>
            </a:pPr>
            <a:r>
              <a:rPr lang="en-US" dirty="0" smtClean="0"/>
              <a:t>Picking is a term that refers to feather removal.</a:t>
            </a:r>
          </a:p>
          <a:p>
            <a:pPr algn="l">
              <a:buNone/>
            </a:pPr>
            <a:r>
              <a:rPr lang="en-US" dirty="0" smtClean="0"/>
              <a:t>The picker removes the feathers on the carcass.</a:t>
            </a:r>
          </a:p>
          <a:p>
            <a:pPr algn="l">
              <a:buNone/>
            </a:pPr>
            <a:r>
              <a:rPr lang="en-US" dirty="0" smtClean="0"/>
              <a:t>The picker is an automated machine that contains rubber finger-like projections that rotate in a circular motion to remove feathers without damaging the carcass.</a:t>
            </a:r>
          </a:p>
          <a:p>
            <a:pPr algn="l">
              <a:buNone/>
            </a:pPr>
            <a:r>
              <a:rPr lang="en-US" sz="6000" dirty="0" smtClean="0">
                <a:latin typeface="Franklin Gothic Book" charset="0"/>
              </a:rPr>
              <a:t>Removal of feet, head, neck and oil glands</a:t>
            </a:r>
            <a:endParaRPr lang="en-US" dirty="0" smtClean="0">
              <a:latin typeface="Franklin Gothic Book" charset="0"/>
            </a:endParaRPr>
          </a:p>
          <a:p>
            <a:pPr algn="l">
              <a:buNone/>
            </a:pPr>
            <a:r>
              <a:rPr lang="en-US" dirty="0" smtClean="0"/>
              <a:t>Feet are removed at the knee joints. </a:t>
            </a:r>
          </a:p>
          <a:p>
            <a:pPr algn="l">
              <a:buNone/>
            </a:pPr>
            <a:r>
              <a:rPr lang="en-US" dirty="0" smtClean="0"/>
              <a:t>The head is cut and removed. </a:t>
            </a:r>
          </a:p>
          <a:p>
            <a:pPr algn="l">
              <a:buNone/>
            </a:pPr>
            <a:r>
              <a:rPr lang="en-US" dirty="0" smtClean="0"/>
              <a:t>The neck is cut by machine and esophagus is exposed.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6000" dirty="0" smtClean="0">
                <a:latin typeface="Franklin Gothic Book" charset="0"/>
              </a:rPr>
              <a:t>Evisceration</a:t>
            </a:r>
          </a:p>
          <a:p>
            <a:pPr algn="l">
              <a:buNone/>
            </a:pPr>
            <a:r>
              <a:rPr lang="en-US" dirty="0" smtClean="0"/>
              <a:t>Evisceration refers to the removal of internal organs.</a:t>
            </a:r>
          </a:p>
          <a:p>
            <a:pPr algn="l">
              <a:buNone/>
            </a:pPr>
            <a:r>
              <a:rPr lang="en-US" dirty="0" smtClean="0"/>
              <a:t>The inedible viscera consists of the spleen, esophagus, lungs, intestines and reproductive organs.</a:t>
            </a:r>
          </a:p>
          <a:p>
            <a:pPr algn="l">
              <a:buNone/>
            </a:pPr>
            <a:r>
              <a:rPr lang="en-US" dirty="0" smtClean="0"/>
              <a:t>The intestines (viscera) are federally inspected for signs of disease or other problems.</a:t>
            </a:r>
          </a:p>
          <a:p>
            <a:pPr algn="l">
              <a:buNone/>
            </a:pPr>
            <a:r>
              <a:rPr lang="en-US" dirty="0" smtClean="0"/>
              <a:t>Identified disease or other problems results in the removal, or condemnation, of the carcass from the processing line.</a:t>
            </a:r>
          </a:p>
          <a:p>
            <a:pPr algn="l">
              <a:buNone/>
            </a:pPr>
            <a:r>
              <a:rPr lang="en-US" dirty="0" smtClean="0"/>
              <a:t>The edible viscera, or giblets, consists of the heart, liver, and gizzard.</a:t>
            </a:r>
          </a:p>
          <a:p>
            <a:pPr algn="l">
              <a:buNone/>
            </a:pPr>
            <a:r>
              <a:rPr lang="en-US" dirty="0" smtClean="0"/>
              <a:t>The giblets are packaged in the carcass or sold separately.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500042"/>
            <a:ext cx="7715412" cy="5811766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en-US" sz="6600" dirty="0" smtClean="0">
                <a:latin typeface="Franklin Gothic Book" charset="0"/>
              </a:rPr>
              <a:t>Washing the carcass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dirty="0" smtClean="0"/>
              <a:t>The carcasses are cleaned for microbial and visible concerns.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dirty="0" smtClean="0"/>
              <a:t>When processing chicken, microbial bacteria such as E. Coli and Salmonella are analyzed.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6600" dirty="0" smtClean="0">
                <a:latin typeface="Franklin Gothic Book" charset="0"/>
              </a:rPr>
              <a:t>Chilling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dirty="0" smtClean="0"/>
              <a:t>The carcass temperature must be reduced to prevent microbial growth.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dirty="0" smtClean="0"/>
              <a:t>The USDA specifies the amount of chilling for specific bird sizes.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dirty="0" smtClean="0"/>
              <a:t>4 lb broiler: 40 </a:t>
            </a:r>
            <a:r>
              <a:rPr lang="en-US" dirty="0" smtClean="0">
                <a:sym typeface="Symbol" charset="2"/>
              </a:rPr>
              <a:t></a:t>
            </a:r>
            <a:r>
              <a:rPr lang="en-US" dirty="0" smtClean="0"/>
              <a:t>F within 4 hours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dirty="0" smtClean="0"/>
              <a:t>4-8 lb broiler: 40 </a:t>
            </a:r>
            <a:r>
              <a:rPr lang="en-US" dirty="0" smtClean="0">
                <a:sym typeface="Symbol" charset="2"/>
              </a:rPr>
              <a:t></a:t>
            </a:r>
            <a:r>
              <a:rPr lang="en-US" dirty="0" smtClean="0"/>
              <a:t>F within 6 hours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dirty="0" smtClean="0"/>
              <a:t>&gt;8 lb broiler: 40 </a:t>
            </a:r>
            <a:r>
              <a:rPr lang="en-US" dirty="0" smtClean="0">
                <a:sym typeface="Symbol" charset="2"/>
              </a:rPr>
              <a:t></a:t>
            </a:r>
            <a:r>
              <a:rPr lang="en-US" dirty="0" smtClean="0"/>
              <a:t>F within 8 hours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dirty="0" smtClean="0"/>
              <a:t>Submerging the carcass in an ice (chilled water) bath is the most common method of carcass chilling.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dirty="0" smtClean="0"/>
              <a:t>Carcass can also be chilled by air chilling.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dirty="0" smtClean="0"/>
              <a:t>Air chilling occurs by passing cold air over the carcass. This is a more expensive process but some consumers are willing to pay more for air chilling.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6000" dirty="0" smtClean="0">
                <a:latin typeface="Franklin Gothic Book" charset="0"/>
              </a:rPr>
              <a:t>Cut-up and deboning</a:t>
            </a:r>
          </a:p>
          <a:p>
            <a:pPr algn="l">
              <a:buNone/>
            </a:pPr>
            <a:r>
              <a:rPr lang="en-US" dirty="0" smtClean="0"/>
              <a:t>On average, 75-80% of the live animal weight is retained in the carcass.</a:t>
            </a:r>
          </a:p>
          <a:p>
            <a:pPr algn="l">
              <a:buNone/>
            </a:pPr>
            <a:r>
              <a:rPr lang="en-US" dirty="0" smtClean="0"/>
              <a:t>This amount of live weight retained in the carcass is known as the dressing percentage or yield.</a:t>
            </a:r>
          </a:p>
          <a:p>
            <a:pPr algn="l">
              <a:buNone/>
            </a:pPr>
            <a:r>
              <a:rPr lang="en-US" dirty="0" smtClean="0"/>
              <a:t>The carcass can be sold whole, or individual components of carcass can be cut-up for individual sale.</a:t>
            </a:r>
          </a:p>
          <a:p>
            <a:pPr algn="l">
              <a:buNone/>
            </a:pPr>
            <a:r>
              <a:rPr lang="en-US" dirty="0" smtClean="0"/>
              <a:t>Cut-up often times includes removal of the breast, thigh, drumsticks, and wings.</a:t>
            </a:r>
          </a:p>
          <a:p>
            <a:pPr algn="l">
              <a:buNone/>
            </a:pPr>
            <a:r>
              <a:rPr lang="en-US" dirty="0" smtClean="0"/>
              <a:t>Deboning refers to the removal of bone from the cut-up meat.</a:t>
            </a:r>
          </a:p>
          <a:p>
            <a:pPr algn="l">
              <a:buNone/>
            </a:pPr>
            <a:r>
              <a:rPr lang="en-US" dirty="0" smtClean="0"/>
              <a:t>Breasts and thighs are commonly deboned.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80000"/>
              </a:lnSpc>
              <a:buNone/>
            </a:pPr>
            <a:r>
              <a:rPr lang="en-US" sz="6000" dirty="0" smtClean="0">
                <a:latin typeface="Franklin Gothic Book" charset="0"/>
              </a:rPr>
              <a:t>Further processing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/>
              <a:t>The whole carcass or cut-up and deboned pieces may be further processed for added value.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/>
              <a:t>Further processing may include forming, curing, smoking, and cooking of products.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/>
              <a:t>Forming product requires a change in particle size and often includes the addition of nutrients to add flavor.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/>
              <a:t>Forming product also requires the use of a mold to obtain desired shape.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/>
              <a:t>Formed products include hot dogs, chicken nuggets, or sausage.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/>
              <a:t>Curing involves the addition of preservatives, often nitrates, to the meat to improve flavor and product shelf-life.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/>
              <a:t>Smoking also acts as a preservative while providing additional flavor to the product.</a:t>
            </a:r>
          </a:p>
          <a:p>
            <a:pPr algn="l">
              <a:lnSpc>
                <a:spcPct val="80000"/>
              </a:lnSpc>
              <a:buNone/>
            </a:pPr>
            <a:r>
              <a:rPr lang="en-US" dirty="0" smtClean="0"/>
              <a:t>Some product may prepared in a form that is edible without additional preparation and is known as “ready-to-eat”.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6600" dirty="0" smtClean="0">
                <a:latin typeface="Franklin Gothic Book" charset="0"/>
              </a:rPr>
              <a:t>Storage</a:t>
            </a:r>
          </a:p>
          <a:p>
            <a:pPr algn="l">
              <a:buNone/>
            </a:pPr>
            <a:r>
              <a:rPr lang="en-US" dirty="0" smtClean="0"/>
              <a:t>Poultry meat should be refrigerated around 30 </a:t>
            </a:r>
            <a:r>
              <a:rPr lang="en-US" dirty="0" smtClean="0">
                <a:sym typeface="Symbol" charset="2"/>
              </a:rPr>
              <a:t></a:t>
            </a:r>
            <a:r>
              <a:rPr lang="en-US" dirty="0" smtClean="0"/>
              <a:t>F. Keeping the poultry below 40 </a:t>
            </a:r>
            <a:r>
              <a:rPr lang="en-US" dirty="0" smtClean="0">
                <a:sym typeface="Symbol" charset="2"/>
              </a:rPr>
              <a:t></a:t>
            </a:r>
            <a:r>
              <a:rPr lang="en-US" dirty="0" smtClean="0"/>
              <a:t>F reduces the risk of microbial growth.</a:t>
            </a:r>
          </a:p>
          <a:p>
            <a:pPr algn="l">
              <a:buNone/>
            </a:pPr>
            <a:r>
              <a:rPr lang="en-US" dirty="0" smtClean="0"/>
              <a:t>Refrigeration and freezing does not kill all microbes. 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         </a:t>
            </a:r>
            <a:r>
              <a:rPr lang="en-US" sz="8000" b="1" smtClean="0"/>
              <a:t>Thank you       </a:t>
            </a:r>
            <a:endParaRPr lang="ar-EG" sz="8000" b="1" dirty="0"/>
          </a:p>
        </p:txBody>
      </p:sp>
    </p:spTree>
    <p:extLst>
      <p:ext uri="{BB962C8B-B14F-4D97-AF65-F5344CB8AC3E}">
        <p14:creationId xmlns:p14="http://schemas.microsoft.com/office/powerpoint/2010/main" val="472241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Important properties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The average of the contents of the edible portions of carcasses are :</a:t>
            </a:r>
          </a:p>
          <a:p>
            <a:pPr marL="0" indent="0" algn="l">
              <a:buNone/>
            </a:pPr>
            <a:r>
              <a:rPr lang="en-US" dirty="0" smtClean="0"/>
              <a:t>Water   : </a:t>
            </a:r>
            <a:r>
              <a:rPr lang="en-US" dirty="0" smtClean="0">
                <a:solidFill>
                  <a:srgbClr val="FF0000"/>
                </a:solidFill>
              </a:rPr>
              <a:t>63%</a:t>
            </a:r>
          </a:p>
          <a:p>
            <a:pPr marL="0" indent="0" algn="l">
              <a:buNone/>
            </a:pPr>
            <a:r>
              <a:rPr lang="en-US" dirty="0" smtClean="0"/>
              <a:t>Protein : </a:t>
            </a:r>
            <a:r>
              <a:rPr lang="en-US" dirty="0" smtClean="0">
                <a:solidFill>
                  <a:srgbClr val="FF0000"/>
                </a:solidFill>
              </a:rPr>
              <a:t>20%</a:t>
            </a:r>
          </a:p>
          <a:p>
            <a:pPr marL="0" indent="0" algn="l">
              <a:buNone/>
            </a:pPr>
            <a:r>
              <a:rPr lang="en-US" dirty="0" smtClean="0"/>
              <a:t>Fat        :</a:t>
            </a:r>
            <a:r>
              <a:rPr lang="en-US" dirty="0" smtClean="0">
                <a:solidFill>
                  <a:srgbClr val="FF0000"/>
                </a:solidFill>
              </a:rPr>
              <a:t>10%</a:t>
            </a:r>
          </a:p>
          <a:p>
            <a:pPr marL="0" indent="0" algn="l">
              <a:buNone/>
            </a:pPr>
            <a:r>
              <a:rPr lang="en-US" dirty="0" smtClean="0"/>
              <a:t>CHO     :</a:t>
            </a:r>
            <a:r>
              <a:rPr lang="en-US" dirty="0" smtClean="0">
                <a:solidFill>
                  <a:srgbClr val="FF0000"/>
                </a:solidFill>
              </a:rPr>
              <a:t>5%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Vits and minerals : </a:t>
            </a:r>
            <a:r>
              <a:rPr lang="en-US" dirty="0" smtClean="0">
                <a:solidFill>
                  <a:srgbClr val="FF0000"/>
                </a:solidFill>
              </a:rPr>
              <a:t>2%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7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Poultry meat production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This industry is concerned with broilers , cockerels and capons , turkey , ducks , geese , hens and some game species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09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Poultry production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 smtClean="0"/>
              <a:t>The Poultry production is comprised of two main constituent parts : egg and meat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*Broiler: the term is applied to birds of domestic fowl species which have been specially bred to grow rapidly and are slaughtered at 7 – 8 weeks  depending on the weight of bird required 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*Capons: 15-16 weeks old , neutered  males , sold for Christmas.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*Turkey: 2k, 8-16 kg , traditional Christmas dish.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/>
              <a:t>*Ducks:  traditionally reared on a free range system, now reared                  under intensive systems .    </a:t>
            </a:r>
          </a:p>
          <a:p>
            <a:pPr>
              <a:lnSpc>
                <a:spcPct val="150000"/>
              </a:lnSpc>
            </a:pPr>
            <a:endParaRPr lang="ar-EG" sz="2400" dirty="0" smtClean="0"/>
          </a:p>
          <a:p>
            <a:pPr marL="0" indent="0" algn="l">
              <a:buNone/>
            </a:pPr>
            <a:r>
              <a:rPr lang="en-US" sz="2400" dirty="0" smtClean="0"/>
              <a:t>  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76815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Avian anatomy </a:t>
            </a:r>
            <a:endParaRPr lang="ar-EG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66162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38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Avian anatomy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54461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*The skin :</a:t>
            </a:r>
          </a:p>
          <a:p>
            <a:pPr marL="0" indent="0" algn="l">
              <a:buNone/>
            </a:pPr>
            <a:r>
              <a:rPr lang="en-US" sz="2400" dirty="0" smtClean="0"/>
              <a:t> - Avian species has a thin dry skin is white to yellowish pink in color</a:t>
            </a:r>
          </a:p>
          <a:p>
            <a:pPr marL="0" indent="0" algn="l">
              <a:buNone/>
            </a:pPr>
            <a:r>
              <a:rPr lang="en-US" sz="2400" dirty="0"/>
              <a:t>-</a:t>
            </a:r>
            <a:r>
              <a:rPr lang="en-US" sz="2400" dirty="0" smtClean="0"/>
              <a:t> Which in most place is covered with feather ( </a:t>
            </a:r>
            <a:r>
              <a:rPr lang="en-US" sz="2400" dirty="0" err="1" smtClean="0"/>
              <a:t>imressive</a:t>
            </a:r>
            <a:r>
              <a:rPr lang="en-US" sz="2400" dirty="0" smtClean="0"/>
              <a:t> contour feather , downy feather , hair like feather is more common in older bird )</a:t>
            </a:r>
          </a:p>
          <a:p>
            <a:pPr marL="457200" lvl="1" indent="0" algn="l">
              <a:buNone/>
            </a:pPr>
            <a:r>
              <a:rPr lang="en-US" sz="2400" dirty="0" smtClean="0"/>
              <a:t>-Shanks and feet  are covered in scales , only exotic strains have feathers in shank area</a:t>
            </a:r>
          </a:p>
          <a:p>
            <a:pPr marL="457200" lvl="1" indent="0" algn="l">
              <a:buNone/>
            </a:pPr>
            <a:r>
              <a:rPr lang="en-US" sz="2400" dirty="0" smtClean="0"/>
              <a:t>-the comb is an appendage on the dorsal aspect of the head </a:t>
            </a:r>
          </a:p>
          <a:p>
            <a:pPr marL="457200" lvl="1" indent="0" algn="l">
              <a:buNone/>
            </a:pPr>
            <a:r>
              <a:rPr lang="en-US" sz="2400" dirty="0" smtClean="0"/>
              <a:t>-Wattles from the ventral aspect of the head </a:t>
            </a:r>
          </a:p>
          <a:p>
            <a:pPr marL="457200" lvl="1" indent="0" algn="l">
              <a:buNone/>
            </a:pPr>
            <a:r>
              <a:rPr lang="en-US" sz="2400" dirty="0" smtClean="0"/>
              <a:t>-snood in </a:t>
            </a:r>
            <a:r>
              <a:rPr lang="en-US" sz="2400" dirty="0" err="1" smtClean="0"/>
              <a:t>tukeys</a:t>
            </a:r>
            <a:r>
              <a:rPr lang="en-US" sz="2400" dirty="0" smtClean="0"/>
              <a:t> arises from the base of upper beak </a:t>
            </a:r>
          </a:p>
          <a:p>
            <a:pPr marL="457200" lvl="1" indent="0" algn="l">
              <a:buNone/>
            </a:pPr>
            <a:r>
              <a:rPr lang="en-US" sz="2400" dirty="0" smtClean="0"/>
              <a:t>-oil gland or preen gland at the base of the tail </a:t>
            </a:r>
          </a:p>
          <a:p>
            <a:pPr marL="457200" lvl="1" indent="0" algn="l">
              <a:buNone/>
            </a:pPr>
            <a:r>
              <a:rPr lang="en-US" sz="2400" dirty="0" smtClean="0"/>
              <a:t>  </a:t>
            </a:r>
          </a:p>
          <a:p>
            <a:pPr algn="l">
              <a:buFontTx/>
              <a:buChar char="-"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 smtClean="0"/>
              <a:t> </a:t>
            </a:r>
          </a:p>
          <a:p>
            <a:pPr marL="0" indent="0" algn="l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5955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*the skeleton</a:t>
            </a:r>
            <a:r>
              <a:rPr lang="en-US" sz="2800" dirty="0" smtClean="0"/>
              <a:t> </a:t>
            </a:r>
          </a:p>
          <a:p>
            <a:pPr marL="0" indent="0" algn="l">
              <a:buNone/>
            </a:pPr>
            <a:r>
              <a:rPr lang="en-US" sz="2800" dirty="0" smtClean="0"/>
              <a:t>-The backbone is formed of vertebrae of which there       are about 42 in domestic fowl made up of a long and     flexible neck of about 16 – 17 cervical vertebrae ,            thoracic region where only the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thoracic vertebra is   mobile , the reminder being fused    </a:t>
            </a:r>
          </a:p>
          <a:p>
            <a:pPr marL="0" indent="0" algn="l">
              <a:buNone/>
            </a:pPr>
            <a:r>
              <a:rPr lang="en-US" sz="2800" dirty="0" smtClean="0"/>
              <a:t>-The fused synsacrum in the sacral region </a:t>
            </a:r>
          </a:p>
          <a:p>
            <a:pPr marL="0" indent="0" algn="l">
              <a:buNone/>
            </a:pPr>
            <a:r>
              <a:rPr lang="en-US" sz="2800" dirty="0" smtClean="0"/>
              <a:t>-The caudal vertebrae which are free </a:t>
            </a:r>
          </a:p>
          <a:p>
            <a:pPr marL="0" indent="0" algn="l">
              <a:buNone/>
            </a:pPr>
            <a:r>
              <a:rPr lang="en-US" sz="2800" dirty="0" smtClean="0"/>
              <a:t>-The tail which is made up of fused terminal caudal           vertebrae 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67150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6630"/>
            <a:ext cx="8686800" cy="5378714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*muscular system </a:t>
            </a:r>
          </a:p>
          <a:p>
            <a:pPr marL="0" indent="0" algn="l">
              <a:buNone/>
            </a:pPr>
            <a:r>
              <a:rPr lang="en-US" dirty="0" smtClean="0"/>
              <a:t>-there are two types of muscle in poultry </a:t>
            </a:r>
          </a:p>
          <a:p>
            <a:pPr marL="0" indent="0" algn="l">
              <a:buNone/>
            </a:pPr>
            <a:r>
              <a:rPr lang="en-US" dirty="0" smtClean="0"/>
              <a:t>1- the white muscle  fiber which predominant in the breast muscle </a:t>
            </a:r>
          </a:p>
          <a:p>
            <a:pPr marL="0" indent="0" algn="l">
              <a:buNone/>
            </a:pPr>
            <a:r>
              <a:rPr lang="en-US" dirty="0" smtClean="0"/>
              <a:t>2-dark or red muscle fiber which predominant in the legs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72773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1978</Words>
  <Application>Microsoft Office PowerPoint</Application>
  <PresentationFormat>On-screen Show (4:3)</PresentationFormat>
  <Paragraphs>187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Poultry meat hygiene and inspection </vt:lpstr>
      <vt:lpstr>Introduction</vt:lpstr>
      <vt:lpstr>Important properties</vt:lpstr>
      <vt:lpstr>Poultry meat production </vt:lpstr>
      <vt:lpstr>Poultry production </vt:lpstr>
      <vt:lpstr>Avian anatomy </vt:lpstr>
      <vt:lpstr>Avian anatomy </vt:lpstr>
      <vt:lpstr>PowerPoint Presentation</vt:lpstr>
      <vt:lpstr>PowerPoint Presentation</vt:lpstr>
      <vt:lpstr>PowerPoint Presentation</vt:lpstr>
      <vt:lpstr>The respiratory system </vt:lpstr>
      <vt:lpstr>PowerPoint Presentation</vt:lpstr>
      <vt:lpstr>The basic principles which applied to all approved slaughter plant are </vt:lpstr>
      <vt:lpstr>2-general construction  </vt:lpstr>
      <vt:lpstr>The standers finish throughout the slaughter plant are described as follow :</vt:lpstr>
      <vt:lpstr>Technical aspects of slaughtering &amp; dressing</vt:lpstr>
      <vt:lpstr> poultry processing </vt:lpstr>
      <vt:lpstr>Processing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Poultry meat hygiene and inspection</dc:title>
  <dc:creator>abden</dc:creator>
  <cp:lastModifiedBy>ALBOSTAN</cp:lastModifiedBy>
  <cp:revision>31</cp:revision>
  <dcterms:created xsi:type="dcterms:W3CDTF">2020-03-18T21:00:54Z</dcterms:created>
  <dcterms:modified xsi:type="dcterms:W3CDTF">2020-03-29T12:27:17Z</dcterms:modified>
</cp:coreProperties>
</file>