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19-Mar-20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19-Mar-20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19-Mar-20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ar-KW"/>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KW"/>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KW"/>
          </a:p>
        </p:txBody>
      </p:sp>
      <p:sp>
        <p:nvSpPr>
          <p:cNvPr id="5" name="Rectangle 2"/>
          <p:cNvSpPr>
            <a:spLocks noGrp="1" noChangeArrowheads="1"/>
          </p:cNvSpPr>
          <p:nvPr>
            <p:ph type="dt" sz="half" idx="10"/>
          </p:nvPr>
        </p:nvSpPr>
        <p:spPr>
          <a:ln/>
        </p:spPr>
        <p:txBody>
          <a:bodyPr/>
          <a:lstStyle>
            <a:lvl1pPr>
              <a:defRPr/>
            </a:lvl1pPr>
          </a:lstStyle>
          <a:p>
            <a:pPr>
              <a:defRPr/>
            </a:pPr>
            <a:endParaRPr lang="en-GB"/>
          </a:p>
        </p:txBody>
      </p:sp>
      <p:sp>
        <p:nvSpPr>
          <p:cNvPr id="6" name="Rectangle 3"/>
          <p:cNvSpPr>
            <a:spLocks noGrp="1" noChangeArrowheads="1"/>
          </p:cNvSpPr>
          <p:nvPr>
            <p:ph type="sldNum" sz="quarter" idx="11"/>
          </p:nvPr>
        </p:nvSpPr>
        <p:spPr>
          <a:ln/>
        </p:spPr>
        <p:txBody>
          <a:bodyPr/>
          <a:lstStyle>
            <a:lvl1pPr>
              <a:defRPr/>
            </a:lvl1pPr>
          </a:lstStyle>
          <a:p>
            <a:pPr>
              <a:defRPr/>
            </a:pPr>
            <a:fld id="{3971F4E1-6311-473C-B509-A845B2FE5612}" type="slidenum">
              <a:rPr lang="en-GB"/>
              <a:pPr>
                <a:defRPr/>
              </a:pPr>
              <a:t>‹#›</a:t>
            </a:fld>
            <a:endParaRPr lang="en-GB"/>
          </a:p>
        </p:txBody>
      </p:sp>
      <p:sp>
        <p:nvSpPr>
          <p:cNvPr id="7" name="Rectangle 14"/>
          <p:cNvSpPr>
            <a:spLocks noGrp="1" noChangeArrowheads="1"/>
          </p:cNvSpPr>
          <p:nvPr>
            <p:ph type="ftr" sz="quarter" idx="12"/>
          </p:nvPr>
        </p:nvSpPr>
        <p:spPr>
          <a:ln/>
        </p:spPr>
        <p:txBody>
          <a:bodyPr/>
          <a:lstStyle>
            <a:lvl1pPr>
              <a:defRPr/>
            </a:lvl1pPr>
          </a:lstStyle>
          <a:p>
            <a:pPr>
              <a:defRPr/>
            </a:pP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19-Mar-20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19-Mar-20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19-Mar-20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19-Mar-20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19-Mar-20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19-Mar-20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19-Mar-20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19-Mar-20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19-Mar-20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2.xml"/><Relationship Id="rId1" Type="http://schemas.openxmlformats.org/officeDocument/2006/relationships/audio" Target="../media/audio1.wav"/><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audio" Target="../media/audio10.wav"/></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audio" Target="../media/audio11.wav"/></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audio" Target="../media/audio2.wav"/><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audio" Target="../media/audio3.wav"/><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audio" Target="../media/audio4.wav"/><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audio" Target="../media/audio5.wav"/><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audio" Target="../media/audio6.wav"/></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audio7.wav"/><Relationship Id="rId1" Type="http://schemas.openxmlformats.org/officeDocument/2006/relationships/tags" Target="../tags/tag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audio8.wav"/><Relationship Id="rId1" Type="http://schemas.openxmlformats.org/officeDocument/2006/relationships/tags" Target="../tags/tag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audio" Target="../media/audio9.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rrowheads="1"/>
          </p:cNvSpPr>
          <p:nvPr>
            <p:ph type="title"/>
          </p:nvPr>
        </p:nvSpPr>
        <p:spPr/>
        <p:txBody>
          <a:bodyPr/>
          <a:lstStyle/>
          <a:p>
            <a:pPr eaLnBrk="1" hangingPunct="1">
              <a:defRPr/>
            </a:pPr>
            <a:r>
              <a:rPr lang="en-US" smtClean="0"/>
              <a:t>Dried milk (Milk powder)</a:t>
            </a:r>
            <a:endParaRPr lang="en-GB" smtClean="0"/>
          </a:p>
        </p:txBody>
      </p:sp>
      <p:sp>
        <p:nvSpPr>
          <p:cNvPr id="59395" name="Rectangle 3"/>
          <p:cNvSpPr>
            <a:spLocks noGrp="1" noChangeArrowheads="1"/>
          </p:cNvSpPr>
          <p:nvPr>
            <p:ph type="body" sz="half" idx="1"/>
          </p:nvPr>
        </p:nvSpPr>
        <p:spPr>
          <a:xfrm>
            <a:off x="457200" y="1600200"/>
            <a:ext cx="8362950" cy="4525963"/>
          </a:xfrm>
        </p:spPr>
        <p:txBody>
          <a:bodyPr/>
          <a:lstStyle/>
          <a:p>
            <a:pPr eaLnBrk="1" hangingPunct="1">
              <a:defRPr/>
            </a:pPr>
            <a:r>
              <a:rPr lang="en-US" sz="2800" dirty="0" smtClean="0"/>
              <a:t>Produced by removal of water from milk.</a:t>
            </a:r>
          </a:p>
          <a:p>
            <a:pPr eaLnBrk="1" hangingPunct="1">
              <a:defRPr/>
            </a:pPr>
            <a:r>
              <a:rPr lang="en-US" sz="2800" dirty="0" smtClean="0"/>
              <a:t>Water must not be more than </a:t>
            </a:r>
            <a:r>
              <a:rPr lang="en-US" b="1" dirty="0" smtClean="0">
                <a:solidFill>
                  <a:srgbClr val="C00000"/>
                </a:solidFill>
              </a:rPr>
              <a:t>5%.</a:t>
            </a:r>
            <a:endParaRPr lang="en-GB" sz="2800" dirty="0" smtClean="0">
              <a:solidFill>
                <a:srgbClr val="C00000"/>
              </a:solidFill>
            </a:endParaRPr>
          </a:p>
        </p:txBody>
      </p:sp>
      <p:graphicFrame>
        <p:nvGraphicFramePr>
          <p:cNvPr id="59428" name="Group 36"/>
          <p:cNvGraphicFramePr>
            <a:graphicFrameLocks noGrp="1"/>
          </p:cNvGraphicFramePr>
          <p:nvPr>
            <p:ph sz="half" idx="2"/>
          </p:nvPr>
        </p:nvGraphicFramePr>
        <p:xfrm>
          <a:off x="395288" y="3357563"/>
          <a:ext cx="8434387" cy="2879726"/>
        </p:xfrm>
        <a:graphic>
          <a:graphicData uri="http://schemas.openxmlformats.org/drawingml/2006/table">
            <a:tbl>
              <a:tblPr/>
              <a:tblGrid>
                <a:gridCol w="2254250"/>
                <a:gridCol w="1236662"/>
                <a:gridCol w="1379538"/>
                <a:gridCol w="1382712"/>
                <a:gridCol w="944563"/>
                <a:gridCol w="1236662"/>
              </a:tblGrid>
              <a:tr h="9652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1"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pitchFamily="34" charset="0"/>
                        </a:rPr>
                        <a:t>Composition</a:t>
                      </a:r>
                      <a:endParaRPr kumimoji="0" lang="en-GB" sz="2800" b="1"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abic Transparent" charset="0"/>
                        </a:rPr>
                        <a:t>Fat </a:t>
                      </a:r>
                      <a:endParaRPr kumimoji="0" lang="en-GB"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abic Transparent"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abic Transparent" charset="0"/>
                        </a:rPr>
                        <a:t>Protein  </a:t>
                      </a:r>
                      <a:endParaRPr kumimoji="0" lang="en-GB"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abic Transparent"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abic Transparent" charset="0"/>
                        </a:rPr>
                        <a:t>Lactose </a:t>
                      </a:r>
                      <a:endParaRPr kumimoji="0" lang="en-GB"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abic Transparent"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abic Transparent" charset="0"/>
                        </a:rPr>
                        <a:t> Ash </a:t>
                      </a:r>
                      <a:endParaRPr kumimoji="0" lang="en-GB"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abic Transparent"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abic Transparent" charset="0"/>
                        </a:rPr>
                        <a:t>Water</a:t>
                      </a:r>
                      <a:endParaRPr kumimoji="0" lang="en-GB" sz="2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abic Transparent"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080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abic Transparent" charset="0"/>
                        </a:rPr>
                        <a:t>Dry whole milk </a:t>
                      </a:r>
                      <a:endParaRPr kumimoji="0" lang="en-GB" sz="24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abic Transparent"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1"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pitchFamily="34" charset="0"/>
                        </a:rPr>
                        <a:t>26.3%</a:t>
                      </a:r>
                      <a:r>
                        <a:rPr kumimoji="0" lang="en-GB"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pitchFamily="34"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1"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pitchFamily="34" charset="0"/>
                        </a:rPr>
                        <a:t>26.4%</a:t>
                      </a:r>
                      <a:r>
                        <a:rPr kumimoji="0" lang="en-GB"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pitchFamily="34"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1"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pitchFamily="34" charset="0"/>
                        </a:rPr>
                        <a:t>38.0%</a:t>
                      </a:r>
                      <a:r>
                        <a:rPr kumimoji="0" lang="en-GB"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pitchFamily="34"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1"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pitchFamily="34" charset="0"/>
                        </a:rPr>
                        <a:t>6.0%</a:t>
                      </a:r>
                      <a:r>
                        <a:rPr kumimoji="0" lang="en-GB"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pitchFamily="34"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1"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pitchFamily="34" charset="0"/>
                        </a:rPr>
                        <a:t>2.3%</a:t>
                      </a:r>
                      <a:r>
                        <a:rPr kumimoji="0" lang="en-GB"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pitchFamily="34"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64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abic Transparent" charset="0"/>
                        </a:rPr>
                        <a:t>Dry skim milk</a:t>
                      </a:r>
                      <a:endParaRPr kumimoji="0" lang="en-GB" sz="24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abic Transparent"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1"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pitchFamily="34" charset="0"/>
                        </a:rPr>
                        <a:t>0.7%</a:t>
                      </a:r>
                      <a:r>
                        <a:rPr kumimoji="0" lang="en-GB"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pitchFamily="34"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1"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pitchFamily="34" charset="0"/>
                        </a:rPr>
                        <a:t>36.0%</a:t>
                      </a:r>
                      <a:r>
                        <a:rPr kumimoji="0" lang="en-GB"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pitchFamily="34"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1"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pitchFamily="34" charset="0"/>
                        </a:rPr>
                        <a:t>51.0%</a:t>
                      </a:r>
                      <a:r>
                        <a:rPr kumimoji="0" lang="en-GB"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pitchFamily="34"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1"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pitchFamily="34" charset="0"/>
                        </a:rPr>
                        <a:t>8.1%</a:t>
                      </a:r>
                      <a:r>
                        <a:rPr kumimoji="0" lang="en-GB"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pitchFamily="34"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1"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pitchFamily="34" charset="0"/>
                        </a:rPr>
                        <a:t>3.0%</a:t>
                      </a:r>
                      <a:r>
                        <a:rPr kumimoji="0" lang="en-GB" sz="2800" b="0" i="0" u="none" strike="noStrike" cap="none" normalizeH="0" baseline="0" smtClean="0">
                          <a:ln>
                            <a:noFill/>
                          </a:ln>
                          <a:solidFill>
                            <a:schemeClr val="tx1"/>
                          </a:solidFill>
                          <a:effectLst>
                            <a:outerShdw blurRad="38100" dist="38100" dir="2700000" algn="tl">
                              <a:srgbClr val="000000"/>
                            </a:outerShdw>
                          </a:effectLst>
                          <a:latin typeface="Garamond" pitchFamily="18" charset="0"/>
                          <a:cs typeface="Arial" pitchFamily="34"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27682" name="Picture 37" descr="https://s.yimg.com/fz/api/res/1.2/UyySp2KDPH5sMHgv63902A--~C/YXBwaWQ9c3JjaGRkO2g9OTA7cT04MDt3PTkw/http:/ts2.mm.bing.net/th?id=OP.UV2TVjZjxlAdYA300C300&amp;pid=21.1&amp;w=90&amp;h=90"/>
          <p:cNvPicPr>
            <a:picLocks noChangeAspect="1" noChangeArrowheads="1"/>
          </p:cNvPicPr>
          <p:nvPr/>
        </p:nvPicPr>
        <p:blipFill>
          <a:blip r:embed="rId3"/>
          <a:srcRect l="18752" r="12497"/>
          <a:stretch>
            <a:fillRect/>
          </a:stretch>
        </p:blipFill>
        <p:spPr bwMode="auto">
          <a:xfrm>
            <a:off x="214313" y="71438"/>
            <a:ext cx="785812" cy="1357312"/>
          </a:xfrm>
          <a:prstGeom prst="rect">
            <a:avLst/>
          </a:prstGeom>
          <a:noFill/>
          <a:ln w="9525">
            <a:noFill/>
            <a:miter lim="800000"/>
            <a:headEnd/>
            <a:tailEnd/>
          </a:ln>
        </p:spPr>
      </p:pic>
      <p:pic>
        <p:nvPicPr>
          <p:cNvPr id="6" name="~PP1944.WAV">
            <a:hlinkClick r:id="" action="ppaction://media"/>
          </p:cNvPr>
          <p:cNvPicPr>
            <a:picLocks noRot="1" noChangeAspect="1"/>
          </p:cNvPicPr>
          <p:nvPr>
            <a:wavAudioFile r:embed="rId1" name="~PP1944.WAV"/>
          </p:nvPr>
        </p:nvPicPr>
        <p:blipFill>
          <a:blip r:embed="rId4"/>
          <a:stretch>
            <a:fillRect/>
          </a:stretch>
        </p:blipFill>
        <p:spPr>
          <a:xfrm>
            <a:off x="8696325" y="6410325"/>
            <a:ext cx="304800" cy="304800"/>
          </a:xfrm>
          <a:prstGeom prst="rect">
            <a:avLst/>
          </a:prstGeom>
        </p:spPr>
      </p:pic>
    </p:spTree>
  </p:cSld>
  <p:clrMapOvr>
    <a:masterClrMapping/>
  </p:clrMapOvr>
  <p:transition advTm="25811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1"/>
          <p:cNvSpPr>
            <a:spLocks noChangeArrowheads="1"/>
          </p:cNvSpPr>
          <p:nvPr/>
        </p:nvSpPr>
        <p:spPr bwMode="auto">
          <a:xfrm>
            <a:off x="285750" y="76200"/>
            <a:ext cx="8643938" cy="6678612"/>
          </a:xfrm>
          <a:prstGeom prst="rect">
            <a:avLst/>
          </a:prstGeom>
          <a:noFill/>
          <a:ln w="9525">
            <a:noFill/>
            <a:miter lim="800000"/>
            <a:headEnd/>
            <a:tailEnd/>
          </a:ln>
          <a:effectLst/>
        </p:spPr>
        <p:txBody>
          <a:bodyPr anchor="ctr">
            <a:spAutoFit/>
          </a:bodyPr>
          <a:lstStyle/>
          <a:p>
            <a:pPr algn="ctr" eaLnBrk="0" hangingPunct="0">
              <a:tabLst>
                <a:tab pos="457200" algn="l"/>
                <a:tab pos="571500" algn="r"/>
                <a:tab pos="1028700" algn="r"/>
              </a:tabLst>
              <a:defRPr/>
            </a:pPr>
            <a:r>
              <a:rPr lang="en-US" sz="4000" b="1" dirty="0">
                <a:solidFill>
                  <a:srgbClr val="FF0000"/>
                </a:solidFill>
                <a:effectLst>
                  <a:outerShdw blurRad="38100" dist="38100" dir="2700000" algn="tl">
                    <a:srgbClr val="000000">
                      <a:alpha val="43137"/>
                    </a:srgbClr>
                  </a:outerShdw>
                </a:effectLst>
                <a:ea typeface="Times New Roman" pitchFamily="18" charset="0"/>
              </a:rPr>
              <a:t>Microbiology of dried milk</a:t>
            </a:r>
            <a:endParaRPr lang="en-US" sz="1600" b="1" dirty="0">
              <a:solidFill>
                <a:srgbClr val="FF0000"/>
              </a:solidFill>
              <a:effectLst>
                <a:outerShdw blurRad="38100" dist="38100" dir="2700000" algn="tl">
                  <a:srgbClr val="000000">
                    <a:alpha val="43137"/>
                  </a:srgbClr>
                </a:outerShdw>
              </a:effectLst>
            </a:endParaRPr>
          </a:p>
          <a:p>
            <a:pPr algn="justLow" eaLnBrk="0" hangingPunct="0">
              <a:tabLst>
                <a:tab pos="457200" algn="l"/>
                <a:tab pos="571500" algn="r"/>
                <a:tab pos="1028700" algn="r"/>
              </a:tabLst>
              <a:defRPr/>
            </a:pPr>
            <a:r>
              <a:rPr lang="en-US" sz="3600" b="1" dirty="0">
                <a:solidFill>
                  <a:srgbClr val="00FF00"/>
                </a:solidFill>
                <a:ea typeface="Times New Roman" pitchFamily="18" charset="0"/>
              </a:rPr>
              <a:t>Sources </a:t>
            </a:r>
            <a:endParaRPr lang="en-US" sz="1400" b="1" dirty="0">
              <a:solidFill>
                <a:srgbClr val="00FF00"/>
              </a:solidFill>
            </a:endParaRPr>
          </a:p>
          <a:p>
            <a:pPr algn="justLow" eaLnBrk="0" hangingPunct="0">
              <a:buFontTx/>
              <a:buChar char="•"/>
              <a:tabLst>
                <a:tab pos="457200" algn="l"/>
                <a:tab pos="571500" algn="r"/>
                <a:tab pos="1028700" algn="r"/>
              </a:tabLst>
              <a:defRPr/>
            </a:pPr>
            <a:r>
              <a:rPr lang="en-US" sz="2800" b="1" dirty="0">
                <a:ea typeface="Times New Roman" pitchFamily="18" charset="0"/>
              </a:rPr>
              <a:t>Raw milk : </a:t>
            </a:r>
            <a:r>
              <a:rPr lang="en-US" sz="2800" b="1" dirty="0" err="1">
                <a:ea typeface="Times New Roman" pitchFamily="18" charset="0"/>
              </a:rPr>
              <a:t>Thermoduric</a:t>
            </a:r>
            <a:r>
              <a:rPr lang="en-US" sz="2800" b="1" dirty="0">
                <a:ea typeface="Times New Roman" pitchFamily="18" charset="0"/>
              </a:rPr>
              <a:t> bacteria </a:t>
            </a:r>
            <a:endParaRPr lang="en-US" sz="1100" b="1" dirty="0"/>
          </a:p>
          <a:p>
            <a:pPr algn="justLow" eaLnBrk="0" hangingPunct="0">
              <a:buFontTx/>
              <a:buChar char="•"/>
              <a:tabLst>
                <a:tab pos="457200" algn="l"/>
                <a:tab pos="571500" algn="r"/>
                <a:tab pos="1028700" algn="r"/>
              </a:tabLst>
              <a:defRPr/>
            </a:pPr>
            <a:r>
              <a:rPr lang="en-US" sz="2800" b="1" dirty="0">
                <a:ea typeface="Times New Roman" pitchFamily="18" charset="0"/>
              </a:rPr>
              <a:t>Growth during processing : </a:t>
            </a:r>
            <a:endParaRPr lang="en-US" sz="1100" b="1" dirty="0"/>
          </a:p>
          <a:p>
            <a:pPr lvl="1" algn="justLow" eaLnBrk="0" hangingPunct="0">
              <a:buFontTx/>
              <a:buAutoNum type="arabicParenR"/>
              <a:tabLst>
                <a:tab pos="457200" algn="l"/>
                <a:tab pos="571500" algn="r"/>
                <a:tab pos="1028700" algn="r"/>
              </a:tabLst>
              <a:defRPr/>
            </a:pPr>
            <a:r>
              <a:rPr lang="en-US" sz="2400" b="1" dirty="0" err="1">
                <a:ea typeface="Times New Roman" pitchFamily="18" charset="0"/>
              </a:rPr>
              <a:t>Mesophilic</a:t>
            </a:r>
            <a:r>
              <a:rPr lang="en-US" sz="2400" b="1" dirty="0">
                <a:ea typeface="Times New Roman" pitchFamily="18" charset="0"/>
              </a:rPr>
              <a:t> : Group D streptococci (</a:t>
            </a:r>
            <a:r>
              <a:rPr lang="en-US" sz="2400" b="1" i="1" dirty="0">
                <a:ea typeface="Times New Roman" pitchFamily="18" charset="0"/>
              </a:rPr>
              <a:t>Streptococcus durance</a:t>
            </a:r>
            <a:r>
              <a:rPr lang="en-US" sz="2400" b="1" dirty="0">
                <a:ea typeface="Times New Roman" pitchFamily="18" charset="0"/>
              </a:rPr>
              <a:t> is the dominant species). </a:t>
            </a:r>
            <a:endParaRPr lang="en-US" sz="1050" b="1" dirty="0"/>
          </a:p>
          <a:p>
            <a:pPr lvl="1" algn="justLow" eaLnBrk="0" hangingPunct="0">
              <a:buFontTx/>
              <a:buAutoNum type="arabicParenR"/>
              <a:tabLst>
                <a:tab pos="457200" algn="l"/>
                <a:tab pos="571500" algn="r"/>
                <a:tab pos="1028700" algn="r"/>
              </a:tabLst>
              <a:defRPr/>
            </a:pPr>
            <a:r>
              <a:rPr lang="en-US" sz="2400" b="1" i="1" dirty="0">
                <a:ea typeface="Times New Roman" pitchFamily="18" charset="0"/>
              </a:rPr>
              <a:t>Staph. </a:t>
            </a:r>
            <a:r>
              <a:rPr lang="en-US" sz="2400" b="1" i="1" dirty="0" err="1">
                <a:ea typeface="Times New Roman" pitchFamily="18" charset="0"/>
              </a:rPr>
              <a:t>aureus</a:t>
            </a:r>
            <a:r>
              <a:rPr lang="en-US" sz="2400" b="1" i="1" dirty="0">
                <a:ea typeface="Times New Roman" pitchFamily="18" charset="0"/>
              </a:rPr>
              <a:t> </a:t>
            </a:r>
            <a:r>
              <a:rPr lang="en-US" sz="2400" b="1" dirty="0">
                <a:ea typeface="Times New Roman" pitchFamily="18" charset="0"/>
              </a:rPr>
              <a:t>may grow. </a:t>
            </a:r>
            <a:endParaRPr lang="en-US" sz="1050" b="1" dirty="0"/>
          </a:p>
          <a:p>
            <a:pPr lvl="1" algn="justLow" eaLnBrk="0" hangingPunct="0">
              <a:buFontTx/>
              <a:buAutoNum type="arabicParenR"/>
              <a:tabLst>
                <a:tab pos="457200" algn="l"/>
                <a:tab pos="571500" algn="r"/>
                <a:tab pos="1028700" algn="r"/>
              </a:tabLst>
              <a:defRPr/>
            </a:pPr>
            <a:r>
              <a:rPr lang="en-US" sz="2400" b="1" dirty="0" err="1">
                <a:ea typeface="Times New Roman" pitchFamily="18" charset="0"/>
              </a:rPr>
              <a:t>Thermophilic</a:t>
            </a:r>
            <a:r>
              <a:rPr lang="en-US" sz="2400" b="1" dirty="0">
                <a:ea typeface="Times New Roman" pitchFamily="18" charset="0"/>
              </a:rPr>
              <a:t> bacteria (Bacillus </a:t>
            </a:r>
            <a:r>
              <a:rPr lang="en-US" sz="2400" b="1" dirty="0" err="1">
                <a:ea typeface="Times New Roman" pitchFamily="18" charset="0"/>
              </a:rPr>
              <a:t>Stearothermophilus</a:t>
            </a:r>
            <a:r>
              <a:rPr lang="en-US" sz="2400" b="1" dirty="0">
                <a:ea typeface="Times New Roman" pitchFamily="18" charset="0"/>
              </a:rPr>
              <a:t> </a:t>
            </a:r>
            <a:r>
              <a:rPr lang="en-US" sz="2400" b="1" dirty="0" err="1">
                <a:ea typeface="Times New Roman" pitchFamily="18" charset="0"/>
              </a:rPr>
              <a:t>var</a:t>
            </a:r>
            <a:r>
              <a:rPr lang="en-US" sz="2400" b="1" dirty="0">
                <a:ea typeface="Times New Roman" pitchFamily="18" charset="0"/>
              </a:rPr>
              <a:t> </a:t>
            </a:r>
            <a:r>
              <a:rPr lang="en-US" sz="2400" b="1" dirty="0" err="1">
                <a:ea typeface="Times New Roman" pitchFamily="18" charset="0"/>
              </a:rPr>
              <a:t>calidolactis</a:t>
            </a:r>
            <a:r>
              <a:rPr lang="en-US" sz="2400" b="1" dirty="0">
                <a:ea typeface="Times New Roman" pitchFamily="18" charset="0"/>
              </a:rPr>
              <a:t>) </a:t>
            </a:r>
            <a:endParaRPr lang="en-US" sz="1050" b="1" dirty="0"/>
          </a:p>
          <a:p>
            <a:pPr algn="justLow" eaLnBrk="0" hangingPunct="0">
              <a:buFontTx/>
              <a:buChar char="•"/>
              <a:tabLst>
                <a:tab pos="457200" algn="l"/>
                <a:tab pos="571500" algn="r"/>
                <a:tab pos="1028700" algn="r"/>
              </a:tabLst>
              <a:defRPr/>
            </a:pPr>
            <a:r>
              <a:rPr lang="en-US" sz="2800" b="1" dirty="0">
                <a:ea typeface="Times New Roman" pitchFamily="18" charset="0"/>
              </a:rPr>
              <a:t>Accidental contamination in the dairy by </a:t>
            </a:r>
            <a:r>
              <a:rPr lang="en-US" sz="2800" b="1" i="1" dirty="0" err="1">
                <a:ea typeface="Times New Roman" pitchFamily="18" charset="0"/>
              </a:rPr>
              <a:t>Enterobacteriaceae</a:t>
            </a:r>
            <a:r>
              <a:rPr lang="en-US" sz="2800" b="1" dirty="0">
                <a:ea typeface="Times New Roman" pitchFamily="18" charset="0"/>
              </a:rPr>
              <a:t> </a:t>
            </a:r>
            <a:r>
              <a:rPr lang="en-US" sz="2800" b="1" i="1" dirty="0">
                <a:ea typeface="Times New Roman" pitchFamily="18" charset="0"/>
              </a:rPr>
              <a:t>(E. coli</a:t>
            </a:r>
            <a:r>
              <a:rPr lang="en-US" sz="2800" b="1" dirty="0">
                <a:ea typeface="Times New Roman" pitchFamily="18" charset="0"/>
              </a:rPr>
              <a:t>) and </a:t>
            </a:r>
            <a:r>
              <a:rPr lang="en-US" sz="2800" b="1" i="1" dirty="0">
                <a:ea typeface="Times New Roman" pitchFamily="18" charset="0"/>
              </a:rPr>
              <a:t>Staph. </a:t>
            </a:r>
            <a:r>
              <a:rPr lang="en-US" sz="2800" b="1" i="1" dirty="0" err="1">
                <a:ea typeface="Times New Roman" pitchFamily="18" charset="0"/>
              </a:rPr>
              <a:t>Aureus</a:t>
            </a:r>
            <a:r>
              <a:rPr lang="en-US" sz="2800" b="1" dirty="0">
                <a:ea typeface="Times New Roman" pitchFamily="18" charset="0"/>
              </a:rPr>
              <a:t>. </a:t>
            </a:r>
            <a:endParaRPr lang="en-US" sz="1100" b="1" dirty="0"/>
          </a:p>
          <a:p>
            <a:pPr algn="justLow" eaLnBrk="0" hangingPunct="0">
              <a:buFontTx/>
              <a:buChar char="•"/>
              <a:tabLst>
                <a:tab pos="457200" algn="l"/>
                <a:tab pos="571500" algn="r"/>
                <a:tab pos="1028700" algn="r"/>
              </a:tabLst>
              <a:defRPr/>
            </a:pPr>
            <a:r>
              <a:rPr lang="en-US" sz="2400" b="1" dirty="0">
                <a:ea typeface="Times New Roman" pitchFamily="18" charset="0"/>
              </a:rPr>
              <a:t>As a result of heat used in its manufacture, milk powder may transmit only diseases of human origin. This may be due to contamination from direct human contact, air borne contamination during drying, cooling, transportation and packaging. </a:t>
            </a:r>
            <a:endParaRPr lang="en-US" sz="8000" b="1" dirty="0"/>
          </a:p>
        </p:txBody>
      </p:sp>
      <p:pic>
        <p:nvPicPr>
          <p:cNvPr id="3" name="~PP3913.WAV">
            <a:hlinkClick r:id="" action="ppaction://media"/>
          </p:cNvPr>
          <p:cNvPicPr>
            <a:picLocks noRot="1" noChangeAspect="1"/>
          </p:cNvPicPr>
          <p:nvPr>
            <a:wavAudioFile r:embed="rId1" name="~PP3913.WAV"/>
          </p:nvPr>
        </p:nvPicPr>
        <p:blipFill>
          <a:blip r:embed="rId3"/>
          <a:stretch>
            <a:fillRect/>
          </a:stretch>
        </p:blipFill>
        <p:spPr>
          <a:xfrm>
            <a:off x="8696325" y="6410325"/>
            <a:ext cx="304800" cy="304800"/>
          </a:xfrm>
          <a:prstGeom prst="rect">
            <a:avLst/>
          </a:prstGeom>
        </p:spPr>
      </p:pic>
    </p:spTree>
  </p:cSld>
  <p:clrMapOvr>
    <a:masterClrMapping/>
  </p:clrMapOvr>
  <p:transition advTm="102875"/>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3"/>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4" name="WordArt 4"/>
          <p:cNvSpPr>
            <a:spLocks noChangeArrowheads="1" noChangeShapeType="1" noTextEdit="1"/>
          </p:cNvSpPr>
          <p:nvPr/>
        </p:nvSpPr>
        <p:spPr bwMode="auto">
          <a:xfrm>
            <a:off x="1692275" y="2060575"/>
            <a:ext cx="5400675" cy="2089150"/>
          </a:xfrm>
          <a:prstGeom prst="rect">
            <a:avLst/>
          </a:prstGeom>
        </p:spPr>
        <p:txBody>
          <a:bodyPr wrap="none" fromWordArt="1">
            <a:prstTxWarp prst="textFadeUp">
              <a:avLst>
                <a:gd name="adj" fmla="val 9991"/>
              </a:avLst>
            </a:prstTxWarp>
          </a:bodyPr>
          <a:lstStyle/>
          <a:p>
            <a:pPr algn="ctr"/>
            <a:r>
              <a:rPr lang="en-US" sz="3600" kern="10">
                <a:ln w="12700">
                  <a:solidFill>
                    <a:srgbClr val="B2B2B2"/>
                  </a:solidFill>
                  <a:round/>
                  <a:headEnd/>
                  <a:tailEnd/>
                </a:ln>
                <a:gradFill rotWithShape="1">
                  <a:gsLst>
                    <a:gs pos="0">
                      <a:srgbClr val="520402"/>
                    </a:gs>
                    <a:gs pos="100000">
                      <a:srgbClr val="FFCC00"/>
                    </a:gs>
                  </a:gsLst>
                  <a:lin ang="5400000" scaled="1"/>
                </a:gradFill>
                <a:effectLst>
                  <a:outerShdw dist="35921" dir="2700000" sy="50000" rotWithShape="0">
                    <a:srgbClr val="875B0D">
                      <a:alpha val="70000"/>
                    </a:srgbClr>
                  </a:outerShdw>
                </a:effectLst>
                <a:latin typeface="Arial Black"/>
              </a:rPr>
              <a:t>Thank You</a:t>
            </a:r>
          </a:p>
        </p:txBody>
      </p:sp>
      <p:pic>
        <p:nvPicPr>
          <p:cNvPr id="3" name="~PP114.WAV">
            <a:hlinkClick r:id="" action="ppaction://media"/>
          </p:cNvPr>
          <p:cNvPicPr>
            <a:picLocks noRot="1" noChangeAspect="1"/>
          </p:cNvPicPr>
          <p:nvPr>
            <a:wavAudioFile r:embed="rId1" name="~PP114.WAV"/>
          </p:nvPr>
        </p:nvPicPr>
        <p:blipFill>
          <a:blip r:embed="rId3"/>
          <a:stretch>
            <a:fillRect/>
          </a:stretch>
        </p:blipFill>
        <p:spPr>
          <a:xfrm>
            <a:off x="8696325" y="6410325"/>
            <a:ext cx="304800" cy="304800"/>
          </a:xfrm>
          <a:prstGeom prst="rect">
            <a:avLst/>
          </a:prstGeom>
        </p:spPr>
      </p:pic>
    </p:spTree>
  </p:cSld>
  <p:clrMapOvr>
    <a:masterClrMapping/>
  </p:clrMapOvr>
  <p:transition advTm="28899"/>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par>
                                <p:cTn id="7" presetID="15" presetClass="entr" presetSubtype="0" fill="hold" grpId="0" nodeType="withEffect">
                                  <p:stCondLst>
                                    <p:cond delay="0"/>
                                  </p:stCondLst>
                                  <p:childTnLst>
                                    <p:set>
                                      <p:cBhvr>
                                        <p:cTn id="8" dur="1" fill="hold">
                                          <p:stCondLst>
                                            <p:cond delay="0"/>
                                          </p:stCondLst>
                                        </p:cTn>
                                        <p:tgtEl>
                                          <p:spTgt spid="107524"/>
                                        </p:tgtEl>
                                        <p:attrNameLst>
                                          <p:attrName>style.visibility</p:attrName>
                                        </p:attrNameLst>
                                      </p:cBhvr>
                                      <p:to>
                                        <p:strVal val="visible"/>
                                      </p:to>
                                    </p:set>
                                    <p:anim calcmode="lin" valueType="num">
                                      <p:cBhvr>
                                        <p:cTn id="9" dur="1000" fill="hold"/>
                                        <p:tgtEl>
                                          <p:spTgt spid="107524"/>
                                        </p:tgtEl>
                                        <p:attrNameLst>
                                          <p:attrName>ppt_w</p:attrName>
                                        </p:attrNameLst>
                                      </p:cBhvr>
                                      <p:tavLst>
                                        <p:tav tm="0">
                                          <p:val>
                                            <p:fltVal val="0"/>
                                          </p:val>
                                        </p:tav>
                                        <p:tav tm="100000">
                                          <p:val>
                                            <p:strVal val="#ppt_w"/>
                                          </p:val>
                                        </p:tav>
                                      </p:tavLst>
                                    </p:anim>
                                    <p:anim calcmode="lin" valueType="num">
                                      <p:cBhvr>
                                        <p:cTn id="10" dur="1000" fill="hold"/>
                                        <p:tgtEl>
                                          <p:spTgt spid="107524"/>
                                        </p:tgtEl>
                                        <p:attrNameLst>
                                          <p:attrName>ppt_h</p:attrName>
                                        </p:attrNameLst>
                                      </p:cBhvr>
                                      <p:tavLst>
                                        <p:tav tm="0">
                                          <p:val>
                                            <p:fltVal val="0"/>
                                          </p:val>
                                        </p:tav>
                                        <p:tav tm="100000">
                                          <p:val>
                                            <p:strVal val="#ppt_h"/>
                                          </p:val>
                                        </p:tav>
                                      </p:tavLst>
                                    </p:anim>
                                    <p:anim calcmode="lin" valueType="num">
                                      <p:cBhvr>
                                        <p:cTn id="11" dur="1000" fill="hold"/>
                                        <p:tgtEl>
                                          <p:spTgt spid="107524"/>
                                        </p:tgtEl>
                                        <p:attrNameLst>
                                          <p:attrName>ppt_x</p:attrName>
                                        </p:attrNameLst>
                                      </p:cBhvr>
                                      <p:tavLst>
                                        <p:tav tm="0" fmla="#ppt_x+(cos(-2*pi*(1-$))*-#ppt_x-sin(-2*pi*(1-$))*(1-#ppt_y))*(1-$)">
                                          <p:val>
                                            <p:fltVal val="0"/>
                                          </p:val>
                                        </p:tav>
                                        <p:tav tm="100000">
                                          <p:val>
                                            <p:fltVal val="1"/>
                                          </p:val>
                                        </p:tav>
                                      </p:tavLst>
                                    </p:anim>
                                    <p:anim calcmode="lin" valueType="num">
                                      <p:cBhvr>
                                        <p:cTn id="12" dur="1000" fill="hold"/>
                                        <p:tgtEl>
                                          <p:spTgt spid="10752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13" fill="hold" display="0">
                  <p:stCondLst>
                    <p:cond delay="indefinite"/>
                  </p:stCondLst>
                  <p:endCondLst>
                    <p:cond evt="onPrev" delay="0">
                      <p:tgtEl>
                        <p:sldTgt/>
                      </p:tgtEl>
                    </p:cond>
                    <p:cond evt="onStopAudio" delay="0">
                      <p:tgtEl>
                        <p:sldTgt/>
                      </p:tgtEl>
                    </p:cond>
                  </p:endCondLst>
                </p:cTn>
                <p:tgtEl>
                  <p:spTgt spid="3"/>
                </p:tgtEl>
              </p:cMediaNode>
            </p:audio>
          </p:childTnLst>
        </p:cTn>
      </p:par>
    </p:tnLst>
    <p:bldLst>
      <p:bldP spid="10752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rrowheads="1"/>
          </p:cNvSpPr>
          <p:nvPr>
            <p:ph type="title"/>
          </p:nvPr>
        </p:nvSpPr>
        <p:spPr/>
        <p:txBody>
          <a:bodyPr/>
          <a:lstStyle/>
          <a:p>
            <a:pPr eaLnBrk="1" hangingPunct="1">
              <a:defRPr/>
            </a:pPr>
            <a:r>
              <a:rPr lang="en-US" smtClean="0"/>
              <a:t>Manufacture of milk powder</a:t>
            </a:r>
            <a:endParaRPr lang="en-GB" smtClean="0"/>
          </a:p>
        </p:txBody>
      </p:sp>
      <p:sp>
        <p:nvSpPr>
          <p:cNvPr id="82947" name="Rectangle 3"/>
          <p:cNvSpPr>
            <a:spLocks noGrp="1" noChangeArrowheads="1"/>
          </p:cNvSpPr>
          <p:nvPr>
            <p:ph type="body" idx="1"/>
          </p:nvPr>
        </p:nvSpPr>
        <p:spPr/>
        <p:txBody>
          <a:bodyPr/>
          <a:lstStyle/>
          <a:p>
            <a:pPr marL="609600" indent="-609600" eaLnBrk="1" hangingPunct="1">
              <a:buFont typeface="Wingdings" pitchFamily="2" charset="2"/>
              <a:buNone/>
              <a:defRPr/>
            </a:pPr>
            <a:r>
              <a:rPr lang="en-US" sz="3600" b="1" smtClean="0"/>
              <a:t>1- Roller method.</a:t>
            </a:r>
          </a:p>
          <a:p>
            <a:pPr marL="609600" indent="-609600" eaLnBrk="1" hangingPunct="1">
              <a:buFont typeface="Wingdings" pitchFamily="2" charset="2"/>
              <a:buNone/>
              <a:defRPr/>
            </a:pPr>
            <a:r>
              <a:rPr lang="en-US" sz="3600" b="1" smtClean="0"/>
              <a:t>    </a:t>
            </a:r>
          </a:p>
          <a:p>
            <a:pPr marL="609600" indent="-609600" eaLnBrk="1" hangingPunct="1">
              <a:buFont typeface="Wingdings" pitchFamily="2" charset="2"/>
              <a:buNone/>
              <a:defRPr/>
            </a:pPr>
            <a:r>
              <a:rPr lang="en-US" sz="3600" b="1" smtClean="0">
                <a:cs typeface="Times New Roman" pitchFamily="18" charset="0"/>
              </a:rPr>
              <a:t>2- Spray method.</a:t>
            </a:r>
            <a:r>
              <a:rPr lang="en-GB" sz="3600" b="1" smtClean="0"/>
              <a:t> </a:t>
            </a:r>
          </a:p>
        </p:txBody>
      </p:sp>
      <p:pic>
        <p:nvPicPr>
          <p:cNvPr id="28676" name="Picture 7" descr="https://tse4.mm.bing.net/th?id=OIP.bdVW94887R7eSHrtUYI8pQHaFj&amp;pid=15.1&amp;P=0&amp;w=212&amp;h=160"/>
          <p:cNvPicPr>
            <a:picLocks noChangeAspect="1" noChangeArrowheads="1"/>
          </p:cNvPicPr>
          <p:nvPr/>
        </p:nvPicPr>
        <p:blipFill>
          <a:blip r:embed="rId3"/>
          <a:srcRect/>
          <a:stretch>
            <a:fillRect/>
          </a:stretch>
        </p:blipFill>
        <p:spPr bwMode="auto">
          <a:xfrm>
            <a:off x="5929313" y="2571750"/>
            <a:ext cx="2928937" cy="2214563"/>
          </a:xfrm>
          <a:prstGeom prst="rect">
            <a:avLst/>
          </a:prstGeom>
          <a:noFill/>
          <a:ln w="9525">
            <a:noFill/>
            <a:miter lim="800000"/>
            <a:headEnd/>
            <a:tailEnd/>
          </a:ln>
        </p:spPr>
      </p:pic>
      <p:pic>
        <p:nvPicPr>
          <p:cNvPr id="5" name="~PP1353.WAV">
            <a:hlinkClick r:id="" action="ppaction://media"/>
          </p:cNvPr>
          <p:cNvPicPr>
            <a:picLocks noRot="1" noChangeAspect="1"/>
          </p:cNvPicPr>
          <p:nvPr>
            <a:wavAudioFile r:embed="rId1" name="~PP1353.WAV"/>
          </p:nvPr>
        </p:nvPicPr>
        <p:blipFill>
          <a:blip r:embed="rId4"/>
          <a:stretch>
            <a:fillRect/>
          </a:stretch>
        </p:blipFill>
        <p:spPr>
          <a:xfrm>
            <a:off x="8696325" y="6410325"/>
            <a:ext cx="304800" cy="304800"/>
          </a:xfrm>
          <a:prstGeom prst="rect">
            <a:avLst/>
          </a:prstGeom>
        </p:spPr>
      </p:pic>
    </p:spTree>
  </p:cSld>
  <p:clrMapOvr>
    <a:masterClrMapping/>
  </p:clrMapOvr>
  <p:transition advTm="52559"/>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rrowheads="1"/>
          </p:cNvSpPr>
          <p:nvPr>
            <p:ph type="title"/>
          </p:nvPr>
        </p:nvSpPr>
        <p:spPr>
          <a:xfrm>
            <a:off x="457200" y="71438"/>
            <a:ext cx="8229600" cy="1143000"/>
          </a:xfrm>
        </p:spPr>
        <p:txBody>
          <a:bodyPr/>
          <a:lstStyle/>
          <a:p>
            <a:pPr eaLnBrk="1" hangingPunct="1">
              <a:defRPr/>
            </a:pPr>
            <a:r>
              <a:rPr lang="en-US" dirty="0" smtClean="0"/>
              <a:t>Spray method</a:t>
            </a:r>
            <a:r>
              <a:rPr lang="en-GB" dirty="0" smtClean="0"/>
              <a:t> </a:t>
            </a:r>
            <a:endParaRPr lang="en-GB" dirty="0" smtClean="0">
              <a:solidFill>
                <a:srgbClr val="FF0000"/>
              </a:solidFill>
            </a:endParaRPr>
          </a:p>
        </p:txBody>
      </p:sp>
      <p:sp>
        <p:nvSpPr>
          <p:cNvPr id="71683" name="Rectangle 3"/>
          <p:cNvSpPr>
            <a:spLocks noGrp="1" noChangeArrowheads="1"/>
          </p:cNvSpPr>
          <p:nvPr>
            <p:ph type="body" idx="4294967295"/>
          </p:nvPr>
        </p:nvSpPr>
        <p:spPr>
          <a:xfrm>
            <a:off x="468313" y="1000125"/>
            <a:ext cx="8229600" cy="4525963"/>
          </a:xfrm>
        </p:spPr>
        <p:txBody>
          <a:bodyPr>
            <a:noAutofit/>
          </a:bodyPr>
          <a:lstStyle/>
          <a:p>
            <a:pPr eaLnBrk="1" hangingPunct="1">
              <a:lnSpc>
                <a:spcPct val="102000"/>
              </a:lnSpc>
              <a:spcBef>
                <a:spcPct val="0"/>
              </a:spcBef>
              <a:buClrTx/>
              <a:buSzTx/>
              <a:buFontTx/>
              <a:buNone/>
              <a:defRPr/>
            </a:pPr>
            <a:r>
              <a:rPr lang="ko-KR" altLang="en-US" sz="2400" dirty="0" smtClean="0">
                <a:latin typeface="Times New Roman" pitchFamily="18" charset="0"/>
                <a:ea typeface="굴림" charset="-127"/>
                <a:cs typeface="Times New Roman" pitchFamily="18" charset="0"/>
              </a:rPr>
              <a:t>1- </a:t>
            </a:r>
            <a:r>
              <a:rPr lang="ko-KR" altLang="en-US" sz="2800" b="1" dirty="0" smtClean="0">
                <a:latin typeface="Times New Roman" pitchFamily="18" charset="0"/>
                <a:ea typeface="굴림" charset="-127"/>
                <a:cs typeface="Times New Roman" pitchFamily="18" charset="0"/>
              </a:rPr>
              <a:t>Preparation of milk.</a:t>
            </a:r>
          </a:p>
          <a:p>
            <a:pPr eaLnBrk="1" hangingPunct="1">
              <a:lnSpc>
                <a:spcPct val="102000"/>
              </a:lnSpc>
              <a:spcBef>
                <a:spcPts val="700"/>
              </a:spcBef>
              <a:buClrTx/>
              <a:buSzTx/>
              <a:buFontTx/>
              <a:buNone/>
              <a:defRPr/>
            </a:pPr>
            <a:endParaRPr lang="ko-KR" altLang="en-US" sz="2800" b="1" dirty="0" smtClean="0">
              <a:latin typeface="Times New Roman" pitchFamily="18" charset="0"/>
              <a:ea typeface="굴림" charset="-127"/>
              <a:cs typeface="Times New Roman" pitchFamily="18" charset="0"/>
            </a:endParaRPr>
          </a:p>
          <a:p>
            <a:pPr eaLnBrk="1" hangingPunct="1">
              <a:lnSpc>
                <a:spcPct val="102000"/>
              </a:lnSpc>
              <a:spcBef>
                <a:spcPts val="700"/>
              </a:spcBef>
              <a:buClrTx/>
              <a:buSzTx/>
              <a:buFontTx/>
              <a:buNone/>
              <a:defRPr/>
            </a:pPr>
            <a:r>
              <a:rPr lang="ko-KR" altLang="en-US" sz="2800" b="1" dirty="0" smtClean="0">
                <a:latin typeface="Times New Roman" pitchFamily="18" charset="0"/>
                <a:ea typeface="굴림" charset="-127"/>
                <a:cs typeface="Times New Roman" pitchFamily="18" charset="0"/>
              </a:rPr>
              <a:t>2- Pasteurization process.</a:t>
            </a:r>
          </a:p>
          <a:p>
            <a:pPr eaLnBrk="1" hangingPunct="1">
              <a:lnSpc>
                <a:spcPct val="102000"/>
              </a:lnSpc>
              <a:spcBef>
                <a:spcPts val="700"/>
              </a:spcBef>
              <a:buClrTx/>
              <a:buSzTx/>
              <a:buFontTx/>
              <a:buNone/>
              <a:defRPr/>
            </a:pPr>
            <a:endParaRPr lang="ko-KR" altLang="en-US" sz="2800" b="1" dirty="0" smtClean="0">
              <a:latin typeface="Times New Roman" pitchFamily="18" charset="0"/>
              <a:ea typeface="굴림" charset="-127"/>
              <a:cs typeface="Times New Roman" pitchFamily="18" charset="0"/>
            </a:endParaRPr>
          </a:p>
          <a:p>
            <a:pPr eaLnBrk="1" hangingPunct="1">
              <a:lnSpc>
                <a:spcPct val="102000"/>
              </a:lnSpc>
              <a:spcBef>
                <a:spcPts val="700"/>
              </a:spcBef>
              <a:buClrTx/>
              <a:buSzTx/>
              <a:buFontTx/>
              <a:buNone/>
              <a:defRPr/>
            </a:pPr>
            <a:r>
              <a:rPr lang="ko-KR" altLang="en-US" sz="2800" b="1" dirty="0" smtClean="0">
                <a:latin typeface="Times New Roman" pitchFamily="18" charset="0"/>
                <a:ea typeface="굴림" charset="-127"/>
                <a:cs typeface="Times New Roman" pitchFamily="18" charset="0"/>
              </a:rPr>
              <a:t>3- Condensation process </a:t>
            </a:r>
            <a:r>
              <a:rPr lang="en-US" altLang="ko-KR" sz="2800" b="1" dirty="0" smtClean="0">
                <a:latin typeface="Times New Roman" pitchFamily="18" charset="0"/>
                <a:ea typeface="굴림" charset="-127"/>
                <a:cs typeface="Times New Roman" pitchFamily="18" charset="0"/>
              </a:rPr>
              <a:t>(40%TS)</a:t>
            </a:r>
            <a:r>
              <a:rPr lang="ko-KR" altLang="en-US" sz="2800" b="1" dirty="0" smtClean="0">
                <a:latin typeface="Times New Roman" pitchFamily="18" charset="0"/>
                <a:ea typeface="굴림" charset="-127"/>
                <a:cs typeface="Times New Roman" pitchFamily="18" charset="0"/>
              </a:rPr>
              <a:t>.</a:t>
            </a:r>
            <a:endParaRPr lang="en-US" altLang="ko-KR" sz="2800" b="1" dirty="0" smtClean="0">
              <a:latin typeface="Times New Roman" pitchFamily="18" charset="0"/>
              <a:ea typeface="굴림" charset="-127"/>
              <a:cs typeface="Times New Roman" pitchFamily="18" charset="0"/>
            </a:endParaRPr>
          </a:p>
          <a:p>
            <a:pPr eaLnBrk="1" hangingPunct="1">
              <a:lnSpc>
                <a:spcPct val="102000"/>
              </a:lnSpc>
              <a:spcBef>
                <a:spcPts val="700"/>
              </a:spcBef>
              <a:buClrTx/>
              <a:buSzTx/>
              <a:buFontTx/>
              <a:buNone/>
              <a:defRPr/>
            </a:pPr>
            <a:r>
              <a:rPr lang="ko-KR" altLang="en-US" sz="2800" b="1" dirty="0" smtClean="0">
                <a:latin typeface="Times New Roman" pitchFamily="18" charset="0"/>
                <a:ea typeface="굴림" charset="-127"/>
                <a:cs typeface="Times New Roman" pitchFamily="18" charset="0"/>
              </a:rPr>
              <a:t>  </a:t>
            </a:r>
          </a:p>
          <a:p>
            <a:pPr eaLnBrk="1" hangingPunct="1">
              <a:lnSpc>
                <a:spcPct val="102000"/>
              </a:lnSpc>
              <a:spcBef>
                <a:spcPts val="700"/>
              </a:spcBef>
              <a:buClrTx/>
              <a:buSzTx/>
              <a:buFontTx/>
              <a:buNone/>
              <a:defRPr/>
            </a:pPr>
            <a:r>
              <a:rPr lang="ko-KR" altLang="en-US" sz="2800" b="1" dirty="0" smtClean="0">
                <a:latin typeface="Times New Roman" pitchFamily="18" charset="0"/>
                <a:ea typeface="굴림" charset="-127"/>
                <a:cs typeface="Times New Roman" pitchFamily="18" charset="0"/>
              </a:rPr>
              <a:t>4- Drying process</a:t>
            </a:r>
            <a:r>
              <a:rPr lang="en-US" altLang="ko-KR" sz="2800" b="1" dirty="0" smtClean="0">
                <a:latin typeface="Times New Roman" pitchFamily="18" charset="0"/>
                <a:ea typeface="굴림" charset="-127"/>
                <a:cs typeface="Times New Roman" pitchFamily="18" charset="0"/>
              </a:rPr>
              <a:t>.</a:t>
            </a:r>
          </a:p>
          <a:p>
            <a:pPr eaLnBrk="1" hangingPunct="1">
              <a:lnSpc>
                <a:spcPct val="102000"/>
              </a:lnSpc>
              <a:spcBef>
                <a:spcPts val="700"/>
              </a:spcBef>
              <a:buClrTx/>
              <a:buSzTx/>
              <a:buFontTx/>
              <a:buNone/>
              <a:defRPr/>
            </a:pPr>
            <a:endParaRPr lang="en-US" altLang="ko-KR" sz="2800" b="1" dirty="0" smtClean="0">
              <a:latin typeface="Times New Roman" pitchFamily="18" charset="0"/>
              <a:ea typeface="굴림" charset="-127"/>
              <a:cs typeface="Times New Roman" pitchFamily="18" charset="0"/>
            </a:endParaRPr>
          </a:p>
          <a:p>
            <a:pPr marL="514350" indent="-514350" eaLnBrk="1" hangingPunct="1">
              <a:lnSpc>
                <a:spcPct val="102000"/>
              </a:lnSpc>
              <a:spcBef>
                <a:spcPts val="700"/>
              </a:spcBef>
              <a:buClrTx/>
              <a:buSzTx/>
              <a:buFont typeface="+mj-lt"/>
              <a:buAutoNum type="arabicPeriod" startAt="5"/>
              <a:defRPr/>
            </a:pPr>
            <a:r>
              <a:rPr lang="en-US" altLang="ko-KR" sz="2800" b="1" dirty="0" smtClean="0">
                <a:latin typeface="Times New Roman" pitchFamily="18" charset="0"/>
                <a:ea typeface="굴림" charset="-127"/>
                <a:cs typeface="Times New Roman" pitchFamily="18" charset="0"/>
              </a:rPr>
              <a:t>packaging</a:t>
            </a:r>
            <a:r>
              <a:rPr lang="ko-KR" altLang="en-US" sz="2800" b="1" dirty="0" smtClean="0">
                <a:latin typeface="Times New Roman" pitchFamily="18" charset="0"/>
                <a:ea typeface="굴림" charset="-127"/>
                <a:cs typeface="Times New Roman" pitchFamily="18" charset="0"/>
              </a:rPr>
              <a:t> </a:t>
            </a:r>
            <a:endParaRPr lang="en-US" altLang="ko-KR" sz="2400" b="1" dirty="0" smtClean="0">
              <a:latin typeface="Times New Roman" pitchFamily="18" charset="0"/>
              <a:ea typeface="굴림" charset="-127"/>
              <a:cs typeface="Times New Roman" pitchFamily="18" charset="0"/>
            </a:endParaRPr>
          </a:p>
          <a:p>
            <a:pPr eaLnBrk="1" hangingPunct="1">
              <a:lnSpc>
                <a:spcPct val="102000"/>
              </a:lnSpc>
              <a:spcBef>
                <a:spcPts val="700"/>
              </a:spcBef>
              <a:buClrTx/>
              <a:buSzTx/>
              <a:buFontTx/>
              <a:buNone/>
              <a:defRPr/>
            </a:pPr>
            <a:endParaRPr lang="en-US" altLang="ko-KR" sz="2400" dirty="0" smtClean="0">
              <a:latin typeface="Times New Roman" pitchFamily="18" charset="0"/>
              <a:ea typeface="굴림" charset="-127"/>
              <a:cs typeface="Times New Roman" pitchFamily="18" charset="0"/>
            </a:endParaRPr>
          </a:p>
          <a:p>
            <a:pPr eaLnBrk="1" hangingPunct="1">
              <a:lnSpc>
                <a:spcPct val="102000"/>
              </a:lnSpc>
              <a:spcBef>
                <a:spcPts val="700"/>
              </a:spcBef>
              <a:buClrTx/>
              <a:buSzTx/>
              <a:buFontTx/>
              <a:buNone/>
              <a:defRPr/>
            </a:pPr>
            <a:endParaRPr lang="en-US" altLang="ko-KR" sz="2400" dirty="0" smtClean="0">
              <a:latin typeface="Times New Roman" pitchFamily="18" charset="0"/>
              <a:ea typeface="굴림" charset="-127"/>
              <a:cs typeface="Times New Roman" pitchFamily="18" charset="0"/>
            </a:endParaRPr>
          </a:p>
          <a:p>
            <a:pPr eaLnBrk="1" hangingPunct="1">
              <a:lnSpc>
                <a:spcPct val="102000"/>
              </a:lnSpc>
              <a:spcBef>
                <a:spcPts val="700"/>
              </a:spcBef>
              <a:buClrTx/>
              <a:buSzTx/>
              <a:buFontTx/>
              <a:buNone/>
              <a:defRPr/>
            </a:pPr>
            <a:endParaRPr lang="en-US" altLang="ko-KR" sz="2400" dirty="0" smtClean="0">
              <a:latin typeface="Times New Roman" pitchFamily="18" charset="0"/>
              <a:ea typeface="굴림" charset="-127"/>
              <a:cs typeface="Times New Roman" pitchFamily="18" charset="0"/>
            </a:endParaRPr>
          </a:p>
          <a:p>
            <a:pPr eaLnBrk="1" hangingPunct="1">
              <a:lnSpc>
                <a:spcPct val="102000"/>
              </a:lnSpc>
              <a:spcBef>
                <a:spcPts val="700"/>
              </a:spcBef>
              <a:buClrTx/>
              <a:buSzTx/>
              <a:buFontTx/>
              <a:buNone/>
              <a:defRPr/>
            </a:pPr>
            <a:endParaRPr lang="ko-KR" altLang="en-US" sz="2400" dirty="0" smtClean="0">
              <a:latin typeface="Times New Roman" pitchFamily="18" charset="0"/>
              <a:ea typeface="굴림" charset="-127"/>
              <a:cs typeface="Times New Roman" pitchFamily="18" charset="0"/>
            </a:endParaRPr>
          </a:p>
          <a:p>
            <a:pPr eaLnBrk="1" hangingPunct="1">
              <a:lnSpc>
                <a:spcPct val="102000"/>
              </a:lnSpc>
              <a:spcBef>
                <a:spcPts val="700"/>
              </a:spcBef>
              <a:buClrTx/>
              <a:buSzTx/>
              <a:buFontTx/>
              <a:buNone/>
              <a:defRPr/>
            </a:pPr>
            <a:r>
              <a:rPr lang="ko-KR" altLang="en-US" sz="2400" dirty="0" smtClean="0">
                <a:latin typeface="Times New Roman" pitchFamily="18" charset="0"/>
                <a:ea typeface="굴림" charset="-127"/>
                <a:cs typeface="Times New Roman" pitchFamily="18" charset="0"/>
              </a:rPr>
              <a:t>    </a:t>
            </a:r>
          </a:p>
        </p:txBody>
      </p:sp>
      <p:pic>
        <p:nvPicPr>
          <p:cNvPr id="29700" name="Picture 7" descr="http://spraydryers.eu/images/milk_spray_dryer-small.jpg"/>
          <p:cNvPicPr>
            <a:picLocks noChangeAspect="1" noChangeArrowheads="1"/>
          </p:cNvPicPr>
          <p:nvPr/>
        </p:nvPicPr>
        <p:blipFill>
          <a:blip r:embed="rId3"/>
          <a:srcRect/>
          <a:stretch>
            <a:fillRect/>
          </a:stretch>
        </p:blipFill>
        <p:spPr bwMode="auto">
          <a:xfrm>
            <a:off x="4357688" y="4214813"/>
            <a:ext cx="4786312" cy="2643187"/>
          </a:xfrm>
          <a:prstGeom prst="rect">
            <a:avLst/>
          </a:prstGeom>
          <a:noFill/>
          <a:ln w="9525">
            <a:noFill/>
            <a:miter lim="800000"/>
            <a:headEnd/>
            <a:tailEnd/>
          </a:ln>
        </p:spPr>
      </p:pic>
      <p:pic>
        <p:nvPicPr>
          <p:cNvPr id="5" name="~PP348.WAV">
            <a:hlinkClick r:id="" action="ppaction://media"/>
          </p:cNvPr>
          <p:cNvPicPr>
            <a:picLocks noRot="1" noChangeAspect="1"/>
          </p:cNvPicPr>
          <p:nvPr>
            <a:wavAudioFile r:embed="rId1" name="~PP348.WAV"/>
          </p:nvPr>
        </p:nvPicPr>
        <p:blipFill>
          <a:blip r:embed="rId4"/>
          <a:stretch>
            <a:fillRect/>
          </a:stretch>
        </p:blipFill>
        <p:spPr>
          <a:xfrm>
            <a:off x="8696325" y="6410325"/>
            <a:ext cx="304800" cy="304800"/>
          </a:xfrm>
          <a:prstGeom prst="rect">
            <a:avLst/>
          </a:prstGeom>
        </p:spPr>
      </p:pic>
    </p:spTree>
  </p:cSld>
  <p:clrMapOvr>
    <a:masterClrMapping/>
  </p:clrMapOvr>
  <p:transition advTm="12178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rrowheads="1"/>
          </p:cNvSpPr>
          <p:nvPr>
            <p:ph type="title"/>
          </p:nvPr>
        </p:nvSpPr>
        <p:spPr>
          <a:xfrm>
            <a:off x="468313" y="404813"/>
            <a:ext cx="8229600" cy="1143000"/>
          </a:xfrm>
        </p:spPr>
        <p:txBody>
          <a:bodyPr/>
          <a:lstStyle/>
          <a:p>
            <a:pPr eaLnBrk="1" hangingPunct="1">
              <a:defRPr/>
            </a:pPr>
            <a:r>
              <a:rPr lang="en-US" sz="4800" b="1" dirty="0" smtClean="0">
                <a:solidFill>
                  <a:schemeClr val="accent6">
                    <a:lumMod val="75000"/>
                  </a:schemeClr>
                </a:solidFill>
              </a:rPr>
              <a:t>Roller method</a:t>
            </a:r>
            <a:endParaRPr lang="en-GB" sz="4800" b="1" dirty="0" smtClean="0">
              <a:solidFill>
                <a:schemeClr val="accent6">
                  <a:lumMod val="75000"/>
                </a:schemeClr>
              </a:solidFill>
            </a:endParaRPr>
          </a:p>
        </p:txBody>
      </p:sp>
      <p:sp>
        <p:nvSpPr>
          <p:cNvPr id="63491" name="Rectangle 3"/>
          <p:cNvSpPr>
            <a:spLocks noGrp="1" noChangeArrowheads="1"/>
          </p:cNvSpPr>
          <p:nvPr>
            <p:ph type="body" idx="4294967295"/>
          </p:nvPr>
        </p:nvSpPr>
        <p:spPr>
          <a:xfrm>
            <a:off x="323850" y="1528763"/>
            <a:ext cx="8229600" cy="5329237"/>
          </a:xfrm>
        </p:spPr>
        <p:txBody>
          <a:bodyPr/>
          <a:lstStyle/>
          <a:p>
            <a:pPr eaLnBrk="1" hangingPunct="1">
              <a:lnSpc>
                <a:spcPct val="102000"/>
              </a:lnSpc>
              <a:spcBef>
                <a:spcPct val="0"/>
              </a:spcBef>
              <a:buClrTx/>
              <a:buSzTx/>
              <a:buFontTx/>
              <a:buNone/>
              <a:defRPr/>
            </a:pPr>
            <a:r>
              <a:rPr lang="ko-KR" altLang="en-US" b="1" dirty="0" smtClean="0">
                <a:ea typeface="굴림" charset="-127"/>
              </a:rPr>
              <a:t>1</a:t>
            </a:r>
            <a:r>
              <a:rPr lang="ko-KR" altLang="en-US" dirty="0" smtClean="0">
                <a:ea typeface="굴림" charset="-127"/>
              </a:rPr>
              <a:t>- </a:t>
            </a:r>
            <a:r>
              <a:rPr lang="ko-KR" altLang="en-US" sz="4000" b="1" dirty="0" smtClean="0">
                <a:ea typeface="굴림" charset="-127"/>
              </a:rPr>
              <a:t>Preparation of milk:</a:t>
            </a:r>
          </a:p>
          <a:p>
            <a:pPr eaLnBrk="1" hangingPunct="1">
              <a:lnSpc>
                <a:spcPct val="102000"/>
              </a:lnSpc>
              <a:spcBef>
                <a:spcPts val="700"/>
              </a:spcBef>
              <a:buClrTx/>
              <a:buSzTx/>
              <a:buFontTx/>
              <a:buNone/>
              <a:defRPr/>
            </a:pPr>
            <a:r>
              <a:rPr lang="ko-KR" altLang="en-US" sz="4000" b="1" dirty="0" smtClean="0">
                <a:ea typeface="굴림" charset="-127"/>
              </a:rPr>
              <a:t>2- Pasteurization process.</a:t>
            </a:r>
          </a:p>
          <a:p>
            <a:pPr eaLnBrk="1" hangingPunct="1">
              <a:lnSpc>
                <a:spcPct val="102000"/>
              </a:lnSpc>
              <a:spcBef>
                <a:spcPts val="700"/>
              </a:spcBef>
              <a:buClrTx/>
              <a:buSzTx/>
              <a:buFontTx/>
              <a:buNone/>
              <a:defRPr/>
            </a:pPr>
            <a:r>
              <a:rPr lang="ko-KR" altLang="en-US" sz="4000" b="1" dirty="0" smtClean="0">
                <a:ea typeface="굴림" charset="-127"/>
              </a:rPr>
              <a:t>3- Condensation process </a:t>
            </a:r>
            <a:r>
              <a:rPr lang="en-US" altLang="ko-KR" sz="4000" b="1" dirty="0" smtClean="0">
                <a:ea typeface="굴림" charset="-127"/>
              </a:rPr>
              <a:t>(20% TS).</a:t>
            </a:r>
            <a:r>
              <a:rPr lang="ko-KR" altLang="en-US" sz="4000" b="1" dirty="0" smtClean="0">
                <a:ea typeface="굴림" charset="-127"/>
              </a:rPr>
              <a:t> </a:t>
            </a:r>
          </a:p>
          <a:p>
            <a:pPr eaLnBrk="1" hangingPunct="1">
              <a:lnSpc>
                <a:spcPct val="102000"/>
              </a:lnSpc>
              <a:spcBef>
                <a:spcPts val="700"/>
              </a:spcBef>
              <a:buClrTx/>
              <a:buSzTx/>
              <a:buFontTx/>
              <a:buNone/>
              <a:defRPr/>
            </a:pPr>
            <a:r>
              <a:rPr lang="ko-KR" altLang="en-US" sz="4000" b="1" dirty="0" smtClean="0">
                <a:ea typeface="굴림" charset="-127"/>
              </a:rPr>
              <a:t>4- Drying process</a:t>
            </a:r>
            <a:r>
              <a:rPr lang="en-US" altLang="ko-KR" sz="4000" b="1" dirty="0" smtClean="0">
                <a:ea typeface="굴림" charset="-127"/>
              </a:rPr>
              <a:t>.</a:t>
            </a:r>
            <a:r>
              <a:rPr lang="ko-KR" altLang="en-US" sz="4000" b="1" dirty="0" smtClean="0">
                <a:ea typeface="굴림" charset="-127"/>
              </a:rPr>
              <a:t> </a:t>
            </a:r>
          </a:p>
          <a:p>
            <a:pPr eaLnBrk="1" hangingPunct="1">
              <a:lnSpc>
                <a:spcPct val="102000"/>
              </a:lnSpc>
              <a:spcBef>
                <a:spcPts val="700"/>
              </a:spcBef>
              <a:buClrTx/>
              <a:buSzTx/>
              <a:buFontTx/>
              <a:buNone/>
              <a:defRPr/>
            </a:pPr>
            <a:r>
              <a:rPr lang="ko-KR" altLang="en-US" dirty="0" smtClean="0">
                <a:ea typeface="굴림" charset="-127"/>
              </a:rPr>
              <a:t>    </a:t>
            </a:r>
          </a:p>
          <a:p>
            <a:pPr eaLnBrk="1" hangingPunct="1">
              <a:lnSpc>
                <a:spcPct val="102000"/>
              </a:lnSpc>
              <a:spcBef>
                <a:spcPts val="700"/>
              </a:spcBef>
              <a:buClrTx/>
              <a:buSzTx/>
              <a:buFontTx/>
              <a:buNone/>
              <a:defRPr/>
            </a:pPr>
            <a:endParaRPr lang="ko-KR" altLang="en-US" dirty="0" smtClean="0">
              <a:ea typeface="굴림" charset="-127"/>
            </a:endParaRPr>
          </a:p>
        </p:txBody>
      </p:sp>
      <p:pic>
        <p:nvPicPr>
          <p:cNvPr id="30724" name="Picture 5" descr="https://media1.picsearch.com/is?mW9-BMEduuKFvuNZfm8XSlKHVoMpscAxvmiahYbjj_Q&amp;height=80"/>
          <p:cNvPicPr>
            <a:picLocks noChangeAspect="1" noChangeArrowheads="1"/>
          </p:cNvPicPr>
          <p:nvPr/>
        </p:nvPicPr>
        <p:blipFill>
          <a:blip r:embed="rId3"/>
          <a:srcRect/>
          <a:stretch>
            <a:fillRect/>
          </a:stretch>
        </p:blipFill>
        <p:spPr bwMode="auto">
          <a:xfrm>
            <a:off x="5143500" y="3929063"/>
            <a:ext cx="3929063" cy="2857500"/>
          </a:xfrm>
          <a:prstGeom prst="rect">
            <a:avLst/>
          </a:prstGeom>
          <a:noFill/>
          <a:ln w="9525">
            <a:noFill/>
            <a:miter lim="800000"/>
            <a:headEnd/>
            <a:tailEnd/>
          </a:ln>
        </p:spPr>
      </p:pic>
      <p:pic>
        <p:nvPicPr>
          <p:cNvPr id="5" name="~PP396.WAV">
            <a:hlinkClick r:id="" action="ppaction://media"/>
          </p:cNvPr>
          <p:cNvPicPr>
            <a:picLocks noRot="1" noChangeAspect="1"/>
          </p:cNvPicPr>
          <p:nvPr>
            <a:wavAudioFile r:embed="rId1" name="~PP396.WAV"/>
          </p:nvPr>
        </p:nvPicPr>
        <p:blipFill>
          <a:blip r:embed="rId4"/>
          <a:stretch>
            <a:fillRect/>
          </a:stretch>
        </p:blipFill>
        <p:spPr>
          <a:xfrm>
            <a:off x="8696325" y="6410325"/>
            <a:ext cx="304800" cy="304800"/>
          </a:xfrm>
          <a:prstGeom prst="rect">
            <a:avLst/>
          </a:prstGeom>
        </p:spPr>
      </p:pic>
    </p:spTree>
  </p:cSld>
  <p:clrMapOvr>
    <a:masterClrMapping/>
  </p:clrMapOvr>
  <p:transition advTm="81867"/>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rrowheads="1"/>
          </p:cNvSpPr>
          <p:nvPr>
            <p:ph type="title"/>
          </p:nvPr>
        </p:nvSpPr>
        <p:spPr/>
        <p:txBody>
          <a:bodyPr/>
          <a:lstStyle/>
          <a:p>
            <a:pPr marL="838200" indent="-838200" algn="l" eaLnBrk="1" hangingPunct="1">
              <a:defRPr/>
            </a:pPr>
            <a:r>
              <a:rPr lang="en-US" smtClean="0"/>
              <a:t>Properties of dried milk </a:t>
            </a:r>
            <a:endParaRPr lang="en-GB" smtClean="0"/>
          </a:p>
        </p:txBody>
      </p:sp>
      <p:sp>
        <p:nvSpPr>
          <p:cNvPr id="90115" name="Rectangle 3"/>
          <p:cNvSpPr>
            <a:spLocks noGrp="1" noChangeArrowheads="1"/>
          </p:cNvSpPr>
          <p:nvPr>
            <p:ph type="body" idx="1"/>
          </p:nvPr>
        </p:nvSpPr>
        <p:spPr>
          <a:xfrm>
            <a:off x="214313" y="1196975"/>
            <a:ext cx="8643937" cy="5400675"/>
          </a:xfrm>
        </p:spPr>
        <p:txBody>
          <a:bodyPr/>
          <a:lstStyle/>
          <a:p>
            <a:pPr marL="609600" indent="-609600" eaLnBrk="1" hangingPunct="1">
              <a:lnSpc>
                <a:spcPct val="130000"/>
              </a:lnSpc>
              <a:defRPr/>
            </a:pPr>
            <a:r>
              <a:rPr lang="en-US" sz="3600" b="1" u="sng" dirty="0" smtClean="0">
                <a:solidFill>
                  <a:srgbClr val="FFFF00"/>
                </a:solidFill>
                <a:latin typeface="Times New Roman" pitchFamily="18" charset="0"/>
                <a:cs typeface="Times New Roman" pitchFamily="18" charset="0"/>
              </a:rPr>
              <a:t>Color</a:t>
            </a:r>
            <a:r>
              <a:rPr lang="en-US" sz="3600" b="1" dirty="0" smtClean="0">
                <a:solidFill>
                  <a:srgbClr val="FFFF00"/>
                </a:solidFill>
                <a:latin typeface="Times New Roman" pitchFamily="18" charset="0"/>
                <a:cs typeface="Times New Roman" pitchFamily="18" charset="0"/>
              </a:rPr>
              <a:t>: </a:t>
            </a:r>
            <a:r>
              <a:rPr lang="en-US" sz="3600" b="1" dirty="0" smtClean="0">
                <a:latin typeface="Times New Roman" pitchFamily="18" charset="0"/>
                <a:cs typeface="Times New Roman" pitchFamily="18" charset="0"/>
              </a:rPr>
              <a:t>Normally white, yellow </a:t>
            </a:r>
            <a:endParaRPr lang="en-US" sz="3600" b="1" u="sng" dirty="0" smtClean="0">
              <a:latin typeface="Times New Roman" pitchFamily="18" charset="0"/>
              <a:cs typeface="Times New Roman" pitchFamily="18" charset="0"/>
            </a:endParaRPr>
          </a:p>
          <a:p>
            <a:pPr marL="609600" indent="-609600" eaLnBrk="1" hangingPunct="1">
              <a:lnSpc>
                <a:spcPct val="130000"/>
              </a:lnSpc>
              <a:defRPr/>
            </a:pPr>
            <a:r>
              <a:rPr lang="en-US" sz="3600" b="1" u="sng" dirty="0" smtClean="0">
                <a:solidFill>
                  <a:srgbClr val="FFFF00"/>
                </a:solidFill>
                <a:latin typeface="Times New Roman" pitchFamily="18" charset="0"/>
                <a:cs typeface="Times New Roman" pitchFamily="18" charset="0"/>
              </a:rPr>
              <a:t>Hygroscopic property</a:t>
            </a:r>
            <a:r>
              <a:rPr lang="en-US" sz="3600" b="1" dirty="0" smtClean="0">
                <a:solidFill>
                  <a:srgbClr val="FFFF00"/>
                </a:solidFill>
                <a:latin typeface="Times New Roman" pitchFamily="18" charset="0"/>
                <a:cs typeface="Times New Roman" pitchFamily="18" charset="0"/>
              </a:rPr>
              <a:t>:                         </a:t>
            </a:r>
            <a:r>
              <a:rPr lang="en-US" sz="3600" b="1" dirty="0" smtClean="0">
                <a:latin typeface="Times New Roman" pitchFamily="18" charset="0"/>
                <a:cs typeface="Times New Roman" pitchFamily="18" charset="0"/>
              </a:rPr>
              <a:t>taking up moisture from humid air. </a:t>
            </a:r>
            <a:r>
              <a:rPr lang="en-US" sz="3600" b="1" dirty="0" smtClean="0">
                <a:solidFill>
                  <a:srgbClr val="FFFF00"/>
                </a:solidFill>
                <a:latin typeface="Times New Roman" pitchFamily="18" charset="0"/>
                <a:cs typeface="Times New Roman" pitchFamily="18" charset="0"/>
              </a:rPr>
              <a:t> </a:t>
            </a:r>
          </a:p>
          <a:p>
            <a:pPr marL="609600" indent="-609600" eaLnBrk="1" hangingPunct="1">
              <a:lnSpc>
                <a:spcPct val="130000"/>
              </a:lnSpc>
              <a:defRPr/>
            </a:pPr>
            <a:r>
              <a:rPr lang="en-US" sz="3600" b="1" u="sng" dirty="0" smtClean="0">
                <a:solidFill>
                  <a:srgbClr val="FFFF00"/>
                </a:solidFill>
                <a:latin typeface="Times New Roman" pitchFamily="18" charset="0"/>
                <a:cs typeface="Times New Roman" pitchFamily="18" charset="0"/>
              </a:rPr>
              <a:t>Solubility</a:t>
            </a:r>
            <a:r>
              <a:rPr lang="en-US" sz="3600" b="1" dirty="0" smtClean="0">
                <a:solidFill>
                  <a:srgbClr val="FFFF00"/>
                </a:solidFill>
                <a:latin typeface="Times New Roman" pitchFamily="18" charset="0"/>
                <a:cs typeface="Times New Roman" pitchFamily="18" charset="0"/>
              </a:rPr>
              <a:t>: </a:t>
            </a:r>
            <a:r>
              <a:rPr lang="en-US" sz="3600" b="1" dirty="0" smtClean="0">
                <a:latin typeface="Times New Roman" pitchFamily="18" charset="0"/>
                <a:cs typeface="Times New Roman" pitchFamily="18" charset="0"/>
              </a:rPr>
              <a:t>It is the degree of dry milk dispersing in water </a:t>
            </a:r>
            <a:endParaRPr lang="en-US" sz="3600" b="1" dirty="0" smtClean="0">
              <a:solidFill>
                <a:srgbClr val="FFFF00"/>
              </a:solidFill>
              <a:latin typeface="Times New Roman" pitchFamily="18" charset="0"/>
              <a:cs typeface="Times New Roman" pitchFamily="18" charset="0"/>
            </a:endParaRPr>
          </a:p>
          <a:p>
            <a:pPr marL="609600" indent="-609600" eaLnBrk="1" hangingPunct="1">
              <a:lnSpc>
                <a:spcPct val="130000"/>
              </a:lnSpc>
              <a:buFont typeface="Wingdings" pitchFamily="2" charset="2"/>
              <a:buNone/>
              <a:defRPr/>
            </a:pPr>
            <a:endParaRPr lang="en-US" sz="1800" dirty="0" smtClean="0"/>
          </a:p>
          <a:p>
            <a:pPr marL="609600" indent="-609600" eaLnBrk="1" hangingPunct="1">
              <a:lnSpc>
                <a:spcPct val="130000"/>
              </a:lnSpc>
              <a:buFont typeface="Wingdings" pitchFamily="2" charset="2"/>
              <a:buNone/>
              <a:defRPr/>
            </a:pPr>
            <a:endParaRPr lang="en-US" sz="3600" b="1" dirty="0" smtClean="0">
              <a:latin typeface="Times New Roman" pitchFamily="18" charset="0"/>
              <a:cs typeface="Times New Roman" pitchFamily="18" charset="0"/>
            </a:endParaRPr>
          </a:p>
          <a:p>
            <a:pPr marL="609600" indent="-609600" eaLnBrk="1" hangingPunct="1">
              <a:lnSpc>
                <a:spcPct val="130000"/>
              </a:lnSpc>
              <a:buFont typeface="Wingdings" pitchFamily="2" charset="2"/>
              <a:buNone/>
              <a:defRPr/>
            </a:pPr>
            <a:endParaRPr lang="en-GB" sz="3600" b="1" dirty="0" smtClean="0">
              <a:latin typeface="Times New Roman" pitchFamily="18" charset="0"/>
              <a:cs typeface="Times New Roman" pitchFamily="18" charset="0"/>
            </a:endParaRPr>
          </a:p>
        </p:txBody>
      </p:sp>
      <p:pic>
        <p:nvPicPr>
          <p:cNvPr id="31748" name="Picture 4" descr="undefined"/>
          <p:cNvPicPr>
            <a:picLocks noChangeAspect="1" noChangeArrowheads="1"/>
          </p:cNvPicPr>
          <p:nvPr/>
        </p:nvPicPr>
        <p:blipFill>
          <a:blip r:embed="rId3"/>
          <a:srcRect/>
          <a:stretch>
            <a:fillRect/>
          </a:stretch>
        </p:blipFill>
        <p:spPr bwMode="auto">
          <a:xfrm>
            <a:off x="6667500" y="188913"/>
            <a:ext cx="2619375" cy="1743075"/>
          </a:xfrm>
          <a:prstGeom prst="rect">
            <a:avLst/>
          </a:prstGeom>
          <a:noFill/>
          <a:ln w="9525">
            <a:noFill/>
            <a:miter lim="800000"/>
            <a:headEnd/>
            <a:tailEnd/>
          </a:ln>
        </p:spPr>
      </p:pic>
      <p:pic>
        <p:nvPicPr>
          <p:cNvPr id="5" name="~PP2532.WAV">
            <a:hlinkClick r:id="" action="ppaction://media"/>
          </p:cNvPr>
          <p:cNvPicPr>
            <a:picLocks noRot="1" noChangeAspect="1"/>
          </p:cNvPicPr>
          <p:nvPr>
            <a:wavAudioFile r:embed="rId1" name="~PP2532.WAV"/>
          </p:nvPr>
        </p:nvPicPr>
        <p:blipFill>
          <a:blip r:embed="rId4"/>
          <a:stretch>
            <a:fillRect/>
          </a:stretch>
        </p:blipFill>
        <p:spPr>
          <a:xfrm>
            <a:off x="8696325" y="6410325"/>
            <a:ext cx="304800" cy="304800"/>
          </a:xfrm>
          <a:prstGeom prst="rect">
            <a:avLst/>
          </a:prstGeom>
        </p:spPr>
      </p:pic>
    </p:spTree>
  </p:cSld>
  <p:clrMapOvr>
    <a:masterClrMapping/>
  </p:clrMapOvr>
  <p:transition advTm="96272"/>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
          <p:cNvSpPr>
            <a:spLocks noChangeArrowheads="1"/>
          </p:cNvSpPr>
          <p:nvPr/>
        </p:nvSpPr>
        <p:spPr bwMode="auto">
          <a:xfrm>
            <a:off x="214313" y="3000375"/>
            <a:ext cx="8929687" cy="5494338"/>
          </a:xfrm>
          <a:prstGeom prst="rect">
            <a:avLst/>
          </a:prstGeom>
          <a:noFill/>
          <a:ln w="9525">
            <a:noFill/>
            <a:miter lim="800000"/>
            <a:headEnd/>
            <a:tailEnd/>
          </a:ln>
        </p:spPr>
        <p:txBody>
          <a:bodyPr>
            <a:spAutoFit/>
          </a:bodyPr>
          <a:lstStyle/>
          <a:p>
            <a:pPr marL="609600" indent="-609600">
              <a:lnSpc>
                <a:spcPct val="130000"/>
              </a:lnSpc>
              <a:buFont typeface="Wingdings" pitchFamily="2" charset="2"/>
              <a:buNone/>
            </a:pPr>
            <a:r>
              <a:rPr lang="en-US" sz="3600" b="1">
                <a:solidFill>
                  <a:srgbClr val="FF0000"/>
                </a:solidFill>
                <a:latin typeface="Times New Roman" pitchFamily="18" charset="0"/>
                <a:cs typeface="Times New Roman" pitchFamily="18" charset="0"/>
              </a:rPr>
              <a:t>B- Roller dried milk powder</a:t>
            </a:r>
          </a:p>
          <a:p>
            <a:pPr marL="609600" indent="-609600">
              <a:lnSpc>
                <a:spcPct val="130000"/>
              </a:lnSpc>
              <a:buFont typeface="Wingdings" pitchFamily="2" charset="2"/>
              <a:buNone/>
            </a:pPr>
            <a:r>
              <a:rPr lang="en-US" sz="3600" b="1">
                <a:latin typeface="Times New Roman" pitchFamily="18" charset="0"/>
                <a:cs typeface="Times New Roman" pitchFamily="18" charset="0"/>
              </a:rPr>
              <a:t>disperses very slowly and sediment is present in large amount on filter paper.</a:t>
            </a:r>
            <a:endParaRPr lang="en-US" sz="3600" b="1" u="sng">
              <a:solidFill>
                <a:srgbClr val="FFFF00"/>
              </a:solidFill>
              <a:latin typeface="Times New Roman" pitchFamily="18" charset="0"/>
              <a:cs typeface="Times New Roman" pitchFamily="18" charset="0"/>
            </a:endParaRPr>
          </a:p>
          <a:p>
            <a:pPr marL="609600" indent="-609600">
              <a:lnSpc>
                <a:spcPct val="130000"/>
              </a:lnSpc>
              <a:buFont typeface="Wingdings" pitchFamily="2" charset="2"/>
              <a:buChar char="§"/>
            </a:pPr>
            <a:r>
              <a:rPr lang="en-US" sz="3600" b="1" u="sng">
                <a:solidFill>
                  <a:srgbClr val="FFFF00"/>
                </a:solidFill>
                <a:latin typeface="Times New Roman" pitchFamily="18" charset="0"/>
                <a:cs typeface="Times New Roman" pitchFamily="18" charset="0"/>
              </a:rPr>
              <a:t>Keeping quality:</a:t>
            </a:r>
            <a:r>
              <a:rPr lang="en-US" sz="3600"/>
              <a:t> spray milk powder has a longer keeping quality than roller dried m. p.. </a:t>
            </a:r>
          </a:p>
          <a:p>
            <a:pPr marL="609600" indent="-609600">
              <a:lnSpc>
                <a:spcPct val="130000"/>
              </a:lnSpc>
              <a:buFont typeface="Wingdings" pitchFamily="2" charset="2"/>
              <a:buChar char="§"/>
            </a:pPr>
            <a:endParaRPr lang="en-US" sz="3600" b="1">
              <a:latin typeface="Times New Roman" pitchFamily="18" charset="0"/>
              <a:cs typeface="Times New Roman" pitchFamily="18" charset="0"/>
            </a:endParaRPr>
          </a:p>
          <a:p>
            <a:pPr marL="609600" indent="-609600">
              <a:lnSpc>
                <a:spcPct val="130000"/>
              </a:lnSpc>
              <a:buFont typeface="Wingdings" pitchFamily="2" charset="2"/>
              <a:buNone/>
            </a:pPr>
            <a:endParaRPr lang="en-US" sz="3600" b="1">
              <a:latin typeface="Times New Roman" pitchFamily="18" charset="0"/>
              <a:cs typeface="Times New Roman" pitchFamily="18" charset="0"/>
            </a:endParaRPr>
          </a:p>
          <a:p>
            <a:pPr marL="609600" indent="-609600">
              <a:lnSpc>
                <a:spcPct val="130000"/>
              </a:lnSpc>
            </a:pPr>
            <a:endParaRPr lang="en-GB" sz="1800" b="1">
              <a:latin typeface="Times New Roman" pitchFamily="18" charset="0"/>
              <a:cs typeface="Times New Roman" pitchFamily="18" charset="0"/>
            </a:endParaRPr>
          </a:p>
        </p:txBody>
      </p:sp>
      <p:sp>
        <p:nvSpPr>
          <p:cNvPr id="32771" name="Rectangle 2"/>
          <p:cNvSpPr>
            <a:spLocks noChangeArrowheads="1"/>
          </p:cNvSpPr>
          <p:nvPr/>
        </p:nvSpPr>
        <p:spPr bwMode="auto">
          <a:xfrm>
            <a:off x="214313" y="0"/>
            <a:ext cx="8929687" cy="3052763"/>
          </a:xfrm>
          <a:prstGeom prst="rect">
            <a:avLst/>
          </a:prstGeom>
          <a:noFill/>
          <a:ln w="9525">
            <a:noFill/>
            <a:miter lim="800000"/>
            <a:headEnd/>
            <a:tailEnd/>
          </a:ln>
        </p:spPr>
        <p:txBody>
          <a:bodyPr>
            <a:spAutoFit/>
          </a:bodyPr>
          <a:lstStyle/>
          <a:p>
            <a:pPr marL="609600" indent="-609600">
              <a:lnSpc>
                <a:spcPct val="130000"/>
              </a:lnSpc>
              <a:buFont typeface="Wingdings" pitchFamily="2" charset="2"/>
              <a:buNone/>
            </a:pPr>
            <a:r>
              <a:rPr lang="en-US" sz="4000" b="1">
                <a:solidFill>
                  <a:srgbClr val="FF0000"/>
                </a:solidFill>
                <a:latin typeface="Times New Roman" pitchFamily="18" charset="0"/>
                <a:cs typeface="Times New Roman" pitchFamily="18" charset="0"/>
              </a:rPr>
              <a:t>A- spray and vacuum dried milk</a:t>
            </a:r>
          </a:p>
          <a:p>
            <a:pPr marL="609600" indent="-609600">
              <a:lnSpc>
                <a:spcPct val="130000"/>
              </a:lnSpc>
              <a:buFont typeface="Wingdings" pitchFamily="2" charset="2"/>
              <a:buNone/>
            </a:pPr>
            <a:r>
              <a:rPr lang="en-US" sz="3600" b="1">
                <a:latin typeface="Times New Roman" pitchFamily="18" charset="0"/>
                <a:cs typeface="Times New Roman" pitchFamily="18" charset="0"/>
              </a:rPr>
              <a:t> </a:t>
            </a:r>
            <a:r>
              <a:rPr lang="en-US" sz="3600">
                <a:latin typeface="Times New Roman" pitchFamily="18" charset="0"/>
                <a:cs typeface="Times New Roman" pitchFamily="18" charset="0"/>
              </a:rPr>
              <a:t>1- Readily disperses in water and no sediment is formed. </a:t>
            </a:r>
          </a:p>
          <a:p>
            <a:pPr marL="609600" indent="-609600">
              <a:lnSpc>
                <a:spcPct val="130000"/>
              </a:lnSpc>
              <a:buFont typeface="Wingdings" pitchFamily="2" charset="2"/>
              <a:buNone/>
            </a:pPr>
            <a:r>
              <a:rPr lang="en-US" sz="3600">
                <a:latin typeface="Times New Roman" pitchFamily="18" charset="0"/>
                <a:cs typeface="Times New Roman" pitchFamily="18" charset="0"/>
              </a:rPr>
              <a:t>  2- Passed through filter paper.</a:t>
            </a:r>
            <a:endParaRPr lang="ar-KW" sz="3600">
              <a:latin typeface="Times New Roman" pitchFamily="18" charset="0"/>
              <a:cs typeface="Times New Roman" pitchFamily="18" charset="0"/>
            </a:endParaRPr>
          </a:p>
        </p:txBody>
      </p:sp>
      <p:pic>
        <p:nvPicPr>
          <p:cNvPr id="4" name="~PP3396.WAV">
            <a:hlinkClick r:id="" action="ppaction://media"/>
          </p:cNvPr>
          <p:cNvPicPr>
            <a:picLocks noRot="1" noChangeAspect="1"/>
          </p:cNvPicPr>
          <p:nvPr>
            <a:wavAudioFile r:embed="rId1" name="~PP3396.WAV"/>
          </p:nvPr>
        </p:nvPicPr>
        <p:blipFill>
          <a:blip r:embed="rId3"/>
          <a:stretch>
            <a:fillRect/>
          </a:stretch>
        </p:blipFill>
        <p:spPr>
          <a:xfrm>
            <a:off x="8696325" y="6410325"/>
            <a:ext cx="304800" cy="304800"/>
          </a:xfrm>
          <a:prstGeom prst="rect">
            <a:avLst/>
          </a:prstGeom>
        </p:spPr>
      </p:pic>
    </p:spTree>
  </p:cSld>
  <p:clrMapOvr>
    <a:masterClrMapping/>
  </p:clrMapOvr>
  <p:transition advTm="4991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285750" y="1379538"/>
            <a:ext cx="8643938" cy="4032250"/>
          </a:xfrm>
          <a:prstGeom prst="rect">
            <a:avLst/>
          </a:prstGeom>
          <a:noFill/>
          <a:ln w="9525">
            <a:noFill/>
            <a:miter lim="800000"/>
            <a:headEnd/>
            <a:tailEnd/>
          </a:ln>
          <a:effectLst/>
        </p:spPr>
        <p:txBody>
          <a:bodyPr anchor="ctr">
            <a:spAutoFit/>
          </a:bodyPr>
          <a:lstStyle/>
          <a:p>
            <a:pPr algn="justLow" eaLnBrk="0" hangingPunct="0">
              <a:buFont typeface="Wingdings" pitchFamily="2" charset="2"/>
              <a:buChar char="§"/>
              <a:tabLst>
                <a:tab pos="457200" algn="l"/>
                <a:tab pos="571500" algn="r"/>
                <a:tab pos="1028700" algn="r"/>
              </a:tabLst>
              <a:defRPr/>
            </a:pPr>
            <a:r>
              <a:rPr lang="en-US" sz="4000" b="1" dirty="0">
                <a:solidFill>
                  <a:schemeClr val="accent3">
                    <a:lumMod val="50000"/>
                  </a:schemeClr>
                </a:solidFill>
                <a:ea typeface="Times New Roman" pitchFamily="18" charset="0"/>
              </a:rPr>
              <a:t>Fishiness (fishy flavor) </a:t>
            </a:r>
            <a:endParaRPr lang="en-US" sz="1600" b="1" dirty="0">
              <a:solidFill>
                <a:schemeClr val="accent3">
                  <a:lumMod val="50000"/>
                </a:schemeClr>
              </a:solidFill>
            </a:endParaRPr>
          </a:p>
          <a:p>
            <a:pPr marL="174625" algn="justLow" eaLnBrk="0" hangingPunct="0">
              <a:tabLst>
                <a:tab pos="457200" algn="l"/>
                <a:tab pos="571500" algn="r"/>
                <a:tab pos="1028700" algn="r"/>
              </a:tabLst>
              <a:defRPr/>
            </a:pPr>
            <a:r>
              <a:rPr lang="en-US" sz="3600" b="1" dirty="0">
                <a:ea typeface="Times New Roman" pitchFamily="18" charset="0"/>
              </a:rPr>
              <a:t>Due to </a:t>
            </a:r>
            <a:r>
              <a:rPr lang="en-US" sz="3600" b="1" u="sng" dirty="0">
                <a:ea typeface="Times New Roman" pitchFamily="18" charset="0"/>
              </a:rPr>
              <a:t>oxidation of lecithin</a:t>
            </a:r>
            <a:r>
              <a:rPr lang="en-US" sz="3600" b="1" dirty="0">
                <a:ea typeface="Times New Roman" pitchFamily="18" charset="0"/>
              </a:rPr>
              <a:t> in milk powder containing high moisture content. </a:t>
            </a:r>
          </a:p>
          <a:p>
            <a:pPr marL="174625" algn="justLow" eaLnBrk="0" hangingPunct="0">
              <a:tabLst>
                <a:tab pos="457200" algn="l"/>
                <a:tab pos="571500" algn="r"/>
                <a:tab pos="1028700" algn="r"/>
              </a:tabLst>
              <a:defRPr/>
            </a:pPr>
            <a:endParaRPr lang="en-US" sz="1400" b="1" dirty="0"/>
          </a:p>
          <a:p>
            <a:pPr marL="174625" algn="justLow" eaLnBrk="0" hangingPunct="0">
              <a:tabLst>
                <a:tab pos="457200" algn="l"/>
                <a:tab pos="571500" algn="r"/>
                <a:tab pos="1028700" algn="r"/>
              </a:tabLst>
              <a:defRPr/>
            </a:pPr>
            <a:endParaRPr lang="en-US" sz="1400" b="1" dirty="0"/>
          </a:p>
          <a:p>
            <a:pPr algn="justLow" eaLnBrk="0" hangingPunct="0">
              <a:buFont typeface="Wingdings" pitchFamily="2" charset="2"/>
              <a:buChar char="§"/>
              <a:tabLst>
                <a:tab pos="457200" algn="l"/>
                <a:tab pos="571500" algn="r"/>
                <a:tab pos="1028700" algn="r"/>
              </a:tabLst>
              <a:defRPr/>
            </a:pPr>
            <a:r>
              <a:rPr lang="en-US" sz="4400" b="1" dirty="0">
                <a:solidFill>
                  <a:schemeClr val="accent3">
                    <a:lumMod val="50000"/>
                  </a:schemeClr>
                </a:solidFill>
                <a:ea typeface="Times New Roman" pitchFamily="18" charset="0"/>
              </a:rPr>
              <a:t>Rancidity </a:t>
            </a:r>
            <a:endParaRPr lang="en-US" sz="1800" b="1" dirty="0">
              <a:solidFill>
                <a:schemeClr val="accent3">
                  <a:lumMod val="50000"/>
                </a:schemeClr>
              </a:solidFill>
            </a:endParaRPr>
          </a:p>
          <a:p>
            <a:pPr marL="174625" algn="justLow" eaLnBrk="0" hangingPunct="0">
              <a:tabLst>
                <a:tab pos="457200" algn="l"/>
                <a:tab pos="571500" algn="r"/>
                <a:tab pos="1028700" algn="r"/>
              </a:tabLst>
              <a:defRPr/>
            </a:pPr>
            <a:r>
              <a:rPr lang="en-US" sz="3600" b="1" dirty="0">
                <a:ea typeface="Times New Roman" pitchFamily="18" charset="0"/>
              </a:rPr>
              <a:t>Due to </a:t>
            </a:r>
            <a:r>
              <a:rPr lang="en-US" sz="3600" b="1" u="sng" dirty="0">
                <a:ea typeface="Times New Roman" pitchFamily="18" charset="0"/>
              </a:rPr>
              <a:t>improperly heating</a:t>
            </a:r>
            <a:r>
              <a:rPr lang="en-US" sz="3600" b="1" dirty="0">
                <a:ea typeface="Times New Roman" pitchFamily="18" charset="0"/>
              </a:rPr>
              <a:t>, where lipase enzyme is the cause of this defect. </a:t>
            </a:r>
            <a:endParaRPr lang="en-US" sz="1400" b="1" dirty="0"/>
          </a:p>
        </p:txBody>
      </p:sp>
      <p:sp>
        <p:nvSpPr>
          <p:cNvPr id="3" name="Rectangle 2"/>
          <p:cNvSpPr/>
          <p:nvPr/>
        </p:nvSpPr>
        <p:spPr>
          <a:xfrm>
            <a:off x="357188" y="214313"/>
            <a:ext cx="8286750" cy="707886"/>
          </a:xfrm>
          <a:prstGeom prst="rect">
            <a:avLst/>
          </a:prstGeom>
        </p:spPr>
        <p:txBody>
          <a:bodyPr>
            <a:spAutoFit/>
          </a:bodyPr>
          <a:lstStyle/>
          <a:p>
            <a:pPr algn="ctr">
              <a:defRPr/>
            </a:pPr>
            <a:r>
              <a:rPr lang="en-US" sz="4000" b="1" dirty="0">
                <a:solidFill>
                  <a:srgbClr val="FF0000"/>
                </a:solidFill>
                <a:effectLst>
                  <a:outerShdw blurRad="38100" dist="38100" dir="2700000" algn="tl">
                    <a:srgbClr val="000000">
                      <a:alpha val="43137"/>
                    </a:srgbClr>
                  </a:outerShdw>
                </a:effectLst>
              </a:rPr>
              <a:t>Defects</a:t>
            </a:r>
            <a:r>
              <a:rPr lang="en-GB" sz="4000" b="1" dirty="0">
                <a:solidFill>
                  <a:srgbClr val="FF0000"/>
                </a:solidFill>
                <a:effectLst>
                  <a:outerShdw blurRad="38100" dist="38100" dir="2700000" algn="tl">
                    <a:srgbClr val="000000">
                      <a:alpha val="43137"/>
                    </a:srgbClr>
                  </a:outerShdw>
                </a:effectLst>
              </a:rPr>
              <a:t> in milk powder</a:t>
            </a:r>
            <a:endParaRPr lang="ar-KW" sz="4000" b="1" dirty="0">
              <a:solidFill>
                <a:srgbClr val="FF0000"/>
              </a:solidFill>
              <a:effectLst>
                <a:outerShdw blurRad="38100" dist="38100" dir="2700000" algn="tl">
                  <a:srgbClr val="000000">
                    <a:alpha val="43137"/>
                  </a:srgbClr>
                </a:outerShdw>
              </a:effectLst>
            </a:endParaRPr>
          </a:p>
        </p:txBody>
      </p:sp>
      <p:pic>
        <p:nvPicPr>
          <p:cNvPr id="4" name="~PP1503.WAV">
            <a:hlinkClick r:id="" action="ppaction://media"/>
          </p:cNvPr>
          <p:cNvPicPr>
            <a:picLocks noRot="1" noChangeAspect="1"/>
          </p:cNvPicPr>
          <p:nvPr>
            <a:wavAudioFile r:embed="rId2" name="~PP1503.WAV"/>
          </p:nvPr>
        </p:nvPicPr>
        <p:blipFill>
          <a:blip r:embed="rId4"/>
          <a:stretch>
            <a:fillRect/>
          </a:stretch>
        </p:blipFill>
        <p:spPr>
          <a:xfrm>
            <a:off x="8696325" y="6410325"/>
            <a:ext cx="304800" cy="304800"/>
          </a:xfrm>
          <a:prstGeom prst="rect">
            <a:avLst/>
          </a:prstGeom>
        </p:spPr>
      </p:pic>
    </p:spTree>
    <p:custDataLst>
      <p:tags r:id="rId1"/>
    </p:custDataLst>
  </p:cSld>
  <p:clrMapOvr>
    <a:masterClrMapping/>
  </p:clrMapOvr>
  <p:transition advTm="88115"/>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0961">
                                            <p:txEl>
                                              <p:pRg st="0" end="0"/>
                                            </p:txEl>
                                          </p:spTgt>
                                        </p:tgtEl>
                                        <p:attrNameLst>
                                          <p:attrName>style.visibility</p:attrName>
                                        </p:attrNameLst>
                                      </p:cBhvr>
                                      <p:to>
                                        <p:strVal val="visible"/>
                                      </p:to>
                                    </p:set>
                                    <p:animEffect transition="in" filter="fade">
                                      <p:cBhvr>
                                        <p:cTn id="11" dur="500"/>
                                        <p:tgtEl>
                                          <p:spTgt spid="40961">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0961">
                                            <p:txEl>
                                              <p:pRg st="1" end="1"/>
                                            </p:txEl>
                                          </p:spTgt>
                                        </p:tgtEl>
                                        <p:attrNameLst>
                                          <p:attrName>style.visibility</p:attrName>
                                        </p:attrNameLst>
                                      </p:cBhvr>
                                      <p:to>
                                        <p:strVal val="visible"/>
                                      </p:to>
                                    </p:set>
                                    <p:animEffect transition="in" filter="fade">
                                      <p:cBhvr>
                                        <p:cTn id="16" dur="500"/>
                                        <p:tgtEl>
                                          <p:spTgt spid="40961">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0961">
                                            <p:txEl>
                                              <p:pRg st="4" end="4"/>
                                            </p:txEl>
                                          </p:spTgt>
                                        </p:tgtEl>
                                        <p:attrNameLst>
                                          <p:attrName>style.visibility</p:attrName>
                                        </p:attrNameLst>
                                      </p:cBhvr>
                                      <p:to>
                                        <p:strVal val="visible"/>
                                      </p:to>
                                    </p:set>
                                    <p:animEffect transition="in" filter="fade">
                                      <p:cBhvr>
                                        <p:cTn id="21" dur="500"/>
                                        <p:tgtEl>
                                          <p:spTgt spid="40961">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40961">
                                            <p:txEl>
                                              <p:pRg st="5" end="5"/>
                                            </p:txEl>
                                          </p:spTgt>
                                        </p:tgtEl>
                                        <p:attrNameLst>
                                          <p:attrName>style.visibility</p:attrName>
                                        </p:attrNameLst>
                                      </p:cBhvr>
                                      <p:to>
                                        <p:strVal val="visible"/>
                                      </p:to>
                                    </p:set>
                                    <p:animEffect transition="in" filter="fade">
                                      <p:cBhvr>
                                        <p:cTn id="26" dur="500"/>
                                        <p:tgtEl>
                                          <p:spTgt spid="4096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27" fill="hold" display="0">
                  <p:stCondLst>
                    <p:cond delay="indefinite"/>
                  </p:stCondLst>
                  <p:endCondLst>
                    <p:cond evt="onPrev" delay="0">
                      <p:tgtEl>
                        <p:sldTgt/>
                      </p:tgtEl>
                    </p:cond>
                    <p:cond evt="onStopAudio" delay="0">
                      <p:tgtEl>
                        <p:sldTgt/>
                      </p:tgtEl>
                    </p:cond>
                  </p:endCondLst>
                </p:cTn>
                <p:tgtEl>
                  <p:spTgt spid="4"/>
                </p:tgtEl>
              </p:cMediaNode>
            </p:audio>
          </p:childTnLst>
        </p:cTn>
      </p:par>
    </p:tnLst>
    <p:bldLst>
      <p:bldP spid="4096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7188" y="117475"/>
            <a:ext cx="8572500" cy="5694363"/>
          </a:xfrm>
          <a:prstGeom prst="rect">
            <a:avLst/>
          </a:prstGeom>
        </p:spPr>
        <p:txBody>
          <a:bodyPr>
            <a:spAutoFit/>
          </a:bodyPr>
          <a:lstStyle/>
          <a:p>
            <a:pPr algn="justLow" eaLnBrk="0" hangingPunct="0">
              <a:buFont typeface="Wingdings" pitchFamily="2" charset="2"/>
              <a:buChar char="§"/>
              <a:tabLst>
                <a:tab pos="457200" algn="l"/>
                <a:tab pos="571500" algn="r"/>
                <a:tab pos="1028700" algn="r"/>
              </a:tabLst>
              <a:defRPr/>
            </a:pPr>
            <a:r>
              <a:rPr lang="en-US" sz="4800" b="1" dirty="0">
                <a:solidFill>
                  <a:schemeClr val="accent3">
                    <a:lumMod val="50000"/>
                  </a:schemeClr>
                </a:solidFill>
                <a:ea typeface="Times New Roman" pitchFamily="18" charset="0"/>
              </a:rPr>
              <a:t>Lumpy condition </a:t>
            </a:r>
            <a:endParaRPr lang="en-US" sz="2000" dirty="0">
              <a:solidFill>
                <a:schemeClr val="accent3">
                  <a:lumMod val="50000"/>
                </a:schemeClr>
              </a:solidFill>
            </a:endParaRPr>
          </a:p>
          <a:p>
            <a:pPr marL="261938" algn="justLow" eaLnBrk="0" hangingPunct="0">
              <a:tabLst>
                <a:tab pos="174625" algn="l"/>
                <a:tab pos="457200" algn="l"/>
                <a:tab pos="571500" algn="r"/>
                <a:tab pos="1028700" algn="r"/>
              </a:tabLst>
              <a:defRPr/>
            </a:pPr>
            <a:r>
              <a:rPr lang="en-US" sz="4400" dirty="0">
                <a:ea typeface="Times New Roman" pitchFamily="18" charset="0"/>
              </a:rPr>
              <a:t>Due to </a:t>
            </a:r>
            <a:r>
              <a:rPr lang="en-US" sz="4400" u="sng" dirty="0">
                <a:ea typeface="Times New Roman" pitchFamily="18" charset="0"/>
              </a:rPr>
              <a:t>high moisture </a:t>
            </a:r>
            <a:r>
              <a:rPr lang="en-US" sz="4400" dirty="0">
                <a:ea typeface="Times New Roman" pitchFamily="18" charset="0"/>
              </a:rPr>
              <a:t>content above 5%, where the powder becomes in the form of hard lump</a:t>
            </a:r>
            <a:r>
              <a:rPr lang="en-US" sz="4800" dirty="0">
                <a:ea typeface="Times New Roman" pitchFamily="18" charset="0"/>
              </a:rPr>
              <a:t>. </a:t>
            </a:r>
            <a:endParaRPr lang="en-US" sz="2000" dirty="0"/>
          </a:p>
          <a:p>
            <a:pPr algn="justLow" eaLnBrk="0" hangingPunct="0">
              <a:buFont typeface="Wingdings" pitchFamily="2" charset="2"/>
              <a:buChar char="§"/>
              <a:tabLst>
                <a:tab pos="457200" algn="l"/>
                <a:tab pos="571500" algn="r"/>
                <a:tab pos="1028700" algn="r"/>
              </a:tabLst>
              <a:defRPr/>
            </a:pPr>
            <a:r>
              <a:rPr lang="en-US" sz="4800" b="1" dirty="0">
                <a:solidFill>
                  <a:schemeClr val="accent3">
                    <a:lumMod val="50000"/>
                  </a:schemeClr>
                </a:solidFill>
                <a:ea typeface="Times New Roman" pitchFamily="18" charset="0"/>
              </a:rPr>
              <a:t>Stale flavor </a:t>
            </a:r>
            <a:endParaRPr lang="en-US" sz="2000" dirty="0">
              <a:solidFill>
                <a:schemeClr val="accent3">
                  <a:lumMod val="50000"/>
                </a:schemeClr>
              </a:solidFill>
            </a:endParaRPr>
          </a:p>
          <a:p>
            <a:pPr marL="261938" algn="justLow" eaLnBrk="0" hangingPunct="0">
              <a:tabLst>
                <a:tab pos="457200" algn="l"/>
                <a:tab pos="571500" algn="r"/>
                <a:tab pos="1028700" algn="r"/>
              </a:tabLst>
              <a:defRPr/>
            </a:pPr>
            <a:r>
              <a:rPr lang="en-US" sz="4400" dirty="0">
                <a:ea typeface="Times New Roman" pitchFamily="18" charset="0"/>
              </a:rPr>
              <a:t>Due to </a:t>
            </a:r>
            <a:r>
              <a:rPr lang="en-US" sz="4400" u="sng" dirty="0">
                <a:ea typeface="Times New Roman" pitchFamily="18" charset="0"/>
              </a:rPr>
              <a:t>high moisture </a:t>
            </a:r>
            <a:r>
              <a:rPr lang="en-US" sz="4400" dirty="0">
                <a:ea typeface="Times New Roman" pitchFamily="18" charset="0"/>
              </a:rPr>
              <a:t>content and the changes occur in protein by </a:t>
            </a:r>
            <a:r>
              <a:rPr lang="en-US" sz="4400" u="sng" dirty="0" err="1">
                <a:ea typeface="Times New Roman" pitchFamily="18" charset="0"/>
              </a:rPr>
              <a:t>galactase</a:t>
            </a:r>
            <a:r>
              <a:rPr lang="en-US" sz="4400" u="sng" dirty="0">
                <a:ea typeface="Times New Roman" pitchFamily="18" charset="0"/>
              </a:rPr>
              <a:t> enzyme</a:t>
            </a:r>
            <a:r>
              <a:rPr lang="en-US" sz="4400" dirty="0">
                <a:ea typeface="Times New Roman" pitchFamily="18" charset="0"/>
              </a:rPr>
              <a:t>. </a:t>
            </a:r>
            <a:endParaRPr lang="en-US" sz="10400" dirty="0"/>
          </a:p>
        </p:txBody>
      </p:sp>
      <p:pic>
        <p:nvPicPr>
          <p:cNvPr id="3" name="~PP2377.WAV">
            <a:hlinkClick r:id="" action="ppaction://media"/>
          </p:cNvPr>
          <p:cNvPicPr>
            <a:picLocks noRot="1" noChangeAspect="1"/>
          </p:cNvPicPr>
          <p:nvPr>
            <a:wavAudioFile r:embed="rId2" name="~PP2377.WAV"/>
          </p:nvPr>
        </p:nvPicPr>
        <p:blipFill>
          <a:blip r:embed="rId4"/>
          <a:stretch>
            <a:fillRect/>
          </a:stretch>
        </p:blipFill>
        <p:spPr>
          <a:xfrm>
            <a:off x="8696325" y="6410325"/>
            <a:ext cx="304800" cy="304800"/>
          </a:xfrm>
          <a:prstGeom prst="rect">
            <a:avLst/>
          </a:prstGeom>
        </p:spPr>
      </p:pic>
    </p:spTree>
    <p:custDataLst>
      <p:tags r:id="rId1"/>
    </p:custDataLst>
  </p:cSld>
  <p:clrMapOvr>
    <a:masterClrMapping/>
  </p:clrMapOvr>
  <p:transition advTm="58146"/>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fade">
                                      <p:cBhvr>
                                        <p:cTn id="11" dur="500"/>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Effect transition="in" filter="fade">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500"/>
                                        <p:tgtEl>
                                          <p:spTgt spid="2">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
                                            <p:txEl>
                                              <p:pRg st="3" end="3"/>
                                            </p:txEl>
                                          </p:spTgt>
                                        </p:tgtEl>
                                        <p:attrNameLst>
                                          <p:attrName>style.visibility</p:attrName>
                                        </p:attrNameLst>
                                      </p:cBhvr>
                                      <p:to>
                                        <p:strVal val="visible"/>
                                      </p:to>
                                    </p:set>
                                    <p:animEffect transition="in" filter="fade">
                                      <p:cBhvr>
                                        <p:cTn id="26"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27" fill="hold" display="0">
                  <p:stCondLst>
                    <p:cond delay="indefinite"/>
                  </p:stCondLst>
                  <p:endCondLst>
                    <p:cond evt="onPrev" delay="0">
                      <p:tgtEl>
                        <p:sldTgt/>
                      </p:tgtEl>
                    </p:cond>
                    <p:cond evt="onStopAudio" delay="0">
                      <p:tgtEl>
                        <p:sldTgt/>
                      </p:tgtEl>
                    </p:cond>
                  </p:endCondLst>
                </p:cTn>
                <p:tgtEl>
                  <p:spTgt spid="3"/>
                </p:tgtEl>
              </p:cMediaNode>
            </p:audio>
          </p:childTnLst>
        </p:cTn>
      </p:par>
    </p:tnLst>
    <p:bldLst>
      <p:bldP spid="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7188" y="1536700"/>
            <a:ext cx="8786812" cy="3046988"/>
          </a:xfrm>
          <a:prstGeom prst="rect">
            <a:avLst/>
          </a:prstGeom>
        </p:spPr>
        <p:txBody>
          <a:bodyPr>
            <a:spAutoFit/>
          </a:bodyPr>
          <a:lstStyle/>
          <a:p>
            <a:pPr marL="363538" indent="-363538">
              <a:buFont typeface="Wingdings" pitchFamily="2" charset="2"/>
              <a:buChar char="§"/>
              <a:defRPr/>
            </a:pPr>
            <a:r>
              <a:rPr lang="en-GB" sz="4800" dirty="0">
                <a:solidFill>
                  <a:schemeClr val="accent3">
                    <a:lumMod val="50000"/>
                  </a:schemeClr>
                </a:solidFill>
              </a:rPr>
              <a:t> </a:t>
            </a:r>
            <a:r>
              <a:rPr lang="en-GB" sz="4800" b="1" dirty="0">
                <a:solidFill>
                  <a:schemeClr val="accent3">
                    <a:lumMod val="50000"/>
                  </a:schemeClr>
                </a:solidFill>
              </a:rPr>
              <a:t>Light brown </a:t>
            </a:r>
            <a:r>
              <a:rPr lang="en-GB" sz="4800" b="1" dirty="0" err="1">
                <a:solidFill>
                  <a:schemeClr val="accent3">
                    <a:lumMod val="50000"/>
                  </a:schemeClr>
                </a:solidFill>
              </a:rPr>
              <a:t>color</a:t>
            </a:r>
            <a:r>
              <a:rPr lang="en-GB" sz="4800" b="1" dirty="0">
                <a:solidFill>
                  <a:schemeClr val="accent3">
                    <a:lumMod val="50000"/>
                  </a:schemeClr>
                </a:solidFill>
              </a:rPr>
              <a:t> &amp; Cooked  </a:t>
            </a:r>
            <a:r>
              <a:rPr lang="en-GB" sz="4800" b="1" dirty="0" err="1">
                <a:solidFill>
                  <a:schemeClr val="accent3">
                    <a:lumMod val="50000"/>
                  </a:schemeClr>
                </a:solidFill>
              </a:rPr>
              <a:t>flavor</a:t>
            </a:r>
            <a:endParaRPr lang="en-GB" sz="4800" b="1" dirty="0">
              <a:solidFill>
                <a:schemeClr val="accent3">
                  <a:lumMod val="50000"/>
                </a:schemeClr>
              </a:solidFill>
            </a:endParaRPr>
          </a:p>
          <a:p>
            <a:pPr>
              <a:buFont typeface="Wingdings" pitchFamily="2" charset="2"/>
              <a:buChar char="§"/>
              <a:defRPr/>
            </a:pPr>
            <a:r>
              <a:rPr lang="en-GB" sz="4800" b="1" dirty="0">
                <a:solidFill>
                  <a:schemeClr val="accent3">
                    <a:lumMod val="50000"/>
                  </a:schemeClr>
                </a:solidFill>
              </a:rPr>
              <a:t> </a:t>
            </a:r>
            <a:r>
              <a:rPr lang="en-GB" sz="4800" b="1" dirty="0" err="1" smtClean="0">
                <a:solidFill>
                  <a:schemeClr val="accent3">
                    <a:lumMod val="50000"/>
                  </a:schemeClr>
                </a:solidFill>
              </a:rPr>
              <a:t>tallowness</a:t>
            </a:r>
            <a:r>
              <a:rPr lang="en-GB" sz="4800" b="1" dirty="0" smtClean="0">
                <a:solidFill>
                  <a:schemeClr val="accent3">
                    <a:lumMod val="50000"/>
                  </a:schemeClr>
                </a:solidFill>
              </a:rPr>
              <a:t>: </a:t>
            </a:r>
            <a:r>
              <a:rPr lang="en-GB" sz="4800" b="1" dirty="0" smtClean="0"/>
              <a:t>in full cream milk powder </a:t>
            </a:r>
            <a:r>
              <a:rPr lang="en-GB" sz="4800" b="1" dirty="0" err="1" smtClean="0"/>
              <a:t>dueto</a:t>
            </a:r>
            <a:r>
              <a:rPr lang="en-GB" sz="4800" b="1" dirty="0" smtClean="0"/>
              <a:t> oxidation of fat.</a:t>
            </a:r>
            <a:endParaRPr lang="en-US" sz="4800" b="1" dirty="0"/>
          </a:p>
        </p:txBody>
      </p:sp>
      <p:pic>
        <p:nvPicPr>
          <p:cNvPr id="4" name="~PP3345.WAV">
            <a:hlinkClick r:id="" action="ppaction://media"/>
          </p:cNvPr>
          <p:cNvPicPr>
            <a:picLocks noRot="1" noChangeAspect="1"/>
          </p:cNvPicPr>
          <p:nvPr>
            <a:wavAudioFile r:embed="rId1" name="~PP3345.WAV"/>
          </p:nvPr>
        </p:nvPicPr>
        <p:blipFill>
          <a:blip r:embed="rId3"/>
          <a:stretch>
            <a:fillRect/>
          </a:stretch>
        </p:blipFill>
        <p:spPr>
          <a:xfrm>
            <a:off x="8696325" y="6410325"/>
            <a:ext cx="304800" cy="304800"/>
          </a:xfrm>
          <a:prstGeom prst="rect">
            <a:avLst/>
          </a:prstGeom>
        </p:spPr>
      </p:pic>
    </p:spTree>
  </p:cSld>
  <p:clrMapOvr>
    <a:masterClrMapping/>
  </p:clrMapOvr>
  <p:transition advTm="1830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1|4.5|59.9|1.2"/>
</p:tagLst>
</file>

<file path=ppt/tags/tag2.xml><?xml version="1.0" encoding="utf-8"?>
<p:tagLst xmlns:a="http://schemas.openxmlformats.org/drawingml/2006/main" xmlns:r="http://schemas.openxmlformats.org/officeDocument/2006/relationships" xmlns:p="http://schemas.openxmlformats.org/presentationml/2006/main">
  <p:tag name="TIMING" val="|0.7|3.5|32.2|3.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TotalTime>
  <Words>410</Words>
  <Application>Microsoft Office PowerPoint</Application>
  <PresentationFormat>On-screen Show (4:3)</PresentationFormat>
  <Paragraphs>81</Paragraphs>
  <Slides>11</Slides>
  <Notes>0</Notes>
  <HiddenSlides>0</HiddenSlides>
  <MMClips>11</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Dried milk (Milk powder)</vt:lpstr>
      <vt:lpstr>Manufacture of milk powder</vt:lpstr>
      <vt:lpstr>Spray method </vt:lpstr>
      <vt:lpstr>Roller method</vt:lpstr>
      <vt:lpstr>Properties of dried milk </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Muhammed Adel</dc:creator>
  <cp:lastModifiedBy>ahmed mohamed</cp:lastModifiedBy>
  <cp:revision>5</cp:revision>
  <dcterms:created xsi:type="dcterms:W3CDTF">2006-08-16T00:00:00Z</dcterms:created>
  <dcterms:modified xsi:type="dcterms:W3CDTF">2020-03-19T11:15:53Z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