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28" r:id="rId1"/>
  </p:sldMasterIdLst>
  <p:sldIdLst>
    <p:sldId id="256" r:id="rId2"/>
    <p:sldId id="257" r:id="rId3"/>
    <p:sldId id="271" r:id="rId4"/>
    <p:sldId id="272" r:id="rId5"/>
    <p:sldId id="273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74" r:id="rId16"/>
    <p:sldId id="275" r:id="rId17"/>
    <p:sldId id="276" r:id="rId18"/>
    <p:sldId id="277" r:id="rId19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B628-FC51-4E5A-867D-D722BAC54D75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FF6E-0D6A-4E7E-8C5E-ACB4ECC91667}" type="slidenum">
              <a:rPr lang="ar-EG" smtClean="0"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B628-FC51-4E5A-867D-D722BAC54D75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FF6E-0D6A-4E7E-8C5E-ACB4ECC91667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B628-FC51-4E5A-867D-D722BAC54D75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FF6E-0D6A-4E7E-8C5E-ACB4ECC91667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B628-FC51-4E5A-867D-D722BAC54D75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FF6E-0D6A-4E7E-8C5E-ACB4ECC91667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B628-FC51-4E5A-867D-D722BAC54D75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FF6E-0D6A-4E7E-8C5E-ACB4ECC91667}" type="slidenum">
              <a:rPr lang="ar-EG" smtClean="0"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B628-FC51-4E5A-867D-D722BAC54D75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FF6E-0D6A-4E7E-8C5E-ACB4ECC91667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B628-FC51-4E5A-867D-D722BAC54D75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FF6E-0D6A-4E7E-8C5E-ACB4ECC91667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B628-FC51-4E5A-867D-D722BAC54D75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FF6E-0D6A-4E7E-8C5E-ACB4ECC91667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B628-FC51-4E5A-867D-D722BAC54D75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FF6E-0D6A-4E7E-8C5E-ACB4ECC91667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B628-FC51-4E5A-867D-D722BAC54D75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FF6E-0D6A-4E7E-8C5E-ACB4ECC91667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B628-FC51-4E5A-867D-D722BAC54D75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BA2FF6E-0D6A-4E7E-8C5E-ACB4ECC91667}" type="slidenum">
              <a:rPr lang="ar-EG" smtClean="0"/>
              <a:t>‹#›</a:t>
            </a:fld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F0B628-FC51-4E5A-867D-D722BAC54D75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A2FF6E-0D6A-4E7E-8C5E-ACB4ECC91667}" type="slidenum">
              <a:rPr lang="ar-EG" smtClean="0"/>
              <a:t>‹#›</a:t>
            </a:fld>
            <a:endParaRPr lang="ar-E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Examination of non pregnant animals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972024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r>
              <a:rPr lang="en-US" sz="2400" dirty="0" smtClean="0"/>
              <a:t>21</a:t>
            </a:r>
            <a:r>
              <a:rPr lang="en-US" sz="2400" dirty="0" smtClean="0"/>
              <a:t>. Ovaries are located by the side of tubular organ-laterally almost near to the tip of uterine horn or at the level of uterine</a:t>
            </a:r>
          </a:p>
          <a:p>
            <a:pPr marL="0" indent="0" algn="l" rtl="0">
              <a:buNone/>
            </a:pPr>
            <a:r>
              <a:rPr lang="en-US" sz="2400" dirty="0" smtClean="0"/>
              <a:t>Bifurcation.</a:t>
            </a:r>
          </a:p>
          <a:p>
            <a:pPr marL="0" indent="0" algn="l" rtl="0">
              <a:buNone/>
            </a:pPr>
            <a:r>
              <a:rPr lang="en-US" sz="2400" dirty="0" smtClean="0"/>
              <a:t>22. Hold the ovary between middle and index finger and </a:t>
            </a:r>
            <a:r>
              <a:rPr lang="en-US" sz="2400" dirty="0" smtClean="0"/>
              <a:t>palpate by </a:t>
            </a:r>
            <a:r>
              <a:rPr lang="en-US" sz="2400" dirty="0" smtClean="0"/>
              <a:t>thumb for presence or absence of functional structure </a:t>
            </a:r>
            <a:r>
              <a:rPr lang="en-US" sz="2400" dirty="0" smtClean="0"/>
              <a:t>over the </a:t>
            </a:r>
            <a:r>
              <a:rPr lang="en-US" sz="2400" dirty="0" smtClean="0"/>
              <a:t>ovary.</a:t>
            </a:r>
          </a:p>
          <a:p>
            <a:pPr marL="0" indent="0" algn="l" rtl="0">
              <a:buNone/>
            </a:pPr>
            <a:r>
              <a:rPr lang="en-US" sz="2400" dirty="0" smtClean="0"/>
              <a:t>23. Fallopian tubes are normally not palpable except in pathological condition.</a:t>
            </a:r>
            <a:endParaRPr lang="ar-EG" sz="2400" dirty="0"/>
          </a:p>
        </p:txBody>
      </p:sp>
    </p:spTree>
    <p:extLst>
      <p:ext uri="{BB962C8B-B14F-4D97-AF65-F5344CB8AC3E}">
        <p14:creationId xmlns:p14="http://schemas.microsoft.com/office/powerpoint/2010/main" val="402124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052736"/>
            <a:ext cx="7560840" cy="5256584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60504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1" dirty="0">
                <a:solidFill>
                  <a:srgbClr val="FF0000"/>
                </a:solidFill>
              </a:rPr>
              <a:t>Palpation of uterus</a:t>
            </a:r>
            <a:r>
              <a:rPr lang="en-US" dirty="0"/>
              <a:t>:</a:t>
            </a:r>
          </a:p>
          <a:p>
            <a:pPr marL="0" indent="0" algn="l">
              <a:buNone/>
            </a:pPr>
            <a:r>
              <a:rPr lang="en-US" dirty="0"/>
              <a:t>Commonly used terms for characterizing uterine tone and </a:t>
            </a:r>
            <a:r>
              <a:rPr lang="en-US" dirty="0" smtClean="0"/>
              <a:t>condition of </a:t>
            </a:r>
            <a:r>
              <a:rPr lang="en-US" dirty="0"/>
              <a:t>uterine </a:t>
            </a:r>
            <a:r>
              <a:rPr lang="en-US" dirty="0" smtClean="0"/>
              <a:t>tissue</a:t>
            </a:r>
            <a:endParaRPr lang="en-US" dirty="0"/>
          </a:p>
          <a:p>
            <a:pPr marL="0" indent="0" algn="l">
              <a:buNone/>
            </a:pPr>
            <a:r>
              <a:rPr lang="en-US" dirty="0"/>
              <a:t>• </a:t>
            </a:r>
            <a:r>
              <a:rPr lang="en-US" dirty="0" smtClean="0"/>
              <a:t>Estrus: </a:t>
            </a:r>
            <a:r>
              <a:rPr lang="en-US" dirty="0"/>
              <a:t>tone - A turgid, contracted uterus that is often curled</a:t>
            </a:r>
          </a:p>
          <a:p>
            <a:pPr marL="0" indent="0" algn="l">
              <a:buNone/>
            </a:pPr>
            <a:r>
              <a:rPr lang="en-US" dirty="0"/>
              <a:t>during palpation.</a:t>
            </a:r>
          </a:p>
          <a:p>
            <a:pPr marL="0" indent="0" algn="l">
              <a:buNone/>
            </a:pPr>
            <a:r>
              <a:rPr lang="en-US" dirty="0" smtClean="0"/>
              <a:t>• </a:t>
            </a:r>
            <a:r>
              <a:rPr lang="en-US" dirty="0"/>
              <a:t>Thickened (doughy) - A pathological condition, </a:t>
            </a:r>
            <a:r>
              <a:rPr lang="en-US" dirty="0" smtClean="0"/>
              <a:t>indicating </a:t>
            </a:r>
            <a:r>
              <a:rPr lang="en-US" dirty="0" err="1" smtClean="0"/>
              <a:t>thickning</a:t>
            </a:r>
            <a:r>
              <a:rPr lang="en-US" dirty="0" smtClean="0"/>
              <a:t> </a:t>
            </a:r>
            <a:r>
              <a:rPr lang="en-US" dirty="0"/>
              <a:t>of the endometrium and </a:t>
            </a:r>
            <a:r>
              <a:rPr lang="en-US" dirty="0" smtClean="0"/>
              <a:t>myometrium.</a:t>
            </a:r>
            <a:endParaRPr lang="en-US" dirty="0"/>
          </a:p>
          <a:p>
            <a:pPr marL="0" indent="0" algn="l">
              <a:buNone/>
            </a:pPr>
            <a:r>
              <a:rPr lang="en-US" dirty="0"/>
              <a:t>• Fluctuant - Uterus with intraluminal fluid.</a:t>
            </a:r>
          </a:p>
          <a:p>
            <a:pPr marL="0" indent="0" algn="l">
              <a:buNone/>
            </a:pPr>
            <a:r>
              <a:rPr lang="en-US" dirty="0"/>
              <a:t>• Firmness - Chronic inflammation or </a:t>
            </a:r>
            <a:r>
              <a:rPr lang="en-US" dirty="0" err="1"/>
              <a:t>neoplasia</a:t>
            </a:r>
            <a:r>
              <a:rPr lang="en-US" dirty="0"/>
              <a:t>.</a:t>
            </a:r>
          </a:p>
          <a:p>
            <a:pPr marL="0" indent="0" algn="l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266956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dirty="0"/>
              <a:t>Palpation of ovary :</a:t>
            </a:r>
          </a:p>
          <a:p>
            <a:pPr marL="0" indent="0" algn="l">
              <a:buNone/>
            </a:pPr>
            <a:r>
              <a:rPr lang="en-US" dirty="0"/>
              <a:t>• Vesicles can be felt on the bovine ovary at all stages of the</a:t>
            </a:r>
          </a:p>
          <a:p>
            <a:pPr marL="0" indent="0" algn="l">
              <a:buNone/>
            </a:pPr>
            <a:r>
              <a:rPr lang="en-US" dirty="0"/>
              <a:t>reproductive cycle.</a:t>
            </a:r>
          </a:p>
          <a:p>
            <a:pPr marL="0" indent="0" algn="l">
              <a:buNone/>
            </a:pPr>
            <a:r>
              <a:rPr lang="en-US" dirty="0"/>
              <a:t>• A vesicle with a thin wall, 1.5 cm. in diameter (sometimes up </a:t>
            </a:r>
            <a:r>
              <a:rPr lang="en-US" dirty="0" smtClean="0"/>
              <a:t>to 2.5 </a:t>
            </a:r>
            <a:r>
              <a:rPr lang="en-US" dirty="0"/>
              <a:t>cm. diameter) and accompanied by pronounced </a:t>
            </a:r>
            <a:r>
              <a:rPr lang="en-US" dirty="0" smtClean="0"/>
              <a:t>contractibility of </a:t>
            </a:r>
            <a:r>
              <a:rPr lang="en-US" dirty="0"/>
              <a:t>the uterus will be mature </a:t>
            </a:r>
            <a:r>
              <a:rPr lang="en-US" dirty="0" err="1"/>
              <a:t>Graafian</a:t>
            </a:r>
            <a:r>
              <a:rPr lang="en-US" dirty="0"/>
              <a:t> follicle of </a:t>
            </a:r>
            <a:r>
              <a:rPr lang="en-US" dirty="0" err="1" smtClean="0"/>
              <a:t>oestrus</a:t>
            </a:r>
            <a:endParaRPr lang="en-US" dirty="0"/>
          </a:p>
          <a:p>
            <a:pPr marL="0" indent="0" algn="l">
              <a:buNone/>
            </a:pPr>
            <a:r>
              <a:rPr lang="en-US" dirty="0"/>
              <a:t>• Mature </a:t>
            </a:r>
            <a:r>
              <a:rPr lang="en-US" dirty="0" err="1"/>
              <a:t>Graafian</a:t>
            </a:r>
            <a:r>
              <a:rPr lang="en-US" dirty="0"/>
              <a:t> follicle is frequently found towards the end </a:t>
            </a:r>
            <a:r>
              <a:rPr lang="en-US" dirty="0" smtClean="0"/>
              <a:t>of first </a:t>
            </a:r>
            <a:r>
              <a:rPr lang="en-US" dirty="0"/>
              <a:t>half of the </a:t>
            </a:r>
            <a:r>
              <a:rPr lang="en-US" dirty="0" err="1"/>
              <a:t>oestrous</a:t>
            </a:r>
            <a:r>
              <a:rPr lang="en-US" dirty="0"/>
              <a:t> cycle </a:t>
            </a:r>
            <a:r>
              <a:rPr lang="en-US" i="1" dirty="0"/>
              <a:t>i.e. </a:t>
            </a:r>
            <a:r>
              <a:rPr lang="en-US" dirty="0"/>
              <a:t>first wave of follicle formation.</a:t>
            </a:r>
          </a:p>
          <a:p>
            <a:pPr marL="0" indent="0" algn="l">
              <a:buNone/>
            </a:pPr>
            <a:r>
              <a:rPr lang="en-US" dirty="0"/>
              <a:t>At this stage either ovary also bears large corpus </a:t>
            </a:r>
            <a:r>
              <a:rPr lang="en-US" dirty="0" err="1"/>
              <a:t>luteum</a:t>
            </a:r>
            <a:r>
              <a:rPr lang="en-US" dirty="0"/>
              <a:t>, </a:t>
            </a:r>
            <a:r>
              <a:rPr lang="en-US" dirty="0" smtClean="0"/>
              <a:t>which is </a:t>
            </a:r>
            <a:r>
              <a:rPr lang="en-US" dirty="0"/>
              <a:t>not usually present during </a:t>
            </a:r>
            <a:r>
              <a:rPr lang="en-US" dirty="0" err="1"/>
              <a:t>oestrus</a:t>
            </a:r>
            <a:r>
              <a:rPr lang="en-US" dirty="0"/>
              <a:t>.</a:t>
            </a:r>
          </a:p>
          <a:p>
            <a:pPr marL="0" indent="0" algn="l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544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300" dirty="0" smtClean="0"/>
              <a:t>Between the 2nd and 5th (6th) days of the cycle, there are </a:t>
            </a:r>
            <a:r>
              <a:rPr lang="en-US" sz="2300" dirty="0" smtClean="0"/>
              <a:t>neither vesicles </a:t>
            </a:r>
            <a:r>
              <a:rPr lang="en-US" sz="2300" dirty="0" smtClean="0"/>
              <a:t>nor solid structures (corpus </a:t>
            </a:r>
            <a:r>
              <a:rPr lang="en-US" sz="2300" dirty="0" err="1" smtClean="0"/>
              <a:t>luteum</a:t>
            </a:r>
            <a:r>
              <a:rPr lang="en-US" sz="2300" dirty="0" smtClean="0"/>
              <a:t>). This appearance</a:t>
            </a:r>
          </a:p>
          <a:p>
            <a:pPr marL="0" indent="0" algn="l">
              <a:buNone/>
            </a:pPr>
            <a:r>
              <a:rPr lang="en-US" sz="2300" dirty="0" smtClean="0"/>
              <a:t>can be confused with an inactive ovary. For this, re-examine the</a:t>
            </a:r>
          </a:p>
          <a:p>
            <a:pPr marL="0" indent="0" algn="l">
              <a:buNone/>
            </a:pPr>
            <a:r>
              <a:rPr lang="en-US" sz="2300" dirty="0" smtClean="0"/>
              <a:t>animal few days later.</a:t>
            </a:r>
          </a:p>
          <a:p>
            <a:pPr marL="0" indent="0" algn="l">
              <a:buNone/>
            </a:pPr>
            <a:r>
              <a:rPr lang="en-US" sz="2300" dirty="0" smtClean="0"/>
              <a:t>• A small, soft, periodic corpus </a:t>
            </a:r>
            <a:r>
              <a:rPr lang="en-US" sz="2300" dirty="0" err="1" smtClean="0"/>
              <a:t>luteum</a:t>
            </a:r>
            <a:r>
              <a:rPr lang="en-US" sz="2300" dirty="0" smtClean="0"/>
              <a:t> can be felt from the 5th day</a:t>
            </a:r>
          </a:p>
          <a:p>
            <a:pPr marL="0" indent="0" algn="l">
              <a:buNone/>
            </a:pPr>
            <a:r>
              <a:rPr lang="en-US" sz="2300" dirty="0" smtClean="0"/>
              <a:t>of the cycle onwards.</a:t>
            </a:r>
          </a:p>
          <a:p>
            <a:pPr marL="0" indent="0" algn="l">
              <a:buNone/>
            </a:pPr>
            <a:r>
              <a:rPr lang="en-US" sz="2300" dirty="0" smtClean="0"/>
              <a:t>• Most CL have a papilla or crown like projection or neck above</a:t>
            </a:r>
          </a:p>
          <a:p>
            <a:pPr marL="0" indent="0" algn="l">
              <a:buNone/>
            </a:pPr>
            <a:r>
              <a:rPr lang="en-US" sz="2300" dirty="0" smtClean="0"/>
              <a:t>the surface of the ovary.</a:t>
            </a:r>
          </a:p>
          <a:p>
            <a:pPr marL="0" indent="0" algn="l">
              <a:buNone/>
            </a:pPr>
            <a:r>
              <a:rPr lang="en-US" sz="2300" dirty="0" smtClean="0"/>
              <a:t>• Corpus </a:t>
            </a:r>
            <a:r>
              <a:rPr lang="en-US" sz="2300" dirty="0" err="1" smtClean="0"/>
              <a:t>albicans</a:t>
            </a:r>
            <a:r>
              <a:rPr lang="en-US" sz="2300" dirty="0" smtClean="0"/>
              <a:t> are small and very firm structure which can be</a:t>
            </a:r>
          </a:p>
          <a:p>
            <a:pPr marL="0" indent="0" algn="l">
              <a:buNone/>
            </a:pPr>
            <a:r>
              <a:rPr lang="en-US" sz="2300" dirty="0" smtClean="0"/>
              <a:t>differentiated from fluctuating structure of </a:t>
            </a:r>
            <a:r>
              <a:rPr lang="en-US" sz="2300" dirty="0" err="1" smtClean="0"/>
              <a:t>Graafian</a:t>
            </a:r>
            <a:r>
              <a:rPr lang="en-US" sz="2300" dirty="0" smtClean="0"/>
              <a:t> follicles</a:t>
            </a:r>
            <a:endParaRPr lang="ar-EG" sz="2300" dirty="0" smtClean="0"/>
          </a:p>
          <a:p>
            <a:pPr marL="0" indent="0" algn="l">
              <a:buNone/>
            </a:pPr>
            <a:endParaRPr lang="ar-EG" sz="2300" dirty="0"/>
          </a:p>
        </p:txBody>
      </p:sp>
    </p:spTree>
    <p:extLst>
      <p:ext uri="{BB962C8B-B14F-4D97-AF65-F5344CB8AC3E}">
        <p14:creationId xmlns:p14="http://schemas.microsoft.com/office/powerpoint/2010/main" val="245937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Vaginal examination</a:t>
            </a: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ar-EG" b="1" i="1" dirty="0" smtClean="0"/>
              <a:t>:</a:t>
            </a:r>
            <a:r>
              <a:rPr lang="en-US" b="1" i="1" dirty="0" err="1" smtClean="0"/>
              <a:t>Vaginoscope</a:t>
            </a:r>
            <a:r>
              <a:rPr lang="en-US" b="1" i="1" dirty="0" smtClean="0"/>
              <a:t> </a:t>
            </a:r>
          </a:p>
          <a:p>
            <a:pPr marL="0" indent="0" algn="l">
              <a:buNone/>
            </a:pPr>
            <a:r>
              <a:rPr lang="ar-EG" dirty="0" smtClean="0"/>
              <a:t> </a:t>
            </a:r>
            <a:r>
              <a:rPr lang="en-US" b="1" i="1" dirty="0" smtClean="0"/>
              <a:t>Aim </a:t>
            </a:r>
            <a:r>
              <a:rPr lang="en-US" b="1" dirty="0"/>
              <a:t>: </a:t>
            </a:r>
            <a:endParaRPr lang="en-US" dirty="0"/>
          </a:p>
          <a:p>
            <a:pPr marL="0" indent="0" algn="l">
              <a:buNone/>
            </a:pPr>
            <a:r>
              <a:rPr lang="en-US" dirty="0"/>
              <a:t>1. Visualization for </a:t>
            </a:r>
            <a:r>
              <a:rPr lang="en-US" dirty="0" smtClean="0"/>
              <a:t>vagina. </a:t>
            </a:r>
            <a:endParaRPr lang="en-US" dirty="0"/>
          </a:p>
          <a:p>
            <a:pPr marL="0" indent="0" algn="l">
              <a:buNone/>
            </a:pPr>
            <a:r>
              <a:rPr lang="en-US" dirty="0"/>
              <a:t>2. Examination of </a:t>
            </a:r>
            <a:r>
              <a:rPr lang="en-US" dirty="0" smtClean="0"/>
              <a:t>vagina. </a:t>
            </a:r>
            <a:endParaRPr lang="en-US" dirty="0"/>
          </a:p>
          <a:p>
            <a:pPr marL="0" indent="0" algn="l">
              <a:buNone/>
            </a:pPr>
            <a:r>
              <a:rPr lang="en-US" dirty="0"/>
              <a:t>3. For certain case of infertility . </a:t>
            </a:r>
          </a:p>
          <a:p>
            <a:pPr marL="0" indent="0" algn="l">
              <a:buNone/>
            </a:pPr>
            <a:r>
              <a:rPr lang="en-US" dirty="0"/>
              <a:t>4. For collection of vaginal swab (for bact. Examination ) </a:t>
            </a:r>
            <a:r>
              <a:rPr lang="en-US" dirty="0" smtClean="0"/>
              <a:t>5</a:t>
            </a:r>
            <a:r>
              <a:rPr lang="en-US" dirty="0"/>
              <a:t>. Used with cervical technique with </a:t>
            </a:r>
            <a:r>
              <a:rPr lang="en-US" dirty="0" smtClean="0"/>
              <a:t>AI</a:t>
            </a:r>
            <a:endParaRPr lang="en-US" dirty="0"/>
          </a:p>
          <a:p>
            <a:pPr marL="0" indent="0" algn="l">
              <a:buNone/>
            </a:pPr>
            <a:r>
              <a:rPr lang="en-US" b="1" i="1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459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1" i="1" dirty="0" smtClean="0"/>
              <a:t>Technique </a:t>
            </a:r>
            <a:r>
              <a:rPr lang="en-US" b="1" dirty="0"/>
              <a:t>: </a:t>
            </a:r>
            <a:endParaRPr lang="en-US" dirty="0"/>
          </a:p>
          <a:p>
            <a:pPr marL="0" indent="0" algn="l">
              <a:buNone/>
            </a:pPr>
            <a:r>
              <a:rPr lang="en-US" dirty="0"/>
              <a:t>– Sterilization </a:t>
            </a:r>
            <a:r>
              <a:rPr lang="en-US" dirty="0" err="1"/>
              <a:t>vaginoscope</a:t>
            </a:r>
            <a:r>
              <a:rPr lang="en-US" dirty="0"/>
              <a:t> by firing . </a:t>
            </a:r>
          </a:p>
          <a:p>
            <a:pPr marL="0" indent="0" algn="l">
              <a:buNone/>
            </a:pPr>
            <a:r>
              <a:rPr lang="en-US" dirty="0"/>
              <a:t>– Lubricate </a:t>
            </a:r>
            <a:r>
              <a:rPr lang="en-US" dirty="0" err="1"/>
              <a:t>vaginoscope</a:t>
            </a:r>
            <a:r>
              <a:rPr lang="en-US" dirty="0"/>
              <a:t> by paraffin oil or </a:t>
            </a:r>
            <a:r>
              <a:rPr lang="en-US" dirty="0" err="1"/>
              <a:t>vaslin</a:t>
            </a:r>
            <a:r>
              <a:rPr lang="en-US" dirty="0"/>
              <a:t> . </a:t>
            </a:r>
          </a:p>
          <a:p>
            <a:pPr marL="0" indent="0" algn="l">
              <a:buNone/>
            </a:pPr>
            <a:r>
              <a:rPr lang="en-US" dirty="0"/>
              <a:t>– Take two </a:t>
            </a:r>
            <a:r>
              <a:rPr lang="en-US" dirty="0" err="1"/>
              <a:t>vulval</a:t>
            </a:r>
            <a:r>
              <a:rPr lang="en-US" dirty="0"/>
              <a:t> lips apart and insert </a:t>
            </a:r>
            <a:r>
              <a:rPr lang="en-US" dirty="0" err="1"/>
              <a:t>vaginoscope</a:t>
            </a:r>
            <a:r>
              <a:rPr lang="en-US" dirty="0"/>
              <a:t> firstly upward (to avoid </a:t>
            </a:r>
            <a:r>
              <a:rPr lang="en-US" dirty="0" err="1"/>
              <a:t>suburetheral</a:t>
            </a:r>
            <a:r>
              <a:rPr lang="en-US" dirty="0"/>
              <a:t> diverticulum &amp; external </a:t>
            </a:r>
            <a:r>
              <a:rPr lang="en-US" dirty="0" err="1"/>
              <a:t>uretheral</a:t>
            </a:r>
            <a:r>
              <a:rPr lang="en-US" dirty="0"/>
              <a:t> orifice ) </a:t>
            </a:r>
          </a:p>
          <a:p>
            <a:pPr marL="0" indent="0" algn="l">
              <a:buNone/>
            </a:pPr>
            <a:r>
              <a:rPr lang="en-US" dirty="0"/>
              <a:t>– Then direct it forward and turn </a:t>
            </a:r>
            <a:r>
              <a:rPr lang="en-US" dirty="0" err="1"/>
              <a:t>vaginoscope</a:t>
            </a:r>
            <a:r>
              <a:rPr lang="en-US" dirty="0"/>
              <a:t> and gradually open it to visualization , examination </a:t>
            </a:r>
            <a:r>
              <a:rPr lang="en-US" dirty="0" err="1"/>
              <a:t>m.m</a:t>
            </a:r>
            <a:r>
              <a:rPr lang="en-US" dirty="0"/>
              <a:t> and </a:t>
            </a:r>
            <a:r>
              <a:rPr lang="en-US" dirty="0" err="1"/>
              <a:t>porchovaginalis</a:t>
            </a:r>
            <a:r>
              <a:rPr lang="en-US" dirty="0"/>
              <a:t> . </a:t>
            </a:r>
          </a:p>
          <a:p>
            <a:pPr marL="0" indent="0" algn="l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923665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b="1" i="1" dirty="0" smtClean="0"/>
              <a:t>Types </a:t>
            </a:r>
            <a:r>
              <a:rPr lang="en-US" b="1" dirty="0" smtClean="0"/>
              <a:t>:</a:t>
            </a:r>
            <a:endParaRPr lang="en-US" dirty="0"/>
          </a:p>
          <a:p>
            <a:pPr marL="0" indent="0" algn="l">
              <a:buNone/>
            </a:pPr>
            <a:r>
              <a:rPr lang="en-US" dirty="0"/>
              <a:t>1. </a:t>
            </a:r>
            <a:r>
              <a:rPr lang="en-US" dirty="0" err="1"/>
              <a:t>Metalic</a:t>
            </a:r>
            <a:r>
              <a:rPr lang="en-US" dirty="0"/>
              <a:t> . </a:t>
            </a:r>
          </a:p>
          <a:p>
            <a:pPr marL="0" indent="0" algn="l">
              <a:buNone/>
            </a:pPr>
            <a:r>
              <a:rPr lang="en-US" dirty="0"/>
              <a:t>2. Glass </a:t>
            </a:r>
            <a:r>
              <a:rPr lang="en-US" dirty="0" err="1"/>
              <a:t>prespex</a:t>
            </a:r>
            <a:r>
              <a:rPr lang="en-US" dirty="0"/>
              <a:t> </a:t>
            </a:r>
          </a:p>
          <a:p>
            <a:pPr marL="0" indent="0" algn="l">
              <a:buNone/>
            </a:pPr>
            <a:r>
              <a:rPr lang="en-US" dirty="0" smtClean="0"/>
              <a:t>3</a:t>
            </a:r>
            <a:r>
              <a:rPr lang="en-US" dirty="0"/>
              <a:t>. Vaginal </a:t>
            </a:r>
            <a:r>
              <a:rPr lang="en-US" dirty="0" smtClean="0"/>
              <a:t>opener</a:t>
            </a:r>
          </a:p>
          <a:p>
            <a:pPr marL="0" indent="0" algn="l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 algn="l">
              <a:buNone/>
            </a:pPr>
            <a:endParaRPr lang="ar-E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221088"/>
            <a:ext cx="3619500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221087"/>
            <a:ext cx="3816424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41251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ar-EG" sz="1900" dirty="0" smtClean="0"/>
              <a:t> </a:t>
            </a:r>
            <a:r>
              <a:rPr lang="en-US" sz="1900" b="1" i="1" dirty="0" smtClean="0"/>
              <a:t>Finding </a:t>
            </a:r>
            <a:r>
              <a:rPr lang="en-US" sz="1900" b="1" i="1" dirty="0"/>
              <a:t>: </a:t>
            </a:r>
            <a:endParaRPr lang="en-US" sz="1900" dirty="0"/>
          </a:p>
          <a:p>
            <a:pPr marL="0" indent="0" algn="l">
              <a:buNone/>
            </a:pPr>
            <a:r>
              <a:rPr lang="en-US" sz="1900" dirty="0"/>
              <a:t>– </a:t>
            </a:r>
            <a:r>
              <a:rPr lang="en-US" sz="1900" b="1" dirty="0">
                <a:solidFill>
                  <a:srgbClr val="FF0000"/>
                </a:solidFill>
              </a:rPr>
              <a:t>Mucous membrane of vagina </a:t>
            </a:r>
            <a:r>
              <a:rPr lang="en-US" sz="1900" b="1" dirty="0"/>
              <a:t>: </a:t>
            </a:r>
            <a:endParaRPr lang="en-US" sz="1900" dirty="0"/>
          </a:p>
          <a:p>
            <a:pPr marL="0" indent="0" algn="l">
              <a:buNone/>
            </a:pPr>
            <a:r>
              <a:rPr lang="en-US" sz="1900" dirty="0"/>
              <a:t>– Rosy red color : during estrous ( normal ) </a:t>
            </a:r>
          </a:p>
          <a:p>
            <a:pPr marL="0" indent="0" algn="l">
              <a:buNone/>
            </a:pPr>
            <a:r>
              <a:rPr lang="en-US" sz="1900" dirty="0"/>
              <a:t>– Light red color : during </a:t>
            </a:r>
            <a:r>
              <a:rPr lang="en-US" sz="1900" dirty="0" err="1"/>
              <a:t>diestrous</a:t>
            </a:r>
            <a:r>
              <a:rPr lang="en-US" sz="1900" dirty="0"/>
              <a:t> </a:t>
            </a:r>
          </a:p>
          <a:p>
            <a:pPr marL="0" indent="0" algn="l">
              <a:buNone/>
            </a:pPr>
            <a:r>
              <a:rPr lang="en-US" sz="1900" dirty="0"/>
              <a:t>– Pale </a:t>
            </a:r>
            <a:r>
              <a:rPr lang="en-US" sz="1900" dirty="0" err="1"/>
              <a:t>m.m</a:t>
            </a:r>
            <a:r>
              <a:rPr lang="en-US" sz="1900" dirty="0"/>
              <a:t> : at under feeding </a:t>
            </a:r>
            <a:r>
              <a:rPr lang="en-US" sz="1900" dirty="0" err="1"/>
              <a:t>anestrum</a:t>
            </a:r>
            <a:r>
              <a:rPr lang="en-US" sz="1900" dirty="0"/>
              <a:t> </a:t>
            </a:r>
          </a:p>
          <a:p>
            <a:pPr marL="0" indent="0" algn="l">
              <a:buNone/>
            </a:pPr>
            <a:r>
              <a:rPr lang="en-US" sz="1900" dirty="0"/>
              <a:t>– Congested red </a:t>
            </a:r>
            <a:r>
              <a:rPr lang="en-US" sz="1900" dirty="0" err="1"/>
              <a:t>m.m</a:t>
            </a:r>
            <a:r>
              <a:rPr lang="en-US" sz="1900" dirty="0"/>
              <a:t> : in vaginitis </a:t>
            </a:r>
          </a:p>
          <a:p>
            <a:pPr marL="0" indent="0" algn="l">
              <a:buNone/>
            </a:pPr>
            <a:r>
              <a:rPr lang="en-US" sz="1900" dirty="0"/>
              <a:t>– </a:t>
            </a:r>
            <a:r>
              <a:rPr lang="en-US" sz="1900" b="1" dirty="0">
                <a:solidFill>
                  <a:srgbClr val="FF0000"/>
                </a:solidFill>
              </a:rPr>
              <a:t>Cervical mucous </a:t>
            </a:r>
            <a:r>
              <a:rPr lang="en-US" sz="1900" b="1" dirty="0"/>
              <a:t>: </a:t>
            </a:r>
            <a:endParaRPr lang="en-US" sz="1900" dirty="0"/>
          </a:p>
          <a:p>
            <a:pPr marL="0" indent="0" algn="l">
              <a:buNone/>
            </a:pPr>
            <a:r>
              <a:rPr lang="en-US" sz="1900" dirty="0"/>
              <a:t>– At estrous : clear &amp; transparent . </a:t>
            </a:r>
          </a:p>
          <a:p>
            <a:pPr marL="0" indent="0" algn="l">
              <a:buNone/>
            </a:pPr>
            <a:r>
              <a:rPr lang="en-US" sz="1900" dirty="0"/>
              <a:t>– At </a:t>
            </a:r>
            <a:r>
              <a:rPr lang="en-US" sz="1900" dirty="0" err="1"/>
              <a:t>diestrous</a:t>
            </a:r>
            <a:r>
              <a:rPr lang="en-US" sz="1900" dirty="0"/>
              <a:t> : dry mucous membrane </a:t>
            </a:r>
          </a:p>
          <a:p>
            <a:pPr marL="0" indent="0" algn="l">
              <a:buNone/>
            </a:pPr>
            <a:r>
              <a:rPr lang="en-US" sz="1900" dirty="0"/>
              <a:t>– In vaginitis : turbid or pus on </a:t>
            </a:r>
            <a:r>
              <a:rPr lang="en-US" sz="1900" dirty="0" err="1"/>
              <a:t>m.m</a:t>
            </a:r>
            <a:r>
              <a:rPr lang="en-US" sz="1900" dirty="0"/>
              <a:t> . </a:t>
            </a:r>
          </a:p>
          <a:p>
            <a:pPr marL="0" indent="0" algn="l">
              <a:buNone/>
            </a:pPr>
            <a:r>
              <a:rPr lang="en-US" sz="1900" dirty="0"/>
              <a:t>– </a:t>
            </a:r>
            <a:r>
              <a:rPr lang="en-US" sz="1900" b="1" dirty="0"/>
              <a:t>Examination of : </a:t>
            </a:r>
            <a:endParaRPr lang="en-US" sz="1900" dirty="0"/>
          </a:p>
          <a:p>
            <a:pPr marL="0" indent="0" algn="l">
              <a:buNone/>
            </a:pPr>
            <a:r>
              <a:rPr lang="en-US" sz="1900" dirty="0"/>
              <a:t>– Acquired problems : as vaginitis , abscess or </a:t>
            </a:r>
            <a:r>
              <a:rPr lang="en-US" sz="1900" dirty="0" err="1"/>
              <a:t>tumer</a:t>
            </a:r>
            <a:r>
              <a:rPr lang="en-US" sz="1900" dirty="0"/>
              <a:t> . </a:t>
            </a:r>
          </a:p>
          <a:p>
            <a:pPr marL="0" indent="0" algn="l">
              <a:buNone/>
            </a:pPr>
            <a:r>
              <a:rPr lang="en-US" sz="1900" dirty="0"/>
              <a:t>– </a:t>
            </a:r>
            <a:r>
              <a:rPr lang="en-US" sz="1900" dirty="0" err="1"/>
              <a:t>Conginital</a:t>
            </a:r>
            <a:r>
              <a:rPr lang="en-US" sz="1900" dirty="0"/>
              <a:t> problems : as double </a:t>
            </a:r>
            <a:r>
              <a:rPr lang="en-US" sz="1900" dirty="0" err="1"/>
              <a:t>porchovaginalis</a:t>
            </a:r>
            <a:r>
              <a:rPr lang="en-US" sz="1900" dirty="0"/>
              <a:t> or flesh </a:t>
            </a:r>
            <a:r>
              <a:rPr lang="en-US" sz="1900" dirty="0" err="1"/>
              <a:t>piller</a:t>
            </a:r>
            <a:r>
              <a:rPr lang="en-US" sz="1900" dirty="0"/>
              <a:t> . </a:t>
            </a:r>
          </a:p>
          <a:p>
            <a:pPr marL="0" indent="0" algn="l">
              <a:buNone/>
            </a:pPr>
            <a:r>
              <a:rPr lang="en-US" sz="1900" dirty="0"/>
              <a:t>– </a:t>
            </a:r>
            <a:r>
              <a:rPr lang="en-US" sz="1900" b="1" dirty="0" err="1"/>
              <a:t>Portiovaginalis</a:t>
            </a:r>
            <a:r>
              <a:rPr lang="en-US" sz="1900" b="1" dirty="0"/>
              <a:t>: </a:t>
            </a:r>
            <a:endParaRPr lang="ar-EG" sz="1900" dirty="0"/>
          </a:p>
          <a:p>
            <a:pPr marL="0" indent="0" algn="l">
              <a:buNone/>
            </a:pPr>
            <a:r>
              <a:rPr lang="en-US" sz="1900" dirty="0"/>
              <a:t>Opened: </a:t>
            </a:r>
            <a:r>
              <a:rPr lang="en-US" sz="1900" dirty="0" err="1"/>
              <a:t>duning</a:t>
            </a:r>
            <a:r>
              <a:rPr lang="en-US" sz="1900" dirty="0"/>
              <a:t> estrous. </a:t>
            </a:r>
          </a:p>
          <a:p>
            <a:pPr marL="0" indent="0" algn="l">
              <a:buNone/>
            </a:pPr>
            <a:r>
              <a:rPr lang="en-US" sz="1900" dirty="0"/>
              <a:t>– Closed: during </a:t>
            </a:r>
            <a:r>
              <a:rPr lang="en-US" sz="1900" dirty="0" err="1"/>
              <a:t>diestrous</a:t>
            </a:r>
            <a:r>
              <a:rPr lang="en-US" sz="1900" dirty="0"/>
              <a:t>. </a:t>
            </a:r>
          </a:p>
          <a:p>
            <a:pPr marL="0" indent="0" algn="l">
              <a:buNone/>
            </a:pPr>
            <a:r>
              <a:rPr lang="en-US" sz="1900" dirty="0"/>
              <a:t>– Rose shape: inflammation </a:t>
            </a:r>
          </a:p>
          <a:p>
            <a:pPr marL="0" indent="0" algn="l">
              <a:buNone/>
            </a:pPr>
            <a:r>
              <a:rPr lang="en-US" sz="1900" dirty="0" smtClean="0"/>
              <a:t> </a:t>
            </a:r>
            <a:endParaRPr lang="en-US" sz="1900" dirty="0"/>
          </a:p>
          <a:p>
            <a:pPr marL="0" indent="0" algn="l">
              <a:buNone/>
            </a:pPr>
            <a:endParaRPr lang="ar-EG" sz="1900" dirty="0"/>
          </a:p>
        </p:txBody>
      </p:sp>
    </p:spTree>
    <p:extLst>
      <p:ext uri="{BB962C8B-B14F-4D97-AF65-F5344CB8AC3E}">
        <p14:creationId xmlns:p14="http://schemas.microsoft.com/office/powerpoint/2010/main" val="1392248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Aims of rectal palpation</a:t>
            </a: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>
                <a:solidFill>
                  <a:srgbClr val="FF0000"/>
                </a:solidFill>
              </a:rPr>
              <a:t>To know the normal shape and size </a:t>
            </a:r>
            <a:r>
              <a:rPr lang="en-US" dirty="0"/>
              <a:t>of different genital organs </a:t>
            </a:r>
            <a:r>
              <a:rPr lang="en-US" dirty="0" smtClean="0"/>
              <a:t>of different </a:t>
            </a:r>
            <a:r>
              <a:rPr lang="en-US" dirty="0"/>
              <a:t>species which help in </a:t>
            </a:r>
            <a:r>
              <a:rPr lang="en-US" dirty="0">
                <a:solidFill>
                  <a:srgbClr val="FF0000"/>
                </a:solidFill>
              </a:rPr>
              <a:t>differentiating the normal </a:t>
            </a:r>
            <a:r>
              <a:rPr lang="en-US" dirty="0" smtClean="0">
                <a:solidFill>
                  <a:srgbClr val="FF0000"/>
                </a:solidFill>
              </a:rPr>
              <a:t>and pathological specimen</a:t>
            </a:r>
          </a:p>
          <a:p>
            <a:pPr marL="0" indent="0" algn="l">
              <a:buNone/>
            </a:pPr>
            <a:r>
              <a:rPr lang="en-US" dirty="0"/>
              <a:t>Per-rectal examination is the only practical diagnostic </a:t>
            </a:r>
            <a:r>
              <a:rPr lang="en-US" dirty="0" smtClean="0"/>
              <a:t>method permitting </a:t>
            </a:r>
            <a:r>
              <a:rPr lang="en-US" dirty="0"/>
              <a:t>direct examination of genital organs of a cow, buffalo </a:t>
            </a:r>
            <a:r>
              <a:rPr lang="en-US" dirty="0" smtClean="0"/>
              <a:t>and mares</a:t>
            </a:r>
            <a:r>
              <a:rPr lang="en-US" dirty="0"/>
              <a:t>. However in small animals genital </a:t>
            </a:r>
            <a:r>
              <a:rPr lang="ar-EG" dirty="0" smtClean="0"/>
              <a:t> </a:t>
            </a:r>
            <a:r>
              <a:rPr lang="en-US" dirty="0" smtClean="0"/>
              <a:t>organs </a:t>
            </a:r>
            <a:r>
              <a:rPr lang="en-US" dirty="0"/>
              <a:t>are examined </a:t>
            </a:r>
            <a:r>
              <a:rPr lang="en-US" dirty="0" smtClean="0"/>
              <a:t>via abdominal palpation or by </a:t>
            </a:r>
            <a:r>
              <a:rPr lang="en-US" dirty="0" smtClean="0"/>
              <a:t>ultrasonography</a:t>
            </a:r>
          </a:p>
          <a:p>
            <a:pPr marL="0" indent="0" algn="l">
              <a:buNone/>
            </a:pPr>
            <a:r>
              <a:rPr lang="en-US" dirty="0" smtClean="0"/>
              <a:t>Rectal palpation is one of the important method for </a:t>
            </a:r>
            <a:r>
              <a:rPr lang="en-US" dirty="0" smtClean="0">
                <a:solidFill>
                  <a:srgbClr val="FF0000"/>
                </a:solidFill>
              </a:rPr>
              <a:t>pregnancy diagnosis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 algn="l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240881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l">
              <a:buNone/>
            </a:pPr>
            <a:r>
              <a:rPr lang="en-US" b="1" dirty="0">
                <a:solidFill>
                  <a:srgbClr val="FF0000"/>
                </a:solidFill>
              </a:rPr>
              <a:t>Restraint and clothing</a:t>
            </a:r>
          </a:p>
          <a:p>
            <a:pPr marL="0" indent="0" algn="l">
              <a:buNone/>
            </a:pPr>
            <a:r>
              <a:rPr lang="en-US" dirty="0"/>
              <a:t>The animal to be examined should be </a:t>
            </a:r>
            <a:r>
              <a:rPr lang="en-US" dirty="0">
                <a:solidFill>
                  <a:srgbClr val="FF0000"/>
                </a:solidFill>
              </a:rPr>
              <a:t>restraint</a:t>
            </a:r>
          </a:p>
          <a:p>
            <a:pPr marL="0" indent="0" algn="l">
              <a:buNone/>
            </a:pPr>
            <a:r>
              <a:rPr lang="en-US" b="1" dirty="0">
                <a:solidFill>
                  <a:schemeClr val="tx2"/>
                </a:solidFill>
              </a:rPr>
              <a:t>The cow &amp;</a:t>
            </a:r>
            <a:r>
              <a:rPr lang="en-US" b="1" dirty="0" smtClean="0">
                <a:solidFill>
                  <a:schemeClr val="tx2"/>
                </a:solidFill>
              </a:rPr>
              <a:t>buffalo: </a:t>
            </a:r>
            <a:r>
              <a:rPr lang="en-US" dirty="0"/>
              <a:t>can securely restraint in chute </a:t>
            </a:r>
          </a:p>
          <a:p>
            <a:pPr marL="0" indent="0" algn="l">
              <a:buNone/>
            </a:pPr>
            <a:r>
              <a:rPr lang="en-US" dirty="0"/>
              <a:t>When this is not available the hind legs should be tied </a:t>
            </a:r>
          </a:p>
          <a:p>
            <a:pPr marL="0" indent="0" algn="l">
              <a:buNone/>
            </a:pPr>
            <a:r>
              <a:rPr lang="en-US" b="1" dirty="0">
                <a:solidFill>
                  <a:schemeClr val="tx2"/>
                </a:solidFill>
              </a:rPr>
              <a:t>Mares</a:t>
            </a:r>
            <a:r>
              <a:rPr lang="en-US" dirty="0"/>
              <a:t> </a:t>
            </a:r>
            <a:r>
              <a:rPr lang="en-US" dirty="0" smtClean="0"/>
              <a:t>:are </a:t>
            </a:r>
            <a:r>
              <a:rPr lang="en-US" dirty="0"/>
              <a:t>usually tied both hind lids with one fore leg using rope , twitch on lower </a:t>
            </a:r>
            <a:r>
              <a:rPr lang="en-US" dirty="0" err="1"/>
              <a:t>lip,ears</a:t>
            </a:r>
            <a:r>
              <a:rPr lang="en-US" dirty="0"/>
              <a:t> nose or lifting one fore leg</a:t>
            </a:r>
          </a:p>
          <a:p>
            <a:pPr marL="0" indent="0" algn="l">
              <a:buNone/>
            </a:pPr>
            <a:r>
              <a:rPr lang="en-US" b="1" dirty="0">
                <a:solidFill>
                  <a:schemeClr val="tx2"/>
                </a:solidFill>
              </a:rPr>
              <a:t>Female </a:t>
            </a:r>
            <a:r>
              <a:rPr lang="en-US" b="1" dirty="0" smtClean="0">
                <a:solidFill>
                  <a:schemeClr val="tx2"/>
                </a:solidFill>
              </a:rPr>
              <a:t>camel: </a:t>
            </a:r>
            <a:r>
              <a:rPr lang="en-US" dirty="0"/>
              <a:t>examined in sitting </a:t>
            </a:r>
            <a:r>
              <a:rPr lang="en-US" dirty="0" err="1"/>
              <a:t>postion</a:t>
            </a:r>
            <a:r>
              <a:rPr lang="en-US" dirty="0"/>
              <a:t> with both hind and fore legs tied together with rope</a:t>
            </a:r>
          </a:p>
          <a:p>
            <a:pPr marL="0" indent="0" algn="l">
              <a:buNone/>
            </a:pPr>
            <a:r>
              <a:rPr lang="en-US" dirty="0"/>
              <a:t>The examiner must wear proper clothing and sufficient lubrication used before introducing the hand in rectum</a:t>
            </a:r>
            <a:endParaRPr lang="ar-EG" dirty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888399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Precaution during rectal palpation</a:t>
            </a: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l">
              <a:buNone/>
            </a:pPr>
            <a:r>
              <a:rPr lang="en-US" dirty="0"/>
              <a:t>1)Avoid palpation during </a:t>
            </a:r>
            <a:r>
              <a:rPr lang="en-US" dirty="0">
                <a:solidFill>
                  <a:srgbClr val="FF0000"/>
                </a:solidFill>
              </a:rPr>
              <a:t>peristaltic wave</a:t>
            </a:r>
          </a:p>
          <a:p>
            <a:pPr marL="0" indent="0" algn="l">
              <a:buNone/>
            </a:pPr>
            <a:r>
              <a:rPr lang="en-US" dirty="0"/>
              <a:t>2)Examiner must trim their nails and avoid using dirty soiled sleeves</a:t>
            </a:r>
          </a:p>
          <a:p>
            <a:pPr marL="0" indent="0" algn="l">
              <a:buNone/>
            </a:pPr>
            <a:r>
              <a:rPr lang="en-US" dirty="0"/>
              <a:t>3)Avoid rectal palpation without </a:t>
            </a:r>
            <a:r>
              <a:rPr lang="en-US" dirty="0" err="1"/>
              <a:t>asleeve</a:t>
            </a:r>
            <a:r>
              <a:rPr lang="en-US" dirty="0"/>
              <a:t> specially in mares to avoid contacting disease</a:t>
            </a:r>
          </a:p>
          <a:p>
            <a:pPr marL="0" indent="0" algn="l">
              <a:buNone/>
            </a:pPr>
            <a:r>
              <a:rPr lang="en-US" dirty="0"/>
              <a:t>4)Avoid rectal palpation of animal suffering from </a:t>
            </a:r>
            <a:r>
              <a:rPr lang="en-US" dirty="0">
                <a:solidFill>
                  <a:srgbClr val="FF0000"/>
                </a:solidFill>
              </a:rPr>
              <a:t>fever</a:t>
            </a:r>
          </a:p>
          <a:p>
            <a:pPr marL="0" indent="0" algn="l">
              <a:buNone/>
            </a:pPr>
            <a:r>
              <a:rPr lang="en-US" dirty="0"/>
              <a:t>5)Rectal palpation in buffalo must be </a:t>
            </a:r>
            <a:r>
              <a:rPr lang="en-US" dirty="0">
                <a:solidFill>
                  <a:srgbClr val="FF0000"/>
                </a:solidFill>
              </a:rPr>
              <a:t>gentle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as the rectal mucosa is more fragile and bleed easily</a:t>
            </a:r>
          </a:p>
          <a:p>
            <a:pPr marL="0" indent="0" algn="l">
              <a:buNone/>
            </a:pPr>
            <a:r>
              <a:rPr lang="en-US" dirty="0"/>
              <a:t>6)Avoid un careful palpation of the uterine horn can cause rupture of the amniotic </a:t>
            </a:r>
            <a:r>
              <a:rPr lang="en-US" dirty="0" err="1"/>
              <a:t>vescile</a:t>
            </a:r>
            <a:r>
              <a:rPr lang="en-US" dirty="0"/>
              <a:t> and loss of an early pregnancy</a:t>
            </a:r>
            <a:endParaRPr lang="ar-EG" dirty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641119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Important fact:-</a:t>
            </a:r>
          </a:p>
          <a:p>
            <a:pPr marL="0" indent="0" algn="l">
              <a:buNone/>
            </a:pPr>
            <a:r>
              <a:rPr lang="en-US" dirty="0" smtClean="0"/>
              <a:t>The </a:t>
            </a:r>
            <a:r>
              <a:rPr lang="en-US" b="1" dirty="0">
                <a:solidFill>
                  <a:srgbClr val="FF0000"/>
                </a:solidFill>
              </a:rPr>
              <a:t>cervix</a:t>
            </a:r>
            <a:r>
              <a:rPr lang="en-US" dirty="0"/>
              <a:t> which is </a:t>
            </a:r>
            <a:r>
              <a:rPr lang="en-US" dirty="0" err="1"/>
              <a:t>ahard</a:t>
            </a:r>
            <a:r>
              <a:rPr lang="en-US" dirty="0"/>
              <a:t> round to oval disfigured structure is the </a:t>
            </a:r>
            <a:r>
              <a:rPr lang="en-US" b="1" dirty="0">
                <a:solidFill>
                  <a:srgbClr val="FF0000"/>
                </a:solidFill>
              </a:rPr>
              <a:t>land </a:t>
            </a:r>
            <a:r>
              <a:rPr lang="en-US" b="1" dirty="0" err="1">
                <a:solidFill>
                  <a:srgbClr val="FF0000"/>
                </a:solidFill>
              </a:rPr>
              <a:t>mark</a:t>
            </a:r>
            <a:r>
              <a:rPr lang="en-US" dirty="0" err="1"/>
              <a:t>.for</a:t>
            </a:r>
            <a:r>
              <a:rPr lang="en-US" dirty="0"/>
              <a:t> location of genital structure in </a:t>
            </a:r>
            <a:r>
              <a:rPr lang="en-US" b="1" dirty="0"/>
              <a:t>cattle &amp; buffaloes</a:t>
            </a:r>
            <a:r>
              <a:rPr lang="en-US" dirty="0"/>
              <a:t>.</a:t>
            </a:r>
          </a:p>
          <a:p>
            <a:pPr marL="0" indent="0" algn="l">
              <a:buNone/>
            </a:pPr>
            <a:r>
              <a:rPr lang="en-US" dirty="0"/>
              <a:t>In </a:t>
            </a:r>
            <a:r>
              <a:rPr lang="en-US" b="1" dirty="0"/>
              <a:t>the mare </a:t>
            </a:r>
            <a:r>
              <a:rPr lang="en-US" dirty="0"/>
              <a:t>the cervix is not easily palpable and hence the </a:t>
            </a:r>
            <a:r>
              <a:rPr lang="en-US" b="1" dirty="0">
                <a:solidFill>
                  <a:srgbClr val="FF0000"/>
                </a:solidFill>
              </a:rPr>
              <a:t>ovaries </a:t>
            </a:r>
            <a:r>
              <a:rPr lang="en-US" dirty="0"/>
              <a:t>are the </a:t>
            </a:r>
            <a:r>
              <a:rPr lang="en-US" b="1" dirty="0">
                <a:solidFill>
                  <a:srgbClr val="FF0000"/>
                </a:solidFill>
              </a:rPr>
              <a:t>land mark </a:t>
            </a:r>
            <a:r>
              <a:rPr lang="en-US" dirty="0"/>
              <a:t>for rectal </a:t>
            </a:r>
            <a:r>
              <a:rPr lang="en-US" dirty="0" err="1"/>
              <a:t>palpation.they</a:t>
            </a:r>
            <a:r>
              <a:rPr lang="en-US" dirty="0"/>
              <a:t> are located about 5:10 Cm below the lumbar </a:t>
            </a:r>
            <a:r>
              <a:rPr lang="en-US" dirty="0" err="1"/>
              <a:t>vertebrea</a:t>
            </a:r>
            <a:r>
              <a:rPr lang="en-US" dirty="0"/>
              <a:t> in non pregnant &amp;early </a:t>
            </a:r>
            <a:r>
              <a:rPr lang="en-US" dirty="0" smtClean="0"/>
              <a:t>pregnancy</a:t>
            </a:r>
          </a:p>
          <a:p>
            <a:pPr marL="0" indent="0" algn="l">
              <a:buNone/>
            </a:pPr>
            <a:r>
              <a:rPr lang="en-US" dirty="0"/>
              <a:t>Feature of Genitalia of </a:t>
            </a:r>
            <a:r>
              <a:rPr lang="en-US" b="1" dirty="0"/>
              <a:t>female camel </a:t>
            </a:r>
            <a:r>
              <a:rPr lang="en-US" dirty="0"/>
              <a:t>is the </a:t>
            </a:r>
            <a:r>
              <a:rPr lang="en-US" dirty="0">
                <a:solidFill>
                  <a:srgbClr val="FF0000"/>
                </a:solidFill>
              </a:rPr>
              <a:t>shortness of the right uterine horn</a:t>
            </a:r>
            <a:endParaRPr lang="ar-EG" dirty="0">
              <a:solidFill>
                <a:srgbClr val="FF0000"/>
              </a:solidFill>
            </a:endParaRPr>
          </a:p>
          <a:p>
            <a:pPr marL="0" indent="0" algn="l">
              <a:buNone/>
            </a:pPr>
            <a:endParaRPr lang="en-US" dirty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948324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PROCEDURE AND PRECAUTIONS:</a:t>
            </a:r>
            <a:br>
              <a:rPr lang="en-US" dirty="0" smtClean="0"/>
            </a:b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en-US" dirty="0" smtClean="0"/>
              <a:t>1</a:t>
            </a:r>
            <a:r>
              <a:rPr lang="en-US" dirty="0"/>
              <a:t>. Nails should be properly trimmed and rasped.</a:t>
            </a:r>
          </a:p>
          <a:p>
            <a:pPr marL="0" indent="0" algn="l">
              <a:buNone/>
            </a:pPr>
            <a:r>
              <a:rPr lang="en-US" dirty="0"/>
              <a:t>2. Finger rings, wrist-watch </a:t>
            </a:r>
            <a:r>
              <a:rPr lang="en-US" dirty="0" smtClean="0"/>
              <a:t> should </a:t>
            </a:r>
            <a:r>
              <a:rPr lang="en-US" dirty="0"/>
              <a:t>be removed to avoid</a:t>
            </a:r>
          </a:p>
          <a:p>
            <a:pPr marL="0" indent="0" algn="l">
              <a:buNone/>
            </a:pPr>
            <a:r>
              <a:rPr lang="en-US" dirty="0"/>
              <a:t>injury to rectal mucosa.</a:t>
            </a:r>
          </a:p>
          <a:p>
            <a:pPr marL="0" indent="0" algn="l">
              <a:buNone/>
            </a:pPr>
            <a:r>
              <a:rPr lang="en-US" dirty="0"/>
              <a:t>3. Wear protective </a:t>
            </a:r>
            <a:r>
              <a:rPr lang="en-US" dirty="0" err="1" smtClean="0"/>
              <a:t>clothings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gloves and gumboots.</a:t>
            </a:r>
          </a:p>
          <a:p>
            <a:pPr marL="0" indent="0" algn="l">
              <a:buNone/>
            </a:pPr>
            <a:r>
              <a:rPr lang="en-US" dirty="0"/>
              <a:t>4. Apply lubricant over the glove.</a:t>
            </a:r>
          </a:p>
          <a:p>
            <a:pPr marL="0" indent="0" algn="l">
              <a:buNone/>
            </a:pPr>
            <a:r>
              <a:rPr lang="en-US" dirty="0"/>
              <a:t>5</a:t>
            </a:r>
            <a:r>
              <a:rPr lang="en-US" dirty="0">
                <a:solidFill>
                  <a:srgbClr val="FF0000"/>
                </a:solidFill>
              </a:rPr>
              <a:t>. Restrain the animal</a:t>
            </a:r>
            <a:r>
              <a:rPr lang="en-US" dirty="0"/>
              <a:t> properly in a crate.</a:t>
            </a:r>
          </a:p>
          <a:p>
            <a:pPr marL="0" indent="0" algn="l">
              <a:buNone/>
            </a:pPr>
            <a:r>
              <a:rPr lang="en-US" dirty="0"/>
              <a:t>6. Hold the tail of animal resting on its back.</a:t>
            </a:r>
          </a:p>
          <a:p>
            <a:pPr marL="0" indent="0" algn="l">
              <a:buNone/>
            </a:pPr>
            <a:r>
              <a:rPr lang="en-US" dirty="0"/>
              <a:t>7. Clean the </a:t>
            </a:r>
            <a:r>
              <a:rPr lang="en-US" dirty="0" err="1"/>
              <a:t>perineal</a:t>
            </a:r>
            <a:r>
              <a:rPr lang="en-US" dirty="0"/>
              <a:t> and </a:t>
            </a:r>
            <a:r>
              <a:rPr lang="en-US" dirty="0" err="1"/>
              <a:t>vulval</a:t>
            </a:r>
            <a:r>
              <a:rPr lang="en-US" dirty="0"/>
              <a:t> region with water.</a:t>
            </a:r>
          </a:p>
          <a:p>
            <a:pPr marL="0" indent="0" algn="l">
              <a:buNone/>
            </a:pPr>
            <a:r>
              <a:rPr lang="en-US" dirty="0"/>
              <a:t>8. Lubricate the anal sphincter by putting index finger and dilate</a:t>
            </a:r>
          </a:p>
          <a:p>
            <a:pPr marL="0" indent="0" algn="l">
              <a:buNone/>
            </a:pPr>
            <a:r>
              <a:rPr lang="en-US" dirty="0"/>
              <a:t>it.</a:t>
            </a:r>
          </a:p>
          <a:p>
            <a:pPr marL="0" indent="0" algn="l">
              <a:buNone/>
            </a:pPr>
            <a:r>
              <a:rPr lang="en-US" dirty="0"/>
              <a:t>9. Now put all fingers with index fingers making a cone shape of</a:t>
            </a:r>
          </a:p>
          <a:p>
            <a:pPr marL="0" indent="0" algn="l">
              <a:buNone/>
            </a:pPr>
            <a:r>
              <a:rPr lang="en-US" dirty="0"/>
              <a:t>the hand and insert it for the examination</a:t>
            </a:r>
            <a:r>
              <a:rPr lang="en-US" dirty="0" smtClean="0"/>
              <a:t>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194195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endParaRPr lang="en-US" sz="2300" dirty="0" smtClean="0"/>
          </a:p>
          <a:p>
            <a:pPr marL="0" indent="0" algn="l">
              <a:buNone/>
            </a:pPr>
            <a:r>
              <a:rPr lang="en-US" sz="2300" dirty="0" smtClean="0"/>
              <a:t>10. Remove the </a:t>
            </a:r>
            <a:r>
              <a:rPr lang="en-US" sz="2300" dirty="0" err="1" smtClean="0"/>
              <a:t>faeces</a:t>
            </a:r>
            <a:r>
              <a:rPr lang="en-US" sz="2300" dirty="0" smtClean="0"/>
              <a:t> (back-racking) </a:t>
            </a:r>
            <a:r>
              <a:rPr lang="en-US" sz="2300" dirty="0" smtClean="0">
                <a:solidFill>
                  <a:srgbClr val="FF0000"/>
                </a:solidFill>
              </a:rPr>
              <a:t>without</a:t>
            </a:r>
            <a:r>
              <a:rPr lang="en-US" sz="2300" dirty="0" smtClean="0"/>
              <a:t> removing the </a:t>
            </a:r>
            <a:r>
              <a:rPr lang="en-US" sz="2300" dirty="0" smtClean="0"/>
              <a:t>hand out </a:t>
            </a:r>
            <a:r>
              <a:rPr lang="en-US" sz="2300" dirty="0" smtClean="0"/>
              <a:t>of the rectum to avoid rectal ballooning by sucking of air in it.</a:t>
            </a:r>
          </a:p>
          <a:p>
            <a:pPr marL="0" indent="0" algn="l">
              <a:buNone/>
            </a:pPr>
            <a:r>
              <a:rPr lang="en-US" sz="2300" dirty="0" smtClean="0"/>
              <a:t>11. </a:t>
            </a:r>
            <a:r>
              <a:rPr lang="en-US" sz="2300" dirty="0" smtClean="0">
                <a:solidFill>
                  <a:srgbClr val="FF0000"/>
                </a:solidFill>
              </a:rPr>
              <a:t>If ballooning occurs</a:t>
            </a:r>
            <a:r>
              <a:rPr lang="en-US" sz="2300" dirty="0" smtClean="0"/>
              <a:t>, reduce it by gentle pinching the rectal </a:t>
            </a:r>
            <a:r>
              <a:rPr lang="en-US" sz="2300" dirty="0" smtClean="0"/>
              <a:t>floor at </a:t>
            </a:r>
            <a:r>
              <a:rPr lang="en-US" sz="2300" dirty="0" smtClean="0"/>
              <a:t>its </a:t>
            </a:r>
            <a:r>
              <a:rPr lang="en-US" sz="2300" dirty="0" err="1" smtClean="0"/>
              <a:t>anteriormost</a:t>
            </a:r>
            <a:r>
              <a:rPr lang="en-US" sz="2300" dirty="0" smtClean="0"/>
              <a:t> folds.</a:t>
            </a:r>
            <a:endParaRPr lang="ar-EG" sz="2300" dirty="0" smtClean="0"/>
          </a:p>
          <a:p>
            <a:pPr marL="0" indent="0" algn="l">
              <a:buNone/>
            </a:pPr>
            <a:r>
              <a:rPr lang="en-US" sz="2300" dirty="0" smtClean="0"/>
              <a:t>12</a:t>
            </a:r>
            <a:r>
              <a:rPr lang="en-US" sz="2300" dirty="0"/>
              <a:t>. Do not examine during peristaltic wave of rectum and/ or </a:t>
            </a:r>
            <a:r>
              <a:rPr lang="en-US" sz="2300" dirty="0" smtClean="0"/>
              <a:t>when the </a:t>
            </a:r>
            <a:r>
              <a:rPr lang="en-US" sz="2300" dirty="0"/>
              <a:t>animal is straining </a:t>
            </a:r>
            <a:r>
              <a:rPr lang="en-US" sz="2300" dirty="0" smtClean="0"/>
              <a:t>is </a:t>
            </a:r>
            <a:r>
              <a:rPr lang="en-US" sz="2300" dirty="0" smtClean="0"/>
              <a:t>present</a:t>
            </a:r>
            <a:endParaRPr lang="en-US" sz="2300" dirty="0"/>
          </a:p>
          <a:p>
            <a:pPr marL="0" indent="0" algn="l">
              <a:buNone/>
            </a:pPr>
            <a:r>
              <a:rPr lang="en-US" sz="2300" dirty="0"/>
              <a:t>13. Avoid force during examination.</a:t>
            </a:r>
          </a:p>
          <a:p>
            <a:pPr marL="0" indent="0" algn="l">
              <a:buNone/>
            </a:pPr>
            <a:r>
              <a:rPr lang="en-US" sz="2300" dirty="0"/>
              <a:t>14. Insert hand up to pelvic brim.</a:t>
            </a:r>
          </a:p>
          <a:p>
            <a:pPr marL="0" indent="0" algn="l">
              <a:buNone/>
            </a:pPr>
            <a:r>
              <a:rPr lang="en-US" sz="2300" dirty="0"/>
              <a:t>15. Locate the cervix as </a:t>
            </a:r>
            <a:r>
              <a:rPr lang="en-US" sz="2300" dirty="0">
                <a:solidFill>
                  <a:srgbClr val="FF0000"/>
                </a:solidFill>
              </a:rPr>
              <a:t>a firm tubular structure </a:t>
            </a:r>
            <a:r>
              <a:rPr lang="en-US" sz="2300" dirty="0"/>
              <a:t>approximately </a:t>
            </a:r>
            <a:r>
              <a:rPr lang="en-US" sz="2300" dirty="0" smtClean="0"/>
              <a:t>25cm </a:t>
            </a:r>
            <a:r>
              <a:rPr lang="en-US" sz="2300" dirty="0"/>
              <a:t>from the anal sphincter.</a:t>
            </a:r>
            <a:endParaRPr lang="ar-EG" sz="2300" dirty="0"/>
          </a:p>
        </p:txBody>
      </p:sp>
    </p:spTree>
    <p:extLst>
      <p:ext uri="{BB962C8B-B14F-4D97-AF65-F5344CB8AC3E}">
        <p14:creationId xmlns:p14="http://schemas.microsoft.com/office/powerpoint/2010/main" val="3905671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908720"/>
            <a:ext cx="7560840" cy="532859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504939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400" dirty="0"/>
              <a:t>16. Hold the cervix between thumb and index finger and </a:t>
            </a:r>
            <a:r>
              <a:rPr lang="en-US" sz="2400" dirty="0" smtClean="0"/>
              <a:t>examine its </a:t>
            </a:r>
            <a:r>
              <a:rPr lang="en-US" sz="2400" dirty="0" err="1"/>
              <a:t>physio</a:t>
            </a:r>
            <a:r>
              <a:rPr lang="en-US" sz="2400" dirty="0"/>
              <a:t>-pathological status including external </a:t>
            </a:r>
            <a:r>
              <a:rPr lang="en-US" sz="2400" dirty="0" err="1"/>
              <a:t>os</a:t>
            </a:r>
            <a:r>
              <a:rPr lang="en-US" sz="2400" dirty="0"/>
              <a:t>.</a:t>
            </a:r>
          </a:p>
          <a:p>
            <a:pPr marL="0" indent="0" algn="l">
              <a:buNone/>
            </a:pPr>
            <a:r>
              <a:rPr lang="en-US" sz="2400" dirty="0"/>
              <a:t>17. Examine the body of uterus which is in continuity of cervix.</a:t>
            </a:r>
          </a:p>
          <a:p>
            <a:pPr marL="0" indent="0" algn="l">
              <a:buNone/>
            </a:pPr>
            <a:r>
              <a:rPr lang="en-US" sz="2400" dirty="0"/>
              <a:t>18. Anterior to the body of uterus, there is false bifurcation of </a:t>
            </a:r>
            <a:r>
              <a:rPr lang="en-US" sz="2400" dirty="0" smtClean="0"/>
              <a:t>uterine horns </a:t>
            </a:r>
            <a:r>
              <a:rPr lang="en-US" sz="2400" dirty="0"/>
              <a:t>attached with </a:t>
            </a:r>
            <a:r>
              <a:rPr lang="en-US" sz="2400" dirty="0" err="1" smtClean="0"/>
              <a:t>intercornual</a:t>
            </a:r>
            <a:r>
              <a:rPr lang="en-US" sz="2400" dirty="0" smtClean="0"/>
              <a:t> ligament</a:t>
            </a:r>
            <a:r>
              <a:rPr lang="en-US" sz="2400" dirty="0"/>
              <a:t>. </a:t>
            </a:r>
            <a:r>
              <a:rPr lang="en-US" sz="2400" dirty="0" smtClean="0"/>
              <a:t>If needed</a:t>
            </a:r>
            <a:r>
              <a:rPr lang="en-US" sz="2400" dirty="0"/>
              <a:t>, retract </a:t>
            </a:r>
            <a:r>
              <a:rPr lang="en-US" sz="2400" dirty="0" smtClean="0"/>
              <a:t>the organ </a:t>
            </a:r>
            <a:r>
              <a:rPr lang="en-US" sz="2400" dirty="0"/>
              <a:t>for examination </a:t>
            </a:r>
            <a:endParaRPr lang="en-US" sz="2400" dirty="0"/>
          </a:p>
          <a:p>
            <a:pPr marL="0" indent="0" algn="l">
              <a:buNone/>
            </a:pPr>
            <a:r>
              <a:rPr lang="en-US" sz="2400" dirty="0" smtClean="0"/>
              <a:t>19</a:t>
            </a:r>
            <a:r>
              <a:rPr lang="en-US" sz="2400" dirty="0"/>
              <a:t>. Put middle or index finger between the two uterine horns </a:t>
            </a:r>
            <a:r>
              <a:rPr lang="en-US" sz="2400" dirty="0" smtClean="0"/>
              <a:t>and locate </a:t>
            </a:r>
            <a:r>
              <a:rPr lang="en-US" sz="2400" dirty="0"/>
              <a:t>the </a:t>
            </a:r>
            <a:r>
              <a:rPr lang="en-US" sz="2400" dirty="0" err="1" smtClean="0"/>
              <a:t>intercornualligament</a:t>
            </a:r>
            <a:endParaRPr lang="en-US" sz="2400" dirty="0"/>
          </a:p>
          <a:p>
            <a:pPr marL="0" indent="0" algn="l">
              <a:buNone/>
            </a:pPr>
            <a:r>
              <a:rPr lang="en-US" sz="2400" dirty="0"/>
              <a:t>20. Palpate both the uterine horns one by one by digital pressure</a:t>
            </a:r>
          </a:p>
          <a:p>
            <a:pPr marL="0" indent="0" algn="l">
              <a:buNone/>
            </a:pPr>
            <a:r>
              <a:rPr lang="en-US" sz="2400" dirty="0"/>
              <a:t>from base to tip to know the </a:t>
            </a:r>
            <a:r>
              <a:rPr lang="en-US" sz="2400" dirty="0" err="1"/>
              <a:t>physio</a:t>
            </a:r>
            <a:r>
              <a:rPr lang="en-US" sz="2400" dirty="0"/>
              <a:t>- pathological </a:t>
            </a:r>
            <a:r>
              <a:rPr lang="en-US" sz="2400" dirty="0" smtClean="0"/>
              <a:t>conditions like </a:t>
            </a:r>
            <a:r>
              <a:rPr lang="en-US" sz="2400" dirty="0"/>
              <a:t>its symmetry, tonicity and for content (like pus) </a:t>
            </a:r>
            <a:r>
              <a:rPr lang="ar-EG" sz="2400" dirty="0" smtClean="0"/>
              <a:t>).</a:t>
            </a:r>
            <a:endParaRPr lang="ar-EG" sz="2400" dirty="0"/>
          </a:p>
        </p:txBody>
      </p:sp>
    </p:spTree>
    <p:extLst>
      <p:ext uri="{BB962C8B-B14F-4D97-AF65-F5344CB8AC3E}">
        <p14:creationId xmlns:p14="http://schemas.microsoft.com/office/powerpoint/2010/main" val="6350446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145</TotalTime>
  <Words>1227</Words>
  <Application>Microsoft Office PowerPoint</Application>
  <PresentationFormat>عرض على الشاشة (3:4)‏</PresentationFormat>
  <Paragraphs>113</Paragraphs>
  <Slides>18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19" baseType="lpstr">
      <vt:lpstr>تدفق</vt:lpstr>
      <vt:lpstr>Examination of non pregnant animals</vt:lpstr>
      <vt:lpstr>Aims of rectal palpation</vt:lpstr>
      <vt:lpstr>عرض تقديمي في PowerPoint</vt:lpstr>
      <vt:lpstr>Precaution during rectal palpation</vt:lpstr>
      <vt:lpstr>عرض تقديمي في PowerPoint</vt:lpstr>
      <vt:lpstr>PROCEDURE AND PRECAUTIONS: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Vaginal examination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Examination of non pregnant animals</dc:title>
  <dc:creator>Ahmed anwer</dc:creator>
  <cp:lastModifiedBy>Ahmed anwer</cp:lastModifiedBy>
  <cp:revision>20</cp:revision>
  <dcterms:created xsi:type="dcterms:W3CDTF">2020-03-17T17:44:36Z</dcterms:created>
  <dcterms:modified xsi:type="dcterms:W3CDTF">2020-03-25T10:32:39Z</dcterms:modified>
</cp:coreProperties>
</file>