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5" r:id="rId2"/>
    <p:sldId id="306" r:id="rId3"/>
    <p:sldId id="307" r:id="rId4"/>
    <p:sldId id="308" r:id="rId5"/>
    <p:sldId id="309" r:id="rId6"/>
    <p:sldId id="340" r:id="rId7"/>
    <p:sldId id="310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F98CD7-C5D7-4626-B92F-4FF29245060D}" type="datetimeFigureOut">
              <a:rPr lang="ar-EG" smtClean="0"/>
              <a:pPr/>
              <a:t>02/08/1441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A78C56-979F-4123-8E7E-5C23D731F869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661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6126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800" b="1" dirty="0" smtClean="0"/>
              <a:t>II- SALIVARY GLANDS</a:t>
            </a:r>
            <a:endParaRPr lang="ar-EG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II-SALIVARY CALCULI (SIALOLITH)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parotid duct is the most commonly involved.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Sialolith</a:t>
            </a:r>
            <a:r>
              <a:rPr lang="en-US" dirty="0" smtClean="0"/>
              <a:t> is seen more often in equines and also recorded in cattle, dogs and camels.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sialolith</a:t>
            </a:r>
            <a:r>
              <a:rPr lang="en-US" dirty="0" smtClean="0"/>
              <a:t> is formed of an organic nucleus, surrounded by concentric layers of calcium phosphate crystals.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35280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685800"/>
            <a:ext cx="4026408" cy="5943600"/>
          </a:xfrm>
        </p:spPr>
        <p:txBody>
          <a:bodyPr/>
          <a:lstStyle/>
          <a:p>
            <a:pPr algn="l" rtl="0"/>
            <a:r>
              <a:rPr lang="en-US" i="1" dirty="0" smtClean="0"/>
              <a:t>Signs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Diagnosis</a:t>
            </a:r>
          </a:p>
          <a:p>
            <a:pPr algn="l" rtl="0"/>
            <a:endParaRPr lang="en-US" i="1" dirty="0" smtClean="0"/>
          </a:p>
          <a:p>
            <a:pPr algn="l" rtl="0"/>
            <a:endParaRPr lang="en-US" i="1" dirty="0" smtClean="0"/>
          </a:p>
          <a:p>
            <a:pPr algn="l" rtl="0">
              <a:buNone/>
            </a:pPr>
            <a:endParaRPr lang="en-US" i="1" dirty="0" smtClean="0"/>
          </a:p>
          <a:p>
            <a:pPr algn="l" rtl="0"/>
            <a:r>
              <a:rPr lang="en-US" i="1" dirty="0" smtClean="0"/>
              <a:t>Treatment:</a:t>
            </a:r>
            <a:endParaRPr lang="ar-EG" dirty="0"/>
          </a:p>
        </p:txBody>
      </p:sp>
      <p:pic>
        <p:nvPicPr>
          <p:cNvPr id="7" name="Content Placeholder 6" descr="salivary duct calculi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0"/>
            <a:ext cx="4572000" cy="68445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III-SALIVARY FISTULA</a:t>
            </a:r>
            <a:endParaRPr lang="ar-EG" dirty="0"/>
          </a:p>
        </p:txBody>
      </p:sp>
      <p:pic>
        <p:nvPicPr>
          <p:cNvPr id="2051" name="Picture 3" descr="D:\clinical cases\clinical cases\salivary fistula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335881"/>
            <a:ext cx="739140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8077200" cy="5562600"/>
          </a:xfrm>
        </p:spPr>
        <p:txBody>
          <a:bodyPr/>
          <a:lstStyle/>
          <a:p>
            <a:pPr algn="l" rtl="0">
              <a:buNone/>
            </a:pPr>
            <a:r>
              <a:rPr lang="en-US" b="1" i="1" dirty="0" smtClean="0"/>
              <a:t>Signs</a:t>
            </a:r>
          </a:p>
          <a:p>
            <a:pPr algn="l" rtl="0">
              <a:buNone/>
            </a:pPr>
            <a:r>
              <a:rPr lang="en-US" b="1" i="1" dirty="0" smtClean="0"/>
              <a:t>Diagnosis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>
              <a:buNone/>
            </a:pPr>
            <a:r>
              <a:rPr lang="en-US" b="1" i="1" dirty="0" smtClean="0"/>
              <a:t>Treatment</a:t>
            </a:r>
          </a:p>
          <a:p>
            <a:pPr algn="l" rtl="0"/>
            <a:r>
              <a:rPr lang="en-US" dirty="0" smtClean="0"/>
              <a:t>Repair the fistula</a:t>
            </a:r>
          </a:p>
          <a:p>
            <a:pPr algn="l" rtl="0"/>
            <a:r>
              <a:rPr lang="en-US" dirty="0" smtClean="0"/>
              <a:t>Creation of intra- oral fistula (</a:t>
            </a:r>
            <a:r>
              <a:rPr lang="en-US" dirty="0" err="1" smtClean="0"/>
              <a:t>marsupialization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Destruction of the function of the gland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66888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IV-ECTASIA OF THE PAROTID DUCT</a:t>
            </a:r>
            <a:endParaRPr lang="ar-EG" dirty="0"/>
          </a:p>
        </p:txBody>
      </p:sp>
      <p:pic>
        <p:nvPicPr>
          <p:cNvPr id="3074" name="Picture 2" descr="D:\clinical cases\clinical cases\parotid ectasia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69219"/>
            <a:ext cx="7318375" cy="5488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866888" cy="541020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i="1" dirty="0" smtClean="0"/>
              <a:t>Causes: -</a:t>
            </a:r>
          </a:p>
          <a:p>
            <a:pPr algn="l" rtl="0"/>
            <a:r>
              <a:rPr lang="en-US" dirty="0" smtClean="0"/>
              <a:t>Congenital</a:t>
            </a:r>
          </a:p>
          <a:p>
            <a:pPr algn="l" rtl="0"/>
            <a:r>
              <a:rPr lang="en-US" dirty="0" smtClean="0"/>
              <a:t>Obstruction</a:t>
            </a:r>
          </a:p>
          <a:p>
            <a:pPr algn="l" rtl="0"/>
            <a:r>
              <a:rPr lang="en-US" dirty="0" smtClean="0"/>
              <a:t>Scaring of the orifice at the papilla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>
              <a:buNone/>
            </a:pPr>
            <a:r>
              <a:rPr lang="en-US" b="1" i="1" dirty="0" smtClean="0"/>
              <a:t>Signs: -</a:t>
            </a:r>
          </a:p>
          <a:p>
            <a:pPr algn="l" rtl="0"/>
            <a:r>
              <a:rPr lang="en-US" dirty="0" smtClean="0"/>
              <a:t>1-The duct is dilated</a:t>
            </a:r>
          </a:p>
          <a:p>
            <a:pPr algn="l" rtl="0"/>
            <a:r>
              <a:rPr lang="en-US" dirty="0" smtClean="0"/>
              <a:t>2-The swelling is soft and having the consistency of engorged vein</a:t>
            </a:r>
          </a:p>
          <a:p>
            <a:pPr algn="l" rtl="0"/>
            <a:r>
              <a:rPr lang="en-US" dirty="0" smtClean="0"/>
              <a:t>3-The dilated duct may reach the fest size in buffaloes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i="1" dirty="0" smtClean="0"/>
              <a:t>Treatment: </a:t>
            </a:r>
          </a:p>
          <a:p>
            <a:pPr algn="l" rtl="0"/>
            <a:r>
              <a:rPr lang="en-US" dirty="0" smtClean="0"/>
              <a:t>pass a probe through the orifice of the duct</a:t>
            </a:r>
          </a:p>
          <a:p>
            <a:pPr algn="l" rtl="0"/>
            <a:r>
              <a:rPr lang="en-US" dirty="0" smtClean="0"/>
              <a:t>Incision of the narrow orifice with special scalpel</a:t>
            </a:r>
          </a:p>
          <a:p>
            <a:pPr algn="l" rtl="0"/>
            <a:r>
              <a:rPr lang="en-US" dirty="0" smtClean="0"/>
              <a:t>Creation of artificial intra-oral fistula (</a:t>
            </a:r>
            <a:r>
              <a:rPr lang="en-US" dirty="0" err="1" smtClean="0"/>
              <a:t>marsupialization</a:t>
            </a:r>
            <a:r>
              <a:rPr lang="en-US" dirty="0" smtClean="0"/>
              <a:t>):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V- SIALADENITIS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i="1" dirty="0" smtClean="0"/>
              <a:t>Cause: -</a:t>
            </a:r>
          </a:p>
          <a:p>
            <a:pPr algn="l" rtl="0"/>
            <a:r>
              <a:rPr lang="en-US" dirty="0" smtClean="0"/>
              <a:t>Trauma from penetrating wounds</a:t>
            </a:r>
          </a:p>
          <a:p>
            <a:pPr algn="l" rtl="0"/>
            <a:r>
              <a:rPr lang="en-US" dirty="0" smtClean="0"/>
              <a:t>Systemic infection</a:t>
            </a:r>
          </a:p>
          <a:p>
            <a:pPr algn="l" rtl="0"/>
            <a:r>
              <a:rPr lang="en-US" dirty="0" smtClean="0"/>
              <a:t>Systemic viral disease as canine distemper</a:t>
            </a:r>
          </a:p>
          <a:p>
            <a:pPr algn="l" rtl="0"/>
            <a:r>
              <a:rPr lang="en-US" dirty="0" smtClean="0"/>
              <a:t>Retrograde infection through the parotid duct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87362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i="1" dirty="0" smtClean="0"/>
              <a:t>Signs:</a:t>
            </a:r>
            <a:r>
              <a:rPr lang="en-US" i="1" dirty="0" smtClean="0"/>
              <a:t> </a:t>
            </a:r>
          </a:p>
          <a:p>
            <a:pPr algn="l" rtl="0"/>
            <a:r>
              <a:rPr lang="en-US" dirty="0" smtClean="0"/>
              <a:t>Fever, depression, and painful, swollen salivary glands</a:t>
            </a:r>
          </a:p>
          <a:p>
            <a:pPr algn="l" rtl="0"/>
            <a:r>
              <a:rPr lang="en-US" dirty="0" smtClean="0"/>
              <a:t>Rupture of an abscessed gland discharges pus </a:t>
            </a:r>
          </a:p>
          <a:p>
            <a:pPr algn="l" rtl="0"/>
            <a:r>
              <a:rPr lang="en-US" dirty="0" smtClean="0"/>
              <a:t>Rupture through the skin may cause a salivary fistula to form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>
              <a:buNone/>
            </a:pPr>
            <a:r>
              <a:rPr lang="en-US" b="1" i="1" dirty="0" smtClean="0"/>
              <a:t>Treatment: </a:t>
            </a:r>
            <a:endParaRPr lang="en-US" i="1" dirty="0" smtClean="0"/>
          </a:p>
          <a:p>
            <a:pPr algn="l" rtl="0"/>
            <a:r>
              <a:rPr lang="en-US" dirty="0" smtClean="0"/>
              <a:t>Abscess should be drained</a:t>
            </a:r>
          </a:p>
          <a:p>
            <a:pPr algn="l" rtl="0"/>
            <a:r>
              <a:rPr lang="en-US" dirty="0" smtClean="0"/>
              <a:t>Systemic antibiotics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990600" y="0"/>
            <a:ext cx="7943088" cy="914400"/>
          </a:xfrm>
        </p:spPr>
        <p:txBody>
          <a:bodyPr>
            <a:normAutofit/>
          </a:bodyPr>
          <a:lstStyle/>
          <a:p>
            <a:endParaRPr lang="ar-EG" dirty="0"/>
          </a:p>
        </p:txBody>
      </p:sp>
      <p:pic>
        <p:nvPicPr>
          <p:cNvPr id="5" name="Content Placeholder 4" descr="salivary gland 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87842" cy="5021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Content Placeholder 4" descr="salivary gland 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6" y="990600"/>
            <a:ext cx="8917494" cy="4930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9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I-SALIVARY MUCOCELE (SIALOCELE OR SALIVARY CYST)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095488" cy="55626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Salivary </a:t>
            </a:r>
            <a:r>
              <a:rPr lang="en-US" dirty="0" err="1" smtClean="0"/>
              <a:t>mucocele</a:t>
            </a:r>
            <a:r>
              <a:rPr lang="en-US" dirty="0" smtClean="0"/>
              <a:t> is a collection of saliva that leaked from a damaged salivary gland or duct,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lined by inflammatory tissue (called granulation tissue)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Salivary </a:t>
            </a:r>
            <a:r>
              <a:rPr lang="en-US" dirty="0" err="1" smtClean="0"/>
              <a:t>mucocele</a:t>
            </a:r>
            <a:r>
              <a:rPr lang="en-US" dirty="0" smtClean="0"/>
              <a:t> is the most common salivary gland disorder of dogs but are very rarely in cats.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sublingual and </a:t>
            </a:r>
            <a:r>
              <a:rPr lang="en-US" dirty="0" err="1" smtClean="0"/>
              <a:t>mandibular</a:t>
            </a:r>
            <a:r>
              <a:rPr lang="en-US" dirty="0" smtClean="0"/>
              <a:t> glands are involved most commonly.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411162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866888" cy="5257800"/>
          </a:xfrm>
        </p:spPr>
        <p:txBody>
          <a:bodyPr/>
          <a:lstStyle/>
          <a:p>
            <a:pPr algn="l" rtl="0">
              <a:buNone/>
            </a:pPr>
            <a:r>
              <a:rPr lang="en-US" b="1" i="1" dirty="0" smtClean="0"/>
              <a:t>Salivary </a:t>
            </a:r>
            <a:r>
              <a:rPr lang="en-US" b="1" i="1" dirty="0" err="1" smtClean="0"/>
              <a:t>mucocele</a:t>
            </a:r>
            <a:r>
              <a:rPr lang="en-US" b="1" i="1" dirty="0" smtClean="0"/>
              <a:t> may be classified as follows:</a:t>
            </a:r>
          </a:p>
          <a:p>
            <a:pPr algn="l" rtl="0">
              <a:buNone/>
            </a:pPr>
            <a:endParaRPr lang="en-US" b="1" i="1" dirty="0" smtClean="0"/>
          </a:p>
          <a:p>
            <a:pPr algn="l" rtl="0"/>
            <a:r>
              <a:rPr lang="en-US" dirty="0" smtClean="0"/>
              <a:t>Cervical </a:t>
            </a:r>
            <a:r>
              <a:rPr lang="en-US" dirty="0" err="1" smtClean="0"/>
              <a:t>Mucoceles</a:t>
            </a:r>
            <a:endParaRPr lang="en-US" dirty="0" smtClean="0"/>
          </a:p>
          <a:p>
            <a:pPr algn="l" rtl="0"/>
            <a:r>
              <a:rPr lang="en-US" dirty="0" smtClean="0"/>
              <a:t>Sublingual </a:t>
            </a:r>
            <a:r>
              <a:rPr lang="en-US" dirty="0" err="1" smtClean="0"/>
              <a:t>Mucoceles</a:t>
            </a:r>
            <a:r>
              <a:rPr lang="en-US" dirty="0" smtClean="0"/>
              <a:t> (</a:t>
            </a:r>
            <a:r>
              <a:rPr lang="en-US" dirty="0" err="1" smtClean="0"/>
              <a:t>Ranula</a:t>
            </a:r>
            <a:r>
              <a:rPr lang="en-US" dirty="0" smtClean="0"/>
              <a:t>)</a:t>
            </a:r>
          </a:p>
          <a:p>
            <a:pPr algn="l" rtl="0"/>
            <a:r>
              <a:rPr lang="en-US" sz="3200" dirty="0" smtClean="0"/>
              <a:t>Pharyngeal </a:t>
            </a:r>
            <a:r>
              <a:rPr lang="en-US" sz="3200" dirty="0" err="1" smtClean="0"/>
              <a:t>mucoceles</a:t>
            </a:r>
            <a:endParaRPr lang="ar-EG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Content Placeholder 4" descr="salivary mucocele cervical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5105400" cy="3848808"/>
          </a:xfrm>
        </p:spPr>
      </p:pic>
      <p:pic>
        <p:nvPicPr>
          <p:cNvPr id="6" name="Content Placeholder 5" descr="salivary mucocele cervical-bilateral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14800" y="3505200"/>
            <a:ext cx="5029200" cy="3352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82880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pic>
        <p:nvPicPr>
          <p:cNvPr id="12" name="Content Placeholder 11" descr="salivary mucocele ranula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71149" cy="3684587"/>
          </a:xfrm>
        </p:spPr>
      </p:pic>
      <p:pic>
        <p:nvPicPr>
          <p:cNvPr id="13" name="Content Placeholder 12" descr="salivary mucocele pharynageal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03061" y="3300446"/>
            <a:ext cx="5240939" cy="35575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66888" cy="914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EXCISION OF MANDIBULAR &amp; SUBLINGUAL GLANDS</a:t>
            </a:r>
            <a:endParaRPr lang="ar-EG" sz="2400" dirty="0"/>
          </a:p>
        </p:txBody>
      </p:sp>
      <p:pic>
        <p:nvPicPr>
          <p:cNvPr id="5" name="Content Placeholder 4" descr="mandibular salivary glang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4800" y="457199"/>
            <a:ext cx="5029200" cy="3235345"/>
          </a:xfrm>
        </p:spPr>
      </p:pic>
      <p:pic>
        <p:nvPicPr>
          <p:cNvPr id="6" name="Content Placeholder 5" descr="mandibular salivary gland removal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666645"/>
            <a:ext cx="5562600" cy="41913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8095488" cy="762000"/>
          </a:xfrm>
        </p:spPr>
        <p:txBody>
          <a:bodyPr/>
          <a:lstStyle/>
          <a:p>
            <a:r>
              <a:rPr lang="en-US" sz="4000" dirty="0" err="1" smtClean="0"/>
              <a:t>Marsupialization</a:t>
            </a:r>
            <a:endParaRPr lang="ar-EG" dirty="0"/>
          </a:p>
        </p:txBody>
      </p:sp>
      <p:pic>
        <p:nvPicPr>
          <p:cNvPr id="7" name="Content Placeholder 6" descr="salivary ranula marsubilization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78500"/>
            <a:ext cx="7696200" cy="5879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1397</TotalTime>
  <Words>299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II- SALIVARY GLANDS</vt:lpstr>
      <vt:lpstr>PowerPoint Presentation</vt:lpstr>
      <vt:lpstr>PowerPoint Presentation</vt:lpstr>
      <vt:lpstr>I-SALIVARY MUCOCELE (SIALOCELE OR SALIVARY CYST)</vt:lpstr>
      <vt:lpstr>PowerPoint Presentation</vt:lpstr>
      <vt:lpstr>PowerPoint Presentation</vt:lpstr>
      <vt:lpstr>PowerPoint Presentation</vt:lpstr>
      <vt:lpstr>EXCISION OF MANDIBULAR &amp; SUBLINGUAL GLANDS</vt:lpstr>
      <vt:lpstr>Marsupialization</vt:lpstr>
      <vt:lpstr>II-SALIVARY CALCULI (SIALOLITH)</vt:lpstr>
      <vt:lpstr>PowerPoint Presentation</vt:lpstr>
      <vt:lpstr>III-SALIVARY FISTULA</vt:lpstr>
      <vt:lpstr>PowerPoint Presentation</vt:lpstr>
      <vt:lpstr>IV-ECTASIA OF THE PAROTID DUCT</vt:lpstr>
      <vt:lpstr>PowerPoint Presentation</vt:lpstr>
      <vt:lpstr>PowerPoint Presentation</vt:lpstr>
      <vt:lpstr>V- SIALADENITIS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ahmed.m</dc:creator>
  <cp:lastModifiedBy>vistapro</cp:lastModifiedBy>
  <cp:revision>100</cp:revision>
  <dcterms:created xsi:type="dcterms:W3CDTF">2006-08-16T00:00:00Z</dcterms:created>
  <dcterms:modified xsi:type="dcterms:W3CDTF">2020-03-26T12:19:45Z</dcterms:modified>
</cp:coreProperties>
</file>