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0" r:id="rId4"/>
    <p:sldId id="259" r:id="rId5"/>
    <p:sldId id="264" r:id="rId6"/>
    <p:sldId id="263" r:id="rId7"/>
    <p:sldId id="265" r:id="rId8"/>
    <p:sldId id="266" r:id="rId9"/>
    <p:sldId id="294" r:id="rId10"/>
    <p:sldId id="269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93" r:id="rId20"/>
    <p:sldId id="281" r:id="rId21"/>
    <p:sldId id="295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0C29A-82C5-4A74-BAC2-FB797734032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BBFB9D35-8243-4024-B042-1A1E91C150E4}">
      <dgm:prSet phldrT="[Text]"/>
      <dgm:spPr/>
      <dgm:t>
        <a:bodyPr/>
        <a:lstStyle/>
        <a:p>
          <a:pPr rtl="1"/>
          <a:endParaRPr lang="ar-EG" dirty="0"/>
        </a:p>
      </dgm:t>
    </dgm:pt>
    <dgm:pt modelId="{B0CBCD03-1E97-46C0-9510-430AEC9EA06C}" type="parTrans" cxnId="{221F70D1-E027-464E-8FD5-73660A8E89D9}">
      <dgm:prSet/>
      <dgm:spPr/>
      <dgm:t>
        <a:bodyPr/>
        <a:lstStyle/>
        <a:p>
          <a:pPr rtl="1"/>
          <a:endParaRPr lang="ar-EG"/>
        </a:p>
      </dgm:t>
    </dgm:pt>
    <dgm:pt modelId="{24DFEF79-C15D-41BF-B3DD-659CB1AE3AB5}" type="sibTrans" cxnId="{221F70D1-E027-464E-8FD5-73660A8E89D9}">
      <dgm:prSet/>
      <dgm:spPr/>
      <dgm:t>
        <a:bodyPr/>
        <a:lstStyle/>
        <a:p>
          <a:pPr rtl="1"/>
          <a:endParaRPr lang="ar-EG"/>
        </a:p>
      </dgm:t>
    </dgm:pt>
    <dgm:pt modelId="{B3361D2A-87A3-4A0F-A396-D20F827B640B}">
      <dgm:prSet phldrT="[Text]"/>
      <dgm:spPr/>
      <dgm:t>
        <a:bodyPr/>
        <a:lstStyle/>
        <a:p>
          <a:pPr algn="l" rtl="0"/>
          <a:r>
            <a:rPr lang="en-US" dirty="0" smtClean="0"/>
            <a:t>Dental tarter</a:t>
          </a:r>
          <a:endParaRPr lang="ar-EG" dirty="0"/>
        </a:p>
      </dgm:t>
    </dgm:pt>
    <dgm:pt modelId="{C82D1057-9252-45E2-BFA2-F535271B9647}" type="parTrans" cxnId="{68E3A78D-EC1C-4D9B-AB6B-ACD0E8547D02}">
      <dgm:prSet/>
      <dgm:spPr/>
      <dgm:t>
        <a:bodyPr/>
        <a:lstStyle/>
        <a:p>
          <a:pPr rtl="1"/>
          <a:endParaRPr lang="ar-EG"/>
        </a:p>
      </dgm:t>
    </dgm:pt>
    <dgm:pt modelId="{5DACE1B9-C02A-4D3A-8696-96B5F9AFE331}" type="sibTrans" cxnId="{68E3A78D-EC1C-4D9B-AB6B-ACD0E8547D02}">
      <dgm:prSet/>
      <dgm:spPr/>
      <dgm:t>
        <a:bodyPr/>
        <a:lstStyle/>
        <a:p>
          <a:pPr rtl="1"/>
          <a:endParaRPr lang="ar-EG"/>
        </a:p>
      </dgm:t>
    </dgm:pt>
    <dgm:pt modelId="{B26CF28E-3E9F-4EFA-A9AE-9D6E405F99E0}">
      <dgm:prSet phldrT="[Text]"/>
      <dgm:spPr/>
      <dgm:t>
        <a:bodyPr/>
        <a:lstStyle/>
        <a:p>
          <a:pPr algn="r" rtl="1"/>
          <a:endParaRPr lang="ar-EG" dirty="0"/>
        </a:p>
      </dgm:t>
    </dgm:pt>
    <dgm:pt modelId="{21B68206-25C4-4EF4-8CE9-5C1AFEE557BC}" type="parTrans" cxnId="{7F4BC922-190F-4F99-9DD7-2D96C37D3E02}">
      <dgm:prSet/>
      <dgm:spPr/>
      <dgm:t>
        <a:bodyPr/>
        <a:lstStyle/>
        <a:p>
          <a:pPr rtl="1"/>
          <a:endParaRPr lang="ar-EG"/>
        </a:p>
      </dgm:t>
    </dgm:pt>
    <dgm:pt modelId="{0A996537-8953-4A2A-A49A-4F3EEBB4EB41}" type="sibTrans" cxnId="{7F4BC922-190F-4F99-9DD7-2D96C37D3E02}">
      <dgm:prSet/>
      <dgm:spPr/>
      <dgm:t>
        <a:bodyPr/>
        <a:lstStyle/>
        <a:p>
          <a:pPr rtl="1"/>
          <a:endParaRPr lang="ar-EG"/>
        </a:p>
      </dgm:t>
    </dgm:pt>
    <dgm:pt modelId="{3ACCFE8B-448B-4D08-9C39-3EFEEDED08B2}">
      <dgm:prSet phldrT="[Text]"/>
      <dgm:spPr/>
      <dgm:t>
        <a:bodyPr/>
        <a:lstStyle/>
        <a:p>
          <a:pPr rtl="1"/>
          <a:r>
            <a:rPr lang="en-US" dirty="0" smtClean="0"/>
            <a:t>M.Os</a:t>
          </a:r>
          <a:endParaRPr lang="ar-EG" dirty="0"/>
        </a:p>
      </dgm:t>
    </dgm:pt>
    <dgm:pt modelId="{C895481B-635F-4AE4-BB0D-4E3349CDB27E}" type="parTrans" cxnId="{9D5E1CD0-7686-4613-8570-69DD1E317D6D}">
      <dgm:prSet/>
      <dgm:spPr/>
      <dgm:t>
        <a:bodyPr/>
        <a:lstStyle/>
        <a:p>
          <a:pPr rtl="1"/>
          <a:endParaRPr lang="ar-EG"/>
        </a:p>
      </dgm:t>
    </dgm:pt>
    <dgm:pt modelId="{74FED7B1-1C34-4B0F-80AD-F5E51D7155DA}" type="sibTrans" cxnId="{9D5E1CD0-7686-4613-8570-69DD1E317D6D}">
      <dgm:prSet/>
      <dgm:spPr/>
      <dgm:t>
        <a:bodyPr/>
        <a:lstStyle/>
        <a:p>
          <a:pPr rtl="1"/>
          <a:endParaRPr lang="ar-EG"/>
        </a:p>
      </dgm:t>
    </dgm:pt>
    <dgm:pt modelId="{7D141D01-0510-4247-9BE2-A4DAD009F790}">
      <dgm:prSet phldrT="[Text]"/>
      <dgm:spPr/>
      <dgm:t>
        <a:bodyPr/>
        <a:lstStyle/>
        <a:p>
          <a:pPr rtl="0"/>
          <a:r>
            <a:rPr lang="en-US" dirty="0" smtClean="0"/>
            <a:t>Recession of gum</a:t>
          </a:r>
          <a:endParaRPr lang="ar-EG" dirty="0"/>
        </a:p>
      </dgm:t>
    </dgm:pt>
    <dgm:pt modelId="{C290B097-2424-4D7C-A949-6453BE4C38C1}" type="parTrans" cxnId="{DFD68614-7F82-4544-94C9-227BC7D75B4B}">
      <dgm:prSet/>
      <dgm:spPr/>
      <dgm:t>
        <a:bodyPr/>
        <a:lstStyle/>
        <a:p>
          <a:pPr rtl="1"/>
          <a:endParaRPr lang="ar-EG"/>
        </a:p>
      </dgm:t>
    </dgm:pt>
    <dgm:pt modelId="{79A14CE2-46F7-46ED-B345-A9CF556BDE61}" type="sibTrans" cxnId="{DFD68614-7F82-4544-94C9-227BC7D75B4B}">
      <dgm:prSet/>
      <dgm:spPr/>
      <dgm:t>
        <a:bodyPr/>
        <a:lstStyle/>
        <a:p>
          <a:pPr rtl="1"/>
          <a:endParaRPr lang="ar-EG"/>
        </a:p>
      </dgm:t>
    </dgm:pt>
    <dgm:pt modelId="{410D41EC-19C1-4AEB-B1AF-351DF84B09DA}">
      <dgm:prSet phldrT="[Text]" phldr="1"/>
      <dgm:spPr/>
      <dgm:t>
        <a:bodyPr/>
        <a:lstStyle/>
        <a:p>
          <a:pPr rtl="1"/>
          <a:endParaRPr lang="ar-EG" dirty="0"/>
        </a:p>
      </dgm:t>
    </dgm:pt>
    <dgm:pt modelId="{BEAF889A-8799-45B9-96CE-8FE4323C9232}" type="parTrans" cxnId="{540E1775-DD19-4E57-BAB3-83D19C798545}">
      <dgm:prSet/>
      <dgm:spPr/>
      <dgm:t>
        <a:bodyPr/>
        <a:lstStyle/>
        <a:p>
          <a:pPr rtl="1"/>
          <a:endParaRPr lang="ar-EG"/>
        </a:p>
      </dgm:t>
    </dgm:pt>
    <dgm:pt modelId="{E032B1C0-615C-4D54-91DB-F6FC7ACCCAEE}" type="sibTrans" cxnId="{540E1775-DD19-4E57-BAB3-83D19C798545}">
      <dgm:prSet/>
      <dgm:spPr/>
      <dgm:t>
        <a:bodyPr/>
        <a:lstStyle/>
        <a:p>
          <a:pPr rtl="1"/>
          <a:endParaRPr lang="ar-EG"/>
        </a:p>
      </dgm:t>
    </dgm:pt>
    <dgm:pt modelId="{657424D8-50D0-4563-AE91-FA66F477F141}">
      <dgm:prSet phldrT="[Text]" phldr="1"/>
      <dgm:spPr/>
      <dgm:t>
        <a:bodyPr/>
        <a:lstStyle/>
        <a:p>
          <a:pPr rtl="1"/>
          <a:endParaRPr lang="ar-EG" dirty="0"/>
        </a:p>
      </dgm:t>
    </dgm:pt>
    <dgm:pt modelId="{D210CD02-08C9-4C3D-90DA-7C240BBFF117}" type="parTrans" cxnId="{55A56766-4E7A-48EB-9297-690EFDAC622D}">
      <dgm:prSet/>
      <dgm:spPr/>
      <dgm:t>
        <a:bodyPr/>
        <a:lstStyle/>
        <a:p>
          <a:pPr rtl="1"/>
          <a:endParaRPr lang="ar-EG"/>
        </a:p>
      </dgm:t>
    </dgm:pt>
    <dgm:pt modelId="{5C4967E0-154D-4B4F-BC83-679795C257D2}" type="sibTrans" cxnId="{55A56766-4E7A-48EB-9297-690EFDAC622D}">
      <dgm:prSet/>
      <dgm:spPr/>
      <dgm:t>
        <a:bodyPr/>
        <a:lstStyle/>
        <a:p>
          <a:pPr rtl="1"/>
          <a:endParaRPr lang="ar-EG"/>
        </a:p>
      </dgm:t>
    </dgm:pt>
    <dgm:pt modelId="{904AE081-419A-4014-B634-A5D52C22E1FE}">
      <dgm:prSet phldrT="[Text]"/>
      <dgm:spPr/>
      <dgm:t>
        <a:bodyPr/>
        <a:lstStyle/>
        <a:p>
          <a:pPr algn="l" rtl="0"/>
          <a:r>
            <a:rPr lang="en-US" dirty="0" smtClean="0"/>
            <a:t>protease, </a:t>
          </a:r>
          <a:r>
            <a:rPr lang="en-US" dirty="0" err="1" smtClean="0"/>
            <a:t>collagenase</a:t>
          </a:r>
          <a:r>
            <a:rPr lang="en-US" dirty="0" smtClean="0"/>
            <a:t> and </a:t>
          </a:r>
          <a:r>
            <a:rPr lang="en-US" dirty="0" err="1" smtClean="0"/>
            <a:t>elastase</a:t>
          </a:r>
          <a:r>
            <a:rPr lang="en-US" dirty="0" smtClean="0"/>
            <a:t> enzymes</a:t>
          </a:r>
          <a:endParaRPr lang="ar-EG" dirty="0"/>
        </a:p>
      </dgm:t>
    </dgm:pt>
    <dgm:pt modelId="{B5E70B62-2E29-4599-82FC-A38F00A21970}" type="parTrans" cxnId="{25599B9C-0B02-423A-9940-C38F70997986}">
      <dgm:prSet/>
      <dgm:spPr/>
      <dgm:t>
        <a:bodyPr/>
        <a:lstStyle/>
        <a:p>
          <a:pPr rtl="1"/>
          <a:endParaRPr lang="ar-EG"/>
        </a:p>
      </dgm:t>
    </dgm:pt>
    <dgm:pt modelId="{55100EB3-8739-4422-A41F-BE8AED90B835}" type="sibTrans" cxnId="{25599B9C-0B02-423A-9940-C38F70997986}">
      <dgm:prSet/>
      <dgm:spPr/>
      <dgm:t>
        <a:bodyPr/>
        <a:lstStyle/>
        <a:p>
          <a:pPr rtl="1"/>
          <a:endParaRPr lang="ar-EG"/>
        </a:p>
      </dgm:t>
    </dgm:pt>
    <dgm:pt modelId="{BC567F82-EE39-469F-8D4F-6E20AA186831}">
      <dgm:prSet phldrT="[Text]"/>
      <dgm:spPr/>
      <dgm:t>
        <a:bodyPr/>
        <a:lstStyle/>
        <a:p>
          <a:pPr algn="l" rtl="0"/>
          <a:r>
            <a:rPr lang="en-US" dirty="0" err="1" smtClean="0"/>
            <a:t>Peidontal</a:t>
          </a:r>
          <a:r>
            <a:rPr lang="en-US" dirty="0" smtClean="0"/>
            <a:t> pockets</a:t>
          </a:r>
          <a:endParaRPr lang="ar-EG" dirty="0"/>
        </a:p>
      </dgm:t>
    </dgm:pt>
    <dgm:pt modelId="{D55B995A-A78B-4723-8E64-41B7CF2232B7}" type="parTrans" cxnId="{AC030819-FBB3-449C-A374-8B42B8697F43}">
      <dgm:prSet/>
      <dgm:spPr/>
      <dgm:t>
        <a:bodyPr/>
        <a:lstStyle/>
        <a:p>
          <a:pPr rtl="1"/>
          <a:endParaRPr lang="ar-EG"/>
        </a:p>
      </dgm:t>
    </dgm:pt>
    <dgm:pt modelId="{A7B89A35-A41E-4EDF-A4D7-C704954DDE8E}" type="sibTrans" cxnId="{AC030819-FBB3-449C-A374-8B42B8697F43}">
      <dgm:prSet/>
      <dgm:spPr/>
      <dgm:t>
        <a:bodyPr/>
        <a:lstStyle/>
        <a:p>
          <a:pPr rtl="1"/>
          <a:endParaRPr lang="ar-EG"/>
        </a:p>
      </dgm:t>
    </dgm:pt>
    <dgm:pt modelId="{13AD69C6-5F6A-4EBF-AEDE-18BC05A75497}">
      <dgm:prSet phldrT="[Text]"/>
      <dgm:spPr/>
      <dgm:t>
        <a:bodyPr/>
        <a:lstStyle/>
        <a:p>
          <a:pPr rtl="1"/>
          <a:endParaRPr lang="ar-EG" dirty="0"/>
        </a:p>
      </dgm:t>
    </dgm:pt>
    <dgm:pt modelId="{F016E4D5-3329-4930-BF96-F2FB8BAB8921}" type="parTrans" cxnId="{F115968B-3505-41D2-A383-819C06500D02}">
      <dgm:prSet/>
      <dgm:spPr/>
      <dgm:t>
        <a:bodyPr/>
        <a:lstStyle/>
        <a:p>
          <a:pPr rtl="1"/>
          <a:endParaRPr lang="ar-EG"/>
        </a:p>
      </dgm:t>
    </dgm:pt>
    <dgm:pt modelId="{4CF4572B-3824-40A1-AB0E-A519104EACF8}" type="sibTrans" cxnId="{F115968B-3505-41D2-A383-819C06500D02}">
      <dgm:prSet/>
      <dgm:spPr/>
      <dgm:t>
        <a:bodyPr/>
        <a:lstStyle/>
        <a:p>
          <a:pPr rtl="1"/>
          <a:endParaRPr lang="ar-EG"/>
        </a:p>
      </dgm:t>
    </dgm:pt>
    <dgm:pt modelId="{671A351B-6561-45D3-A688-6108B339272A}">
      <dgm:prSet phldrT="[Text]"/>
      <dgm:spPr/>
      <dgm:t>
        <a:bodyPr/>
        <a:lstStyle/>
        <a:p>
          <a:pPr algn="l" rtl="0"/>
          <a:endParaRPr lang="ar-EG" dirty="0"/>
        </a:p>
      </dgm:t>
    </dgm:pt>
    <dgm:pt modelId="{403D2E7A-3583-44AF-A20C-DCAA06DD03D2}" type="parTrans" cxnId="{27D65DD4-7275-4823-B632-A19CD58777CB}">
      <dgm:prSet/>
      <dgm:spPr/>
    </dgm:pt>
    <dgm:pt modelId="{23F343A7-2704-4F9C-BF22-6BA9A7C3A76A}" type="sibTrans" cxnId="{27D65DD4-7275-4823-B632-A19CD58777CB}">
      <dgm:prSet/>
      <dgm:spPr/>
    </dgm:pt>
    <dgm:pt modelId="{C32A9D97-515D-4DF3-8F84-582482669CF2}" type="pres">
      <dgm:prSet presAssocID="{8E90C29A-82C5-4A74-BAC2-FB79773403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D52A0E2E-D7B5-4319-994E-27877E32706E}" type="pres">
      <dgm:prSet presAssocID="{BBFB9D35-8243-4024-B042-1A1E91C150E4}" presName="composite" presStyleCnt="0"/>
      <dgm:spPr/>
    </dgm:pt>
    <dgm:pt modelId="{0334222E-C5F1-424F-9391-1C9D3EEF0EEF}" type="pres">
      <dgm:prSet presAssocID="{BBFB9D35-8243-4024-B042-1A1E91C150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6B90188-FBE1-4864-8350-395F74230CEE}" type="pres">
      <dgm:prSet presAssocID="{BBFB9D35-8243-4024-B042-1A1E91C150E4}" presName="descendantText" presStyleLbl="alignAcc1" presStyleIdx="0" presStyleCnt="3" custScaleY="7612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4ABED04-445F-4373-BF15-BFBC4F51A99B}" type="pres">
      <dgm:prSet presAssocID="{24DFEF79-C15D-41BF-B3DD-659CB1AE3AB5}" presName="sp" presStyleCnt="0"/>
      <dgm:spPr/>
    </dgm:pt>
    <dgm:pt modelId="{3DCBB0EB-9138-4C6E-8F87-648D8ACA0B18}" type="pres">
      <dgm:prSet presAssocID="{3ACCFE8B-448B-4D08-9C39-3EFEEDED08B2}" presName="composite" presStyleCnt="0"/>
      <dgm:spPr/>
    </dgm:pt>
    <dgm:pt modelId="{9EC6D05A-A508-429B-B036-99A937D0C81E}" type="pres">
      <dgm:prSet presAssocID="{3ACCFE8B-448B-4D08-9C39-3EFEEDED08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92883EA-AECD-4230-A3BF-B94478D6BDC9}" type="pres">
      <dgm:prSet presAssocID="{3ACCFE8B-448B-4D08-9C39-3EFEEDED08B2}" presName="descendantText" presStyleLbl="alignAcc1" presStyleIdx="1" presStyleCnt="3" custScaleY="10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A75B8AA-7BFA-48AA-AFCC-F6BCBAB19397}" type="pres">
      <dgm:prSet presAssocID="{74FED7B1-1C34-4B0F-80AD-F5E51D7155DA}" presName="sp" presStyleCnt="0"/>
      <dgm:spPr/>
    </dgm:pt>
    <dgm:pt modelId="{F3AD03BF-D2B8-44B0-8C22-9731AE88DD3B}" type="pres">
      <dgm:prSet presAssocID="{657424D8-50D0-4563-AE91-FA66F477F141}" presName="composite" presStyleCnt="0"/>
      <dgm:spPr/>
    </dgm:pt>
    <dgm:pt modelId="{3794B7AF-773C-4FF3-8578-7DC924D3F97B}" type="pres">
      <dgm:prSet presAssocID="{657424D8-50D0-4563-AE91-FA66F477F1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1A44CC1-01C1-4101-90F2-48D7C32C5B2A}" type="pres">
      <dgm:prSet presAssocID="{657424D8-50D0-4563-AE91-FA66F477F1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1DC02F3-30A8-4986-9DE5-55188ED882B2}" type="presOf" srcId="{410D41EC-19C1-4AEB-B1AF-351DF84B09DA}" destId="{192883EA-AECD-4230-A3BF-B94478D6BDC9}" srcOrd="0" destOrd="2" presId="urn:microsoft.com/office/officeart/2005/8/layout/chevron2"/>
    <dgm:cxn modelId="{72521C54-E052-4BDD-9EC0-D3ECB1BD4835}" type="presOf" srcId="{657424D8-50D0-4563-AE91-FA66F477F141}" destId="{3794B7AF-773C-4FF3-8578-7DC924D3F97B}" srcOrd="0" destOrd="0" presId="urn:microsoft.com/office/officeart/2005/8/layout/chevron2"/>
    <dgm:cxn modelId="{9D5E1CD0-7686-4613-8570-69DD1E317D6D}" srcId="{8E90C29A-82C5-4A74-BAC2-FB797734032D}" destId="{3ACCFE8B-448B-4D08-9C39-3EFEEDED08B2}" srcOrd="1" destOrd="0" parTransId="{C895481B-635F-4AE4-BB0D-4E3349CDB27E}" sibTransId="{74FED7B1-1C34-4B0F-80AD-F5E51D7155DA}"/>
    <dgm:cxn modelId="{55A56766-4E7A-48EB-9297-690EFDAC622D}" srcId="{8E90C29A-82C5-4A74-BAC2-FB797734032D}" destId="{657424D8-50D0-4563-AE91-FA66F477F141}" srcOrd="2" destOrd="0" parTransId="{D210CD02-08C9-4C3D-90DA-7C240BBFF117}" sibTransId="{5C4967E0-154D-4B4F-BC83-679795C257D2}"/>
    <dgm:cxn modelId="{221F70D1-E027-464E-8FD5-73660A8E89D9}" srcId="{8E90C29A-82C5-4A74-BAC2-FB797734032D}" destId="{BBFB9D35-8243-4024-B042-1A1E91C150E4}" srcOrd="0" destOrd="0" parTransId="{B0CBCD03-1E97-46C0-9510-430AEC9EA06C}" sibTransId="{24DFEF79-C15D-41BF-B3DD-659CB1AE3AB5}"/>
    <dgm:cxn modelId="{92F8D892-7120-4833-8D8D-CC2A62DF6F57}" type="presOf" srcId="{8E90C29A-82C5-4A74-BAC2-FB797734032D}" destId="{C32A9D97-515D-4DF3-8F84-582482669CF2}" srcOrd="0" destOrd="0" presId="urn:microsoft.com/office/officeart/2005/8/layout/chevron2"/>
    <dgm:cxn modelId="{B98FEAE2-B1E0-4ADC-A315-EB49281269FA}" type="presOf" srcId="{B26CF28E-3E9F-4EFA-A9AE-9D6E405F99E0}" destId="{66B90188-FBE1-4864-8350-395F74230CEE}" srcOrd="0" destOrd="2" presId="urn:microsoft.com/office/officeart/2005/8/layout/chevron2"/>
    <dgm:cxn modelId="{27D65DD4-7275-4823-B632-A19CD58777CB}" srcId="{BBFB9D35-8243-4024-B042-1A1E91C150E4}" destId="{671A351B-6561-45D3-A688-6108B339272A}" srcOrd="1" destOrd="0" parTransId="{403D2E7A-3583-44AF-A20C-DCAA06DD03D2}" sibTransId="{23F343A7-2704-4F9C-BF22-6BA9A7C3A76A}"/>
    <dgm:cxn modelId="{68E3A78D-EC1C-4D9B-AB6B-ACD0E8547D02}" srcId="{BBFB9D35-8243-4024-B042-1A1E91C150E4}" destId="{B3361D2A-87A3-4A0F-A396-D20F827B640B}" srcOrd="0" destOrd="0" parTransId="{C82D1057-9252-45E2-BFA2-F535271B9647}" sibTransId="{5DACE1B9-C02A-4D3A-8696-96B5F9AFE331}"/>
    <dgm:cxn modelId="{8B6FDF89-4B32-4BC0-AE82-1DADC02FBC69}" type="presOf" srcId="{BBFB9D35-8243-4024-B042-1A1E91C150E4}" destId="{0334222E-C5F1-424F-9391-1C9D3EEF0EEF}" srcOrd="0" destOrd="0" presId="urn:microsoft.com/office/officeart/2005/8/layout/chevron2"/>
    <dgm:cxn modelId="{540E1775-DD19-4E57-BAB3-83D19C798545}" srcId="{3ACCFE8B-448B-4D08-9C39-3EFEEDED08B2}" destId="{410D41EC-19C1-4AEB-B1AF-351DF84B09DA}" srcOrd="2" destOrd="0" parTransId="{BEAF889A-8799-45B9-96CE-8FE4323C9232}" sibTransId="{E032B1C0-615C-4D54-91DB-F6FC7ACCCAEE}"/>
    <dgm:cxn modelId="{F115968B-3505-41D2-A383-819C06500D02}" srcId="{3ACCFE8B-448B-4D08-9C39-3EFEEDED08B2}" destId="{13AD69C6-5F6A-4EBF-AEDE-18BC05A75497}" srcOrd="1" destOrd="0" parTransId="{F016E4D5-3329-4930-BF96-F2FB8BAB8921}" sibTransId="{4CF4572B-3824-40A1-AB0E-A519104EACF8}"/>
    <dgm:cxn modelId="{FD43010C-6617-4978-802B-35A8EDCCDEB7}" type="presOf" srcId="{BC567F82-EE39-469F-8D4F-6E20AA186831}" destId="{11A44CC1-01C1-4101-90F2-48D7C32C5B2A}" srcOrd="0" destOrd="1" presId="urn:microsoft.com/office/officeart/2005/8/layout/chevron2"/>
    <dgm:cxn modelId="{D7451F94-AAB2-42F8-89B3-DC365F5077F8}" type="presOf" srcId="{7D141D01-0510-4247-9BE2-A4DAD009F790}" destId="{192883EA-AECD-4230-A3BF-B94478D6BDC9}" srcOrd="0" destOrd="0" presId="urn:microsoft.com/office/officeart/2005/8/layout/chevron2"/>
    <dgm:cxn modelId="{93FB4C54-C118-4563-9780-A1EE28D5130E}" type="presOf" srcId="{3ACCFE8B-448B-4D08-9C39-3EFEEDED08B2}" destId="{9EC6D05A-A508-429B-B036-99A937D0C81E}" srcOrd="0" destOrd="0" presId="urn:microsoft.com/office/officeart/2005/8/layout/chevron2"/>
    <dgm:cxn modelId="{C83DA5F4-6B89-4980-BD62-102D52B9904C}" type="presOf" srcId="{B3361D2A-87A3-4A0F-A396-D20F827B640B}" destId="{66B90188-FBE1-4864-8350-395F74230CEE}" srcOrd="0" destOrd="0" presId="urn:microsoft.com/office/officeart/2005/8/layout/chevron2"/>
    <dgm:cxn modelId="{AC030819-FBB3-449C-A374-8B42B8697F43}" srcId="{657424D8-50D0-4563-AE91-FA66F477F141}" destId="{BC567F82-EE39-469F-8D4F-6E20AA186831}" srcOrd="1" destOrd="0" parTransId="{D55B995A-A78B-4723-8E64-41B7CF2232B7}" sibTransId="{A7B89A35-A41E-4EDF-A4D7-C704954DDE8E}"/>
    <dgm:cxn modelId="{4BDBC73A-E646-49C4-964F-B66E19D358E3}" type="presOf" srcId="{904AE081-419A-4014-B634-A5D52C22E1FE}" destId="{11A44CC1-01C1-4101-90F2-48D7C32C5B2A}" srcOrd="0" destOrd="0" presId="urn:microsoft.com/office/officeart/2005/8/layout/chevron2"/>
    <dgm:cxn modelId="{DFD68614-7F82-4544-94C9-227BC7D75B4B}" srcId="{3ACCFE8B-448B-4D08-9C39-3EFEEDED08B2}" destId="{7D141D01-0510-4247-9BE2-A4DAD009F790}" srcOrd="0" destOrd="0" parTransId="{C290B097-2424-4D7C-A949-6453BE4C38C1}" sibTransId="{79A14CE2-46F7-46ED-B345-A9CF556BDE61}"/>
    <dgm:cxn modelId="{A6DCF290-5A5B-4743-9081-5C8EEEF5B100}" type="presOf" srcId="{671A351B-6561-45D3-A688-6108B339272A}" destId="{66B90188-FBE1-4864-8350-395F74230CEE}" srcOrd="0" destOrd="1" presId="urn:microsoft.com/office/officeart/2005/8/layout/chevron2"/>
    <dgm:cxn modelId="{7F4BC922-190F-4F99-9DD7-2D96C37D3E02}" srcId="{BBFB9D35-8243-4024-B042-1A1E91C150E4}" destId="{B26CF28E-3E9F-4EFA-A9AE-9D6E405F99E0}" srcOrd="2" destOrd="0" parTransId="{21B68206-25C4-4EF4-8CE9-5C1AFEE557BC}" sibTransId="{0A996537-8953-4A2A-A49A-4F3EEBB4EB41}"/>
    <dgm:cxn modelId="{25599B9C-0B02-423A-9940-C38F70997986}" srcId="{657424D8-50D0-4563-AE91-FA66F477F141}" destId="{904AE081-419A-4014-B634-A5D52C22E1FE}" srcOrd="0" destOrd="0" parTransId="{B5E70B62-2E29-4599-82FC-A38F00A21970}" sibTransId="{55100EB3-8739-4422-A41F-BE8AED90B835}"/>
    <dgm:cxn modelId="{A9778A73-68D7-46B5-85AC-682A98CC62D7}" type="presOf" srcId="{13AD69C6-5F6A-4EBF-AEDE-18BC05A75497}" destId="{192883EA-AECD-4230-A3BF-B94478D6BDC9}" srcOrd="0" destOrd="1" presId="urn:microsoft.com/office/officeart/2005/8/layout/chevron2"/>
    <dgm:cxn modelId="{6E86F099-D642-4262-BCAA-96948FBC8E65}" type="presParOf" srcId="{C32A9D97-515D-4DF3-8F84-582482669CF2}" destId="{D52A0E2E-D7B5-4319-994E-27877E32706E}" srcOrd="0" destOrd="0" presId="urn:microsoft.com/office/officeart/2005/8/layout/chevron2"/>
    <dgm:cxn modelId="{E2CA2671-F1AB-48F4-A3C1-B90134D6321C}" type="presParOf" srcId="{D52A0E2E-D7B5-4319-994E-27877E32706E}" destId="{0334222E-C5F1-424F-9391-1C9D3EEF0EEF}" srcOrd="0" destOrd="0" presId="urn:microsoft.com/office/officeart/2005/8/layout/chevron2"/>
    <dgm:cxn modelId="{09A41E40-85DF-4278-BACA-1DB738510177}" type="presParOf" srcId="{D52A0E2E-D7B5-4319-994E-27877E32706E}" destId="{66B90188-FBE1-4864-8350-395F74230CEE}" srcOrd="1" destOrd="0" presId="urn:microsoft.com/office/officeart/2005/8/layout/chevron2"/>
    <dgm:cxn modelId="{DD10E8AF-9406-430B-BD9D-371B69D1A717}" type="presParOf" srcId="{C32A9D97-515D-4DF3-8F84-582482669CF2}" destId="{A4ABED04-445F-4373-BF15-BFBC4F51A99B}" srcOrd="1" destOrd="0" presId="urn:microsoft.com/office/officeart/2005/8/layout/chevron2"/>
    <dgm:cxn modelId="{0D64E467-F430-4CA5-B281-FC8A75E2A011}" type="presParOf" srcId="{C32A9D97-515D-4DF3-8F84-582482669CF2}" destId="{3DCBB0EB-9138-4C6E-8F87-648D8ACA0B18}" srcOrd="2" destOrd="0" presId="urn:microsoft.com/office/officeart/2005/8/layout/chevron2"/>
    <dgm:cxn modelId="{FA4E794C-5314-463E-BD97-F13498BF498A}" type="presParOf" srcId="{3DCBB0EB-9138-4C6E-8F87-648D8ACA0B18}" destId="{9EC6D05A-A508-429B-B036-99A937D0C81E}" srcOrd="0" destOrd="0" presId="urn:microsoft.com/office/officeart/2005/8/layout/chevron2"/>
    <dgm:cxn modelId="{82345EE9-CC87-4522-B8F9-1FA2B17DA03F}" type="presParOf" srcId="{3DCBB0EB-9138-4C6E-8F87-648D8ACA0B18}" destId="{192883EA-AECD-4230-A3BF-B94478D6BDC9}" srcOrd="1" destOrd="0" presId="urn:microsoft.com/office/officeart/2005/8/layout/chevron2"/>
    <dgm:cxn modelId="{7FA1D5A9-EA16-4345-92C6-5A62CE0E882A}" type="presParOf" srcId="{C32A9D97-515D-4DF3-8F84-582482669CF2}" destId="{AA75B8AA-7BFA-48AA-AFCC-F6BCBAB19397}" srcOrd="3" destOrd="0" presId="urn:microsoft.com/office/officeart/2005/8/layout/chevron2"/>
    <dgm:cxn modelId="{87A75D56-5583-4699-AA98-40527B21DDFA}" type="presParOf" srcId="{C32A9D97-515D-4DF3-8F84-582482669CF2}" destId="{F3AD03BF-D2B8-44B0-8C22-9731AE88DD3B}" srcOrd="4" destOrd="0" presId="urn:microsoft.com/office/officeart/2005/8/layout/chevron2"/>
    <dgm:cxn modelId="{EF31A04F-6902-46BD-ABA5-82EE31D04B63}" type="presParOf" srcId="{F3AD03BF-D2B8-44B0-8C22-9731AE88DD3B}" destId="{3794B7AF-773C-4FF3-8578-7DC924D3F97B}" srcOrd="0" destOrd="0" presId="urn:microsoft.com/office/officeart/2005/8/layout/chevron2"/>
    <dgm:cxn modelId="{F4D29A9A-A3AC-4F08-9C33-BEA89A41A1BD}" type="presParOf" srcId="{F3AD03BF-D2B8-44B0-8C22-9731AE88DD3B}" destId="{11A44CC1-01C1-4101-90F2-48D7C32C5B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4222E-C5F1-424F-9391-1C9D3EEF0EEF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500" kern="1200" dirty="0"/>
        </a:p>
      </dsp:txBody>
      <dsp:txXfrm rot="-5400000">
        <a:off x="2" y="606378"/>
        <a:ext cx="1209291" cy="518268"/>
      </dsp:txXfrm>
    </dsp:sp>
    <dsp:sp modelId="{66B90188-FBE1-4864-8350-395F74230CEE}">
      <dsp:nvSpPr>
        <dsp:cNvPr id="0" name=""/>
        <dsp:cNvSpPr/>
      </dsp:nvSpPr>
      <dsp:spPr>
        <a:xfrm rot="5400000">
          <a:off x="3926271" y="-2581205"/>
          <a:ext cx="854829" cy="628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Dental tarter</a:t>
          </a:r>
          <a:endParaRPr lang="ar-EG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700" kern="1200" dirty="0"/>
        </a:p>
      </dsp:txBody>
      <dsp:txXfrm rot="-5400000">
        <a:off x="1209292" y="177503"/>
        <a:ext cx="6247059" cy="771371"/>
      </dsp:txXfrm>
    </dsp:sp>
    <dsp:sp modelId="{9EC6D05A-A508-429B-B036-99A937D0C81E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M.Os</a:t>
          </a:r>
          <a:endParaRPr lang="ar-EG" sz="3500" kern="1200" dirty="0"/>
        </a:p>
      </dsp:txBody>
      <dsp:txXfrm rot="-5400000">
        <a:off x="2" y="2141166"/>
        <a:ext cx="1209291" cy="518268"/>
      </dsp:txXfrm>
    </dsp:sp>
    <dsp:sp modelId="{192883EA-AECD-4230-A3BF-B94478D6BDC9}">
      <dsp:nvSpPr>
        <dsp:cNvPr id="0" name=""/>
        <dsp:cNvSpPr/>
      </dsp:nvSpPr>
      <dsp:spPr>
        <a:xfrm rot="5400000">
          <a:off x="3792228" y="-1046417"/>
          <a:ext cx="1122913" cy="628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Recession of gum</a:t>
          </a:r>
          <a:endParaRPr lang="ar-EG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700" kern="1200" dirty="0"/>
        </a:p>
      </dsp:txBody>
      <dsp:txXfrm rot="-5400000">
        <a:off x="1209291" y="1591336"/>
        <a:ext cx="6233972" cy="1013281"/>
      </dsp:txXfrm>
    </dsp:sp>
    <dsp:sp modelId="{3794B7AF-773C-4FF3-8578-7DC924D3F97B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3500" kern="1200" dirty="0"/>
        </a:p>
      </dsp:txBody>
      <dsp:txXfrm rot="-5400000">
        <a:off x="2" y="3675954"/>
        <a:ext cx="1209291" cy="518268"/>
      </dsp:txXfrm>
    </dsp:sp>
    <dsp:sp modelId="{11A44CC1-01C1-4101-90F2-48D7C32C5B2A}">
      <dsp:nvSpPr>
        <dsp:cNvPr id="0" name=""/>
        <dsp:cNvSpPr/>
      </dsp:nvSpPr>
      <dsp:spPr>
        <a:xfrm rot="5400000">
          <a:off x="3792228" y="488371"/>
          <a:ext cx="1122913" cy="6288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protease, </a:t>
          </a:r>
          <a:r>
            <a:rPr lang="en-US" sz="1700" kern="1200" dirty="0" err="1" smtClean="0"/>
            <a:t>collagenase</a:t>
          </a:r>
          <a:r>
            <a:rPr lang="en-US" sz="1700" kern="1200" dirty="0" smtClean="0"/>
            <a:t> and </a:t>
          </a:r>
          <a:r>
            <a:rPr lang="en-US" sz="1700" kern="1200" dirty="0" err="1" smtClean="0"/>
            <a:t>elastase</a:t>
          </a:r>
          <a:r>
            <a:rPr lang="en-US" sz="1700" kern="1200" dirty="0" smtClean="0"/>
            <a:t> enzymes</a:t>
          </a:r>
          <a:endParaRPr lang="ar-EG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Peidontal</a:t>
          </a:r>
          <a:r>
            <a:rPr lang="en-US" sz="1700" kern="1200" dirty="0" smtClean="0"/>
            <a:t> pockets</a:t>
          </a:r>
          <a:endParaRPr lang="ar-EG" sz="1700" kern="1200" dirty="0"/>
        </a:p>
      </dsp:txBody>
      <dsp:txXfrm rot="-5400000">
        <a:off x="1209291" y="3126124"/>
        <a:ext cx="6233972" cy="101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F98CD7-C5D7-4626-B92F-4FF29245060D}" type="datetimeFigureOut">
              <a:rPr lang="ar-EG" smtClean="0"/>
              <a:pPr/>
              <a:t>02/08/1441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A78C56-979F-4123-8E7E-5C23D731F86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558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26102"/>
          </a:xfrm>
        </p:spPr>
        <p:txBody>
          <a:bodyPr/>
          <a:lstStyle/>
          <a:p>
            <a:pPr algn="ctr"/>
            <a:r>
              <a:rPr lang="en-US" b="1" dirty="0" smtClean="0"/>
              <a:t>DIGESTIVE SYSTEM</a:t>
            </a:r>
            <a:endParaRPr lang="ar-EG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32560" y="3352800"/>
            <a:ext cx="740664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I- ORAL CAVITY</a:t>
            </a:r>
            <a:endParaRPr lang="ar-EG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31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/>
              <a:t>2-DEVELOPMENTAL ANOMALIES OF THE TEETH</a:t>
            </a:r>
            <a:endParaRPr lang="ar-EG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A-Sharp Enamel Points (sharp teeth)</a:t>
            </a:r>
            <a:endParaRPr lang="ar-EG" dirty="0"/>
          </a:p>
        </p:txBody>
      </p:sp>
      <p:pic>
        <p:nvPicPr>
          <p:cNvPr id="9" name="Content Placeholder 3" descr="tooth sharp point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151533"/>
            <a:ext cx="3676650" cy="5706467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Causes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Signs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Treatment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86868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C-Projection Of The Tooth (Hooking)</a:t>
            </a:r>
            <a:endParaRPr lang="ar-EG" sz="3200" u="sng" dirty="0"/>
          </a:p>
        </p:txBody>
      </p:sp>
      <p:pic>
        <p:nvPicPr>
          <p:cNvPr id="5" name="Content Placeholder 4" descr="tooth (hooking)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914400"/>
            <a:ext cx="3883713" cy="3860800"/>
          </a:xfrm>
        </p:spPr>
      </p:pic>
      <p:pic>
        <p:nvPicPr>
          <p:cNvPr id="6" name="Content Placeholder 5" descr="tooth (hooking)1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826556"/>
            <a:ext cx="4191000" cy="40314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D-Elongation of  Tooth (</a:t>
            </a:r>
            <a:r>
              <a:rPr lang="en-US" sz="3200" b="1" u="sng" dirty="0" err="1" smtClean="0"/>
              <a:t>Exsuperantia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dentium</a:t>
            </a:r>
            <a:r>
              <a:rPr lang="en-US" sz="3200" b="1" u="sng" dirty="0" smtClean="0"/>
              <a:t>)</a:t>
            </a:r>
            <a:endParaRPr lang="ar-EG" sz="3200" u="sng" dirty="0"/>
          </a:p>
        </p:txBody>
      </p:sp>
      <p:pic>
        <p:nvPicPr>
          <p:cNvPr id="6" name="Content Placeholder 5" descr="tooth lon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7924800" cy="53136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40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smtClean="0"/>
              <a:t>3- DISEASES OF THE TEETH</a:t>
            </a:r>
            <a:endParaRPr lang="ar-EG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pt-BR" sz="3200" b="1" u="sng" dirty="0" smtClean="0"/>
              <a:t>A-Dental Tartar Or Dental Calculi (Odontolithiasis)</a:t>
            </a:r>
            <a:endParaRPr lang="ar-EG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27392" cy="4663440"/>
          </a:xfrm>
        </p:spPr>
        <p:txBody>
          <a:bodyPr/>
          <a:lstStyle/>
          <a:p>
            <a:pPr algn="l" rtl="0"/>
            <a:r>
              <a:rPr lang="en-US" dirty="0" smtClean="0"/>
              <a:t>It is a salivary concretion that accumulates on the dental surfaces</a:t>
            </a:r>
            <a:endParaRPr lang="ar-EG" dirty="0"/>
          </a:p>
        </p:txBody>
      </p:sp>
      <p:pic>
        <p:nvPicPr>
          <p:cNvPr id="5" name="Content Placeholder 4" descr="dental tartar 1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94625" y="2417251"/>
            <a:ext cx="5849375" cy="44407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64008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Causes</a:t>
            </a:r>
          </a:p>
          <a:p>
            <a:pPr algn="l" rtl="0"/>
            <a:r>
              <a:rPr lang="en-US" dirty="0" smtClean="0"/>
              <a:t>Soft and convenient diets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first stage in the formation dental plaque.  consists of food debris, leukocytes, microorganisms and desquamated epithelial cells.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second stage is mineralization of the dental plaque. through calcium and phosphorus salts present in the saliva.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64008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Signs</a:t>
            </a:r>
          </a:p>
          <a:p>
            <a:pPr algn="l" rtl="0"/>
            <a:r>
              <a:rPr lang="en-US" dirty="0" smtClean="0"/>
              <a:t>Offensive fetid bad breath</a:t>
            </a:r>
          </a:p>
          <a:p>
            <a:pPr algn="l" rtl="0"/>
            <a:r>
              <a:rPr lang="en-US" dirty="0" smtClean="0"/>
              <a:t>Gingivitis</a:t>
            </a:r>
          </a:p>
          <a:p>
            <a:pPr algn="l" rtl="0"/>
            <a:r>
              <a:rPr lang="en-US" dirty="0" smtClean="0"/>
              <a:t>Periodontal disease</a:t>
            </a:r>
          </a:p>
          <a:p>
            <a:pPr algn="l" rtl="0"/>
            <a:r>
              <a:rPr lang="en-US" dirty="0" smtClean="0"/>
              <a:t>Dental calculus varies in color from grayish-white to grayish –brown. </a:t>
            </a:r>
          </a:p>
          <a:p>
            <a:pPr algn="l" rtl="0"/>
            <a:r>
              <a:rPr lang="en-US" dirty="0" smtClean="0"/>
              <a:t>It has a rough surface which encourages further build-up of plaque.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The common seats of calculus formation are the lingual surface of the incisors especially that of the lower jaw, around the canines and the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buccal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surfaces of premolar and molar teeth.</a:t>
            </a:r>
            <a:endParaRPr lang="ar-EG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2860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52400"/>
            <a:ext cx="7696200" cy="31242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3200" i="1" u="sng" dirty="0" smtClean="0">
                <a:solidFill>
                  <a:srgbClr val="0070C0"/>
                </a:solidFill>
              </a:rPr>
              <a:t>Treatment: -</a:t>
            </a:r>
          </a:p>
          <a:p>
            <a:pPr algn="l" rtl="0"/>
            <a:r>
              <a:rPr lang="en-US" dirty="0" smtClean="0"/>
              <a:t>Hand  or mechanical scaling: </a:t>
            </a:r>
          </a:p>
          <a:p>
            <a:pPr algn="l" rtl="0"/>
            <a:r>
              <a:rPr lang="en-US" dirty="0" smtClean="0"/>
              <a:t>Large calculi can be dislodged </a:t>
            </a:r>
          </a:p>
          <a:p>
            <a:pPr algn="l" rtl="0"/>
            <a:r>
              <a:rPr lang="en-US" dirty="0" smtClean="0"/>
              <a:t>washed with mild antiseptic solution </a:t>
            </a:r>
          </a:p>
          <a:p>
            <a:pPr algn="l" rtl="0"/>
            <a:r>
              <a:rPr lang="en-US" dirty="0" smtClean="0"/>
              <a:t>The stains of the teeth are removed by using 3% H2O2 or 1% </a:t>
            </a:r>
            <a:r>
              <a:rPr lang="en-US" dirty="0" err="1" smtClean="0"/>
              <a:t>HCl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Inflamed gum is swabbed with Tr. of iodine or </a:t>
            </a:r>
            <a:r>
              <a:rPr lang="en-US" dirty="0" err="1" smtClean="0"/>
              <a:t>glycerine</a:t>
            </a:r>
            <a:r>
              <a:rPr lang="en-US" dirty="0" smtClean="0"/>
              <a:t>/iodine combination.</a:t>
            </a:r>
          </a:p>
          <a:p>
            <a:pPr algn="l" rtl="0"/>
            <a:r>
              <a:rPr lang="en-US" dirty="0" smtClean="0"/>
              <a:t>Dogs must be given raw meat and bones.</a:t>
            </a:r>
          </a:p>
          <a:p>
            <a:pPr algn="l" rtl="0"/>
            <a:r>
              <a:rPr lang="en-US" dirty="0" smtClean="0"/>
              <a:t>Periodical brushing</a:t>
            </a:r>
            <a:endParaRPr lang="ar-EG" dirty="0"/>
          </a:p>
        </p:txBody>
      </p:sp>
      <p:pic>
        <p:nvPicPr>
          <p:cNvPr id="8" name="Content Placeholder 7" descr="tooth scal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7000" y="2989958"/>
            <a:ext cx="6019800" cy="3868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pic>
        <p:nvPicPr>
          <p:cNvPr id="4" name="Content Placeholder 6" descr="dental tartar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976" y="1524000"/>
            <a:ext cx="8062298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I-DENTISTRY</a:t>
            </a:r>
            <a:endParaRPr lang="ar-EG" dirty="0"/>
          </a:p>
        </p:txBody>
      </p:sp>
      <p:pic>
        <p:nvPicPr>
          <p:cNvPr id="4" name="Content Placeholder 3" descr="Tooth anatomy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143000"/>
            <a:ext cx="5334000" cy="55589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7526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B-Periodontal Disease </a:t>
            </a:r>
            <a:br>
              <a:rPr lang="en-US" sz="3600" b="1" u="sng" dirty="0" smtClean="0"/>
            </a:br>
            <a:r>
              <a:rPr lang="en-US" sz="2200" dirty="0" smtClean="0">
                <a:solidFill>
                  <a:schemeClr val="tx1"/>
                </a:solidFill>
              </a:rPr>
              <a:t>inflammation and/or degeneration and destruction of the soft and hard tissue which surrounds and supports the teeth. </a:t>
            </a:r>
            <a:endParaRPr lang="ar-EG" sz="22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Periodontal Disease 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4698299" cy="3048000"/>
          </a:xfrm>
        </p:spPr>
      </p:pic>
      <p:pic>
        <p:nvPicPr>
          <p:cNvPr id="10" name="Content Placeholder 9" descr="Periodontal Disease 1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0971" y="2895600"/>
            <a:ext cx="4093030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22860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533400"/>
            <a:ext cx="7790688" cy="57150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300" i="1" u="sng" dirty="0" smtClean="0">
                <a:solidFill>
                  <a:srgbClr val="0070C0"/>
                </a:solidFill>
              </a:rPr>
              <a:t>Signs</a:t>
            </a:r>
          </a:p>
          <a:p>
            <a:pPr algn="l" rtl="0"/>
            <a:r>
              <a:rPr lang="en-US" dirty="0" smtClean="0"/>
              <a:t>Bad breath, yellow teeth and facial swellings</a:t>
            </a:r>
          </a:p>
          <a:p>
            <a:pPr algn="l" rtl="0"/>
            <a:r>
              <a:rPr lang="en-US" dirty="0" smtClean="0"/>
              <a:t>Gingivitis and ulceration</a:t>
            </a:r>
          </a:p>
          <a:p>
            <a:pPr algn="l" rtl="0"/>
            <a:r>
              <a:rPr lang="en-US" dirty="0" smtClean="0"/>
              <a:t>Recession of the gum</a:t>
            </a:r>
          </a:p>
          <a:p>
            <a:pPr algn="l" rtl="0"/>
            <a:r>
              <a:rPr lang="en-US" dirty="0" smtClean="0"/>
              <a:t>Tooth mobility</a:t>
            </a:r>
          </a:p>
          <a:p>
            <a:pPr algn="l" rtl="0"/>
            <a:r>
              <a:rPr lang="en-US" dirty="0" err="1" smtClean="0"/>
              <a:t>Osteoclastic</a:t>
            </a:r>
            <a:r>
              <a:rPr lang="en-US" dirty="0" smtClean="0"/>
              <a:t> </a:t>
            </a:r>
            <a:r>
              <a:rPr lang="en-US" dirty="0" err="1" smtClean="0"/>
              <a:t>resorption</a:t>
            </a:r>
            <a:r>
              <a:rPr lang="en-US" dirty="0" smtClean="0"/>
              <a:t> of the alveolar bone</a:t>
            </a:r>
          </a:p>
          <a:p>
            <a:pPr algn="l" rtl="0"/>
            <a:r>
              <a:rPr lang="en-US" dirty="0" err="1" smtClean="0"/>
              <a:t>Abscessation</a:t>
            </a:r>
            <a:endParaRPr lang="en-US" dirty="0" smtClean="0"/>
          </a:p>
          <a:p>
            <a:pPr algn="l" rtl="0"/>
            <a:r>
              <a:rPr lang="en-US" dirty="0" err="1" smtClean="0"/>
              <a:t>Pulpitis</a:t>
            </a:r>
            <a:endParaRPr lang="en-US" dirty="0" smtClean="0"/>
          </a:p>
          <a:p>
            <a:pPr algn="l" rtl="0"/>
            <a:r>
              <a:rPr lang="en-US" dirty="0" smtClean="0"/>
              <a:t>pathological fracture or dental fistula.</a:t>
            </a:r>
          </a:p>
          <a:p>
            <a:pPr algn="l" rtl="0"/>
            <a:r>
              <a:rPr lang="en-US" dirty="0" smtClean="0"/>
              <a:t>Toxins lead to </a:t>
            </a:r>
            <a:r>
              <a:rPr lang="en-US" dirty="0" err="1" smtClean="0"/>
              <a:t>endocarditis</a:t>
            </a:r>
            <a:r>
              <a:rPr lang="en-US" dirty="0" smtClean="0"/>
              <a:t>, nephritis and hepatitis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30480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8305800" cy="62484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Diagnosis:</a:t>
            </a:r>
          </a:p>
          <a:p>
            <a:pPr algn="l" rtl="0"/>
            <a:r>
              <a:rPr lang="en-US" dirty="0" smtClean="0"/>
              <a:t>Clinical signs</a:t>
            </a:r>
          </a:p>
          <a:p>
            <a:pPr algn="l" rtl="0"/>
            <a:r>
              <a:rPr lang="en-US" dirty="0" smtClean="0"/>
              <a:t>Inspection of gingival </a:t>
            </a:r>
            <a:r>
              <a:rPr lang="en-US" dirty="0" err="1" smtClean="0"/>
              <a:t>sulcus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Radiography</a:t>
            </a:r>
          </a:p>
          <a:p>
            <a:pPr algn="l" rtl="0">
              <a:lnSpc>
                <a:spcPct val="110000"/>
              </a:lnSpc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- Professional treatment: -</a:t>
            </a:r>
          </a:p>
          <a:p>
            <a:pPr algn="l" rtl="0"/>
            <a:r>
              <a:rPr lang="en-US" dirty="0" smtClean="0"/>
              <a:t>scaling, polishing, elimination of any stagnation area and extractions.</a:t>
            </a:r>
          </a:p>
          <a:p>
            <a:pPr algn="l" rtl="0"/>
            <a:r>
              <a:rPr lang="en-US" dirty="0" err="1" smtClean="0"/>
              <a:t>Gingivectomy</a:t>
            </a:r>
            <a:r>
              <a:rPr lang="en-US" dirty="0" smtClean="0"/>
              <a:t> in case of </a:t>
            </a:r>
            <a:r>
              <a:rPr lang="en-US" dirty="0" err="1" smtClean="0"/>
              <a:t>hyperplastic</a:t>
            </a:r>
            <a:r>
              <a:rPr lang="en-US" dirty="0" smtClean="0"/>
              <a:t> gingivitis.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Systemic antibiotics</a:t>
            </a:r>
          </a:p>
          <a:p>
            <a:pPr algn="l" rtl="0">
              <a:lnSpc>
                <a:spcPct val="110000"/>
              </a:lnSpc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- Home care and maintenance: -</a:t>
            </a:r>
          </a:p>
          <a:p>
            <a:pPr algn="l" rtl="0"/>
            <a:r>
              <a:rPr lang="en-US" dirty="0" smtClean="0"/>
              <a:t>dietary and artificial oral hygiene aids by owners.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8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C-Dental Caries</a:t>
            </a:r>
            <a:endParaRPr lang="ar-EG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7620000" cy="5562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progressive, localized and circumscribed decay or disintegration of the tooth substance with subsequent formation of a hole, which increased in width and depth until reaches the pulp cavity</a:t>
            </a:r>
          </a:p>
        </p:txBody>
      </p:sp>
      <p:pic>
        <p:nvPicPr>
          <p:cNvPr id="6" name="Content Placeholder 5" descr="dental caries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6733" y="2895600"/>
            <a:ext cx="5747267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1435608" y="152400"/>
            <a:ext cx="7498080" cy="228599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381000"/>
            <a:ext cx="7714488" cy="61722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Causes:</a:t>
            </a:r>
          </a:p>
          <a:p>
            <a:pPr algn="l" rtl="0"/>
            <a:r>
              <a:rPr lang="en-US" dirty="0" smtClean="0"/>
              <a:t>Small fissure and invasion of acid forming M.Os</a:t>
            </a:r>
          </a:p>
          <a:p>
            <a:pPr algn="l" rtl="0"/>
            <a:r>
              <a:rPr lang="en-US" dirty="0" smtClean="0"/>
              <a:t>Softening of the substance of the tooth by decomposed saliva and fermented</a:t>
            </a:r>
          </a:p>
          <a:p>
            <a:pPr algn="l" rtl="0"/>
            <a:r>
              <a:rPr lang="en-US" dirty="0" smtClean="0"/>
              <a:t>food materials accumulated </a:t>
            </a:r>
            <a:r>
              <a:rPr lang="en-US" dirty="0" err="1" smtClean="0"/>
              <a:t>infundibulum</a:t>
            </a:r>
            <a:endParaRPr lang="ar-EG" dirty="0" smtClean="0"/>
          </a:p>
          <a:p>
            <a:pPr algn="l" rtl="0"/>
            <a:r>
              <a:rPr lang="en-US" dirty="0" smtClean="0"/>
              <a:t>Entrapment of food at the spaces between the teeth and fermentation</a:t>
            </a:r>
          </a:p>
          <a:p>
            <a:pPr algn="l" rtl="0"/>
            <a:r>
              <a:rPr lang="en-US" dirty="0" err="1" smtClean="0"/>
              <a:t>Hypoplasia</a:t>
            </a:r>
            <a:r>
              <a:rPr lang="en-US" dirty="0" smtClean="0"/>
              <a:t> of the enamel</a:t>
            </a:r>
          </a:p>
          <a:p>
            <a:pPr algn="l" rtl="0"/>
            <a:r>
              <a:rPr lang="en-US" dirty="0" smtClean="0"/>
              <a:t>Deficiency of trace elements and vitamins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2880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685800"/>
            <a:ext cx="3950208" cy="579120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300" i="1" u="sng" dirty="0" smtClean="0">
                <a:solidFill>
                  <a:srgbClr val="0070C0"/>
                </a:solidFill>
              </a:rPr>
              <a:t>Signs:</a:t>
            </a:r>
          </a:p>
          <a:p>
            <a:pPr algn="l" rtl="0"/>
            <a:r>
              <a:rPr lang="en-US" dirty="0" smtClean="0"/>
              <a:t>yellow spot which changed quickly into brown or black</a:t>
            </a:r>
          </a:p>
          <a:p>
            <a:pPr algn="l" rtl="0"/>
            <a:r>
              <a:rPr lang="en-US" dirty="0" smtClean="0"/>
              <a:t>Formation of a hole</a:t>
            </a:r>
          </a:p>
          <a:p>
            <a:pPr algn="l" rtl="0"/>
            <a:r>
              <a:rPr lang="en-US" dirty="0" smtClean="0"/>
              <a:t>defects that extend to the pulp and root apex</a:t>
            </a:r>
          </a:p>
          <a:p>
            <a:pPr algn="l" rtl="0"/>
            <a:r>
              <a:rPr lang="en-US" dirty="0" smtClean="0"/>
              <a:t>Severe pain when drinking during mastication</a:t>
            </a:r>
          </a:p>
          <a:p>
            <a:pPr algn="l" rtl="0"/>
            <a:r>
              <a:rPr lang="en-US" dirty="0" smtClean="0"/>
              <a:t>Offensive odor from the mouth</a:t>
            </a:r>
          </a:p>
          <a:p>
            <a:pPr algn="l" rtl="0"/>
            <a:r>
              <a:rPr lang="en-US" dirty="0" err="1" smtClean="0"/>
              <a:t>Cemental</a:t>
            </a:r>
            <a:r>
              <a:rPr lang="en-US" dirty="0" smtClean="0"/>
              <a:t> or </a:t>
            </a:r>
            <a:r>
              <a:rPr lang="en-US" dirty="0" err="1" smtClean="0"/>
              <a:t>infundibular</a:t>
            </a:r>
            <a:r>
              <a:rPr lang="en-US" dirty="0" smtClean="0"/>
              <a:t> caries (</a:t>
            </a:r>
            <a:r>
              <a:rPr lang="en-US" dirty="0" err="1" smtClean="0"/>
              <a:t>cemental</a:t>
            </a:r>
            <a:r>
              <a:rPr lang="en-US" dirty="0" smtClean="0"/>
              <a:t> necrosis) develops within </a:t>
            </a:r>
            <a:r>
              <a:rPr lang="en-US" dirty="0" err="1" smtClean="0"/>
              <a:t>theinfundibulum</a:t>
            </a:r>
            <a:endParaRPr lang="ar-EG" dirty="0"/>
          </a:p>
        </p:txBody>
      </p:sp>
      <p:pic>
        <p:nvPicPr>
          <p:cNvPr id="6" name="Content Placeholder 5" descr="dental caries 2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914400"/>
            <a:ext cx="3962400" cy="5456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762000"/>
            <a:ext cx="7866888" cy="548640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3600" i="1" u="sng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Treatment: -</a:t>
            </a:r>
          </a:p>
          <a:p>
            <a:pPr algn="l" rtl="0"/>
            <a:r>
              <a:rPr lang="en-US" dirty="0" smtClean="0"/>
              <a:t>Extraction</a:t>
            </a:r>
          </a:p>
          <a:p>
            <a:pPr algn="l" rtl="0"/>
            <a:r>
              <a:rPr lang="en-US" dirty="0" smtClean="0"/>
              <a:t>Repulsion.</a:t>
            </a:r>
          </a:p>
          <a:p>
            <a:pPr algn="l" rtl="0"/>
            <a:r>
              <a:rPr lang="en-US" dirty="0" smtClean="0"/>
              <a:t>filling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E-Dental Fistula</a:t>
            </a:r>
            <a:endParaRPr lang="ar-EG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295400"/>
            <a:ext cx="7251192" cy="4892040"/>
          </a:xfrm>
        </p:spPr>
        <p:txBody>
          <a:bodyPr/>
          <a:lstStyle/>
          <a:p>
            <a:pPr algn="l" rtl="0"/>
            <a:r>
              <a:rPr lang="en-US" dirty="0" smtClean="0"/>
              <a:t>A purulent tract connecting between the alveolus of the affected tooth and the outside surface of the skin.</a:t>
            </a:r>
            <a:endParaRPr lang="ar-EG" dirty="0"/>
          </a:p>
        </p:txBody>
      </p:sp>
      <p:pic>
        <p:nvPicPr>
          <p:cNvPr id="6" name="Content Placeholder 5" descr="dental fistula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7326" y="3124200"/>
            <a:ext cx="8101157" cy="281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3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685800"/>
            <a:ext cx="7714488" cy="5867400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sz="3500" i="1" u="sng" dirty="0" smtClean="0">
                <a:solidFill>
                  <a:srgbClr val="0070C0"/>
                </a:solidFill>
              </a:rPr>
              <a:t>Causes: </a:t>
            </a:r>
          </a:p>
          <a:p>
            <a:pPr algn="l" rtl="0"/>
            <a:r>
              <a:rPr lang="en-US" dirty="0" smtClean="0"/>
              <a:t>Alveolar </a:t>
            </a:r>
            <a:r>
              <a:rPr lang="en-US" dirty="0" err="1" smtClean="0"/>
              <a:t>periostitis</a:t>
            </a:r>
            <a:endParaRPr lang="en-US" dirty="0" smtClean="0"/>
          </a:p>
          <a:p>
            <a:pPr algn="l" rtl="0"/>
            <a:r>
              <a:rPr lang="en-US" dirty="0" smtClean="0"/>
              <a:t>Abscess at the root of the tooth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>
              <a:buNone/>
            </a:pPr>
            <a:r>
              <a:rPr lang="en-US" sz="3500" i="1" u="sng" dirty="0" smtClean="0">
                <a:solidFill>
                  <a:srgbClr val="0070C0"/>
                </a:solidFill>
              </a:rPr>
              <a:t>Clinical signs: </a:t>
            </a:r>
          </a:p>
          <a:p>
            <a:pPr algn="l" rtl="0"/>
            <a:r>
              <a:rPr lang="en-US" dirty="0" err="1" smtClean="0"/>
              <a:t>Fistual</a:t>
            </a:r>
            <a:r>
              <a:rPr lang="en-US" dirty="0" smtClean="0"/>
              <a:t> the level of the upper jaw in dogs and lower jaw in horses</a:t>
            </a:r>
          </a:p>
          <a:p>
            <a:pPr algn="l" rtl="0"/>
            <a:r>
              <a:rPr lang="en-US" dirty="0" smtClean="0"/>
              <a:t>The opening is small funnel-shaped, discharging pus with very </a:t>
            </a:r>
            <a:r>
              <a:rPr lang="en-US" dirty="0" err="1" smtClean="0"/>
              <a:t>foetid</a:t>
            </a:r>
            <a:r>
              <a:rPr lang="en-US" dirty="0" smtClean="0"/>
              <a:t> odor</a:t>
            </a:r>
          </a:p>
          <a:p>
            <a:pPr algn="l" rtl="0"/>
            <a:r>
              <a:rPr lang="en-US" dirty="0" smtClean="0"/>
              <a:t>Swelling of the bone and skin around the </a:t>
            </a:r>
            <a:r>
              <a:rPr lang="en-US" dirty="0" err="1" smtClean="0"/>
              <a:t>fistual</a:t>
            </a:r>
            <a:r>
              <a:rPr lang="en-US" dirty="0" smtClean="0"/>
              <a:t> opening</a:t>
            </a:r>
          </a:p>
          <a:p>
            <a:pPr algn="l" rtl="0"/>
            <a:r>
              <a:rPr lang="en-US" dirty="0" smtClean="0"/>
              <a:t>4-Metal probe is passed through the canal, striking the root of the tooth, and a hell-like sound is heard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Tooth anatomy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81000"/>
            <a:ext cx="8001000" cy="5872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25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33400"/>
            <a:ext cx="7714488" cy="6096000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sz="3300" i="1" u="sng" dirty="0" smtClean="0">
                <a:solidFill>
                  <a:srgbClr val="0070C0"/>
                </a:solidFill>
              </a:rPr>
              <a:t>Treatment: </a:t>
            </a:r>
          </a:p>
          <a:p>
            <a:pPr algn="l" rtl="0"/>
            <a:r>
              <a:rPr lang="en-US" dirty="0" smtClean="0"/>
              <a:t>Extraction of the involved tooth</a:t>
            </a:r>
          </a:p>
          <a:p>
            <a:pPr algn="l" rtl="0"/>
            <a:r>
              <a:rPr lang="en-US" dirty="0" smtClean="0"/>
              <a:t>Curetting of the fistula and washing with antiseptic solution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NB: </a:t>
            </a:r>
            <a:r>
              <a:rPr lang="en-US" dirty="0" smtClean="0"/>
              <a:t>Fistula resulting from a splintered fracture of the mandible or maxilla may be known as false dental fistula. </a:t>
            </a:r>
            <a:r>
              <a:rPr lang="en-US" i="1" dirty="0" smtClean="0"/>
              <a:t>characterized by: </a:t>
            </a:r>
          </a:p>
          <a:p>
            <a:pPr algn="l" rtl="0"/>
            <a:r>
              <a:rPr lang="en-US" dirty="0" smtClean="0"/>
              <a:t>short canal and small opening</a:t>
            </a:r>
          </a:p>
          <a:p>
            <a:pPr algn="l" rtl="0"/>
            <a:r>
              <a:rPr lang="en-US" dirty="0" smtClean="0"/>
              <a:t>dull sound by metal probe, </a:t>
            </a:r>
          </a:p>
          <a:p>
            <a:pPr algn="l" rtl="0"/>
            <a:r>
              <a:rPr lang="en-US" dirty="0" smtClean="0"/>
              <a:t>the inflammation of the bone around the opening is</a:t>
            </a:r>
          </a:p>
          <a:p>
            <a:pPr algn="l" rtl="0">
              <a:buNone/>
            </a:pPr>
            <a:r>
              <a:rPr lang="en-US" dirty="0" smtClean="0"/>
              <a:t>slight, discharged pus is small in amount and not very bad smelling, </a:t>
            </a:r>
          </a:p>
          <a:p>
            <a:pPr algn="l" rtl="0"/>
            <a:r>
              <a:rPr lang="en-US" dirty="0" smtClean="0"/>
              <a:t>teeth are healthy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Tooth anatomy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11" y="1828800"/>
            <a:ext cx="8091989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3738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/>
              <a:t>1-CONGENITAL ANOMALIES OF THE TEETH</a:t>
            </a:r>
            <a:endParaRPr lang="ar-EG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64008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B- </a:t>
            </a:r>
            <a:r>
              <a:rPr lang="en-US" sz="3600" b="1" u="sng" dirty="0" err="1" smtClean="0"/>
              <a:t>Oligodontia</a:t>
            </a:r>
            <a:endParaRPr lang="ar-EG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4026408" cy="59436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1-Pseudo-oligodontia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2-True </a:t>
            </a:r>
            <a:r>
              <a:rPr lang="en-US" b="1" dirty="0" err="1" smtClean="0"/>
              <a:t>Oligodontia</a:t>
            </a:r>
            <a:endParaRPr lang="ar-EG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tooth (pseudo-oligodontia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3600" y="1600200"/>
            <a:ext cx="6867614" cy="43936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"/>
            <a:ext cx="7714488" cy="79248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C-</a:t>
            </a:r>
            <a:r>
              <a:rPr lang="en-US" sz="3200" b="1" u="sng" dirty="0" err="1" smtClean="0"/>
              <a:t>Polydontia</a:t>
            </a:r>
            <a:r>
              <a:rPr lang="en-US" sz="3200" b="1" u="sng" dirty="0" smtClean="0"/>
              <a:t> (supernumerary teeth)</a:t>
            </a:r>
            <a:endParaRPr lang="ar-EG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4026408" cy="579120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Pseudo- or true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Clinical signs</a:t>
            </a:r>
          </a:p>
          <a:p>
            <a:pPr algn="l" rtl="0">
              <a:buNone/>
            </a:pPr>
            <a:r>
              <a:rPr lang="en-US" dirty="0" smtClean="0"/>
              <a:t>Treatment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Content Placeholder 4" descr="tooth supranumerary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00400" y="1523999"/>
            <a:ext cx="5953034" cy="50715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71628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D- </a:t>
            </a:r>
            <a:r>
              <a:rPr lang="en-US" sz="3600" b="1" u="sng" dirty="0" err="1" smtClean="0"/>
              <a:t>Diastasis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Dentium</a:t>
            </a:r>
            <a:r>
              <a:rPr lang="en-US" sz="3600" b="1" u="sng" dirty="0" smtClean="0"/>
              <a:t> (</a:t>
            </a:r>
            <a:r>
              <a:rPr lang="en-US" sz="3600" b="1" u="sng" dirty="0" err="1" smtClean="0">
                <a:solidFill>
                  <a:schemeClr val="accent3"/>
                </a:solidFill>
              </a:rPr>
              <a:t>Diastema</a:t>
            </a:r>
            <a:r>
              <a:rPr lang="en-US" sz="3600" b="1" u="sng" dirty="0" smtClean="0"/>
              <a:t>)</a:t>
            </a:r>
            <a:endParaRPr lang="ar-EG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412992" cy="5334000"/>
          </a:xfrm>
        </p:spPr>
        <p:txBody>
          <a:bodyPr>
            <a:normAutofit lnSpcReduction="10000"/>
          </a:bodyPr>
          <a:lstStyle/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It is frequently observed in horses, donkeys, and dogs and less common in cattle</a:t>
            </a:r>
            <a:endParaRPr lang="en-US" b="1" dirty="0" smtClean="0"/>
          </a:p>
        </p:txBody>
      </p:sp>
      <p:pic>
        <p:nvPicPr>
          <p:cNvPr id="5" name="Content Placeholder 4" descr="Tooth diastema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597" b="3847"/>
          <a:stretch>
            <a:fillRect/>
          </a:stretch>
        </p:blipFill>
        <p:spPr>
          <a:xfrm>
            <a:off x="2362200" y="943055"/>
            <a:ext cx="6324600" cy="42690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838200"/>
            <a:ext cx="7714488" cy="541020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Causes: -</a:t>
            </a:r>
          </a:p>
          <a:p>
            <a:pPr algn="l" rtl="0">
              <a:buNone/>
            </a:pPr>
            <a:r>
              <a:rPr lang="en-US" b="1" dirty="0" smtClean="0"/>
              <a:t>1-Congenital causes</a:t>
            </a:r>
          </a:p>
          <a:p>
            <a:pPr algn="l" rtl="0"/>
            <a:r>
              <a:rPr lang="en-US" dirty="0" smtClean="0"/>
              <a:t>Failure in the position of the tooth bud during embryonic stage of</a:t>
            </a:r>
          </a:p>
          <a:p>
            <a:pPr algn="l" rtl="0"/>
            <a:r>
              <a:rPr lang="en-US" dirty="0" smtClean="0"/>
              <a:t>Torsion or rotation of the tooth during development</a:t>
            </a:r>
          </a:p>
          <a:p>
            <a:pPr algn="l" rtl="0"/>
            <a:r>
              <a:rPr lang="en-US" dirty="0" smtClean="0"/>
              <a:t>supernumerary </a:t>
            </a:r>
          </a:p>
          <a:p>
            <a:pPr algn="l" rtl="0">
              <a:buNone/>
            </a:pPr>
            <a:r>
              <a:rPr lang="en-US" b="1" dirty="0" smtClean="0"/>
              <a:t>2-Developmental causes</a:t>
            </a:r>
          </a:p>
          <a:p>
            <a:pPr algn="l" rtl="0"/>
            <a:r>
              <a:rPr lang="en-US" dirty="0" smtClean="0"/>
              <a:t>Retention of one deciduous tooth</a:t>
            </a:r>
          </a:p>
          <a:p>
            <a:pPr algn="l" rtl="0"/>
            <a:r>
              <a:rPr lang="en-US" dirty="0" smtClean="0"/>
              <a:t>Impaction of one permanent tooth</a:t>
            </a:r>
          </a:p>
          <a:p>
            <a:pPr algn="l" rtl="0"/>
            <a:r>
              <a:rPr lang="en-US" dirty="0" smtClean="0"/>
              <a:t>Extraction or missing of one tooth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3600" i="1" u="sng" dirty="0" smtClean="0">
                <a:solidFill>
                  <a:srgbClr val="0070C0"/>
                </a:solidFill>
              </a:rPr>
              <a:t>Clinical signs</a:t>
            </a:r>
          </a:p>
          <a:p>
            <a:pPr algn="l" rtl="0"/>
            <a:r>
              <a:rPr lang="en-US" sz="3600" i="1" u="sng" dirty="0" smtClean="0">
                <a:solidFill>
                  <a:srgbClr val="0070C0"/>
                </a:solidFill>
              </a:rPr>
              <a:t>Treatment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1399</TotalTime>
  <Words>730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DIGESTIVE SYSTEM</vt:lpstr>
      <vt:lpstr>I-DENTISTRY</vt:lpstr>
      <vt:lpstr>PowerPoint Presentation</vt:lpstr>
      <vt:lpstr>PowerPoint Presentation</vt:lpstr>
      <vt:lpstr>1-CONGENITAL ANOMALIES OF THE TEETH</vt:lpstr>
      <vt:lpstr>B- Oligodontia</vt:lpstr>
      <vt:lpstr>C-Polydontia (supernumerary teeth)</vt:lpstr>
      <vt:lpstr>D- Diastasis Dentium (Diastema)</vt:lpstr>
      <vt:lpstr>PowerPoint Presentation</vt:lpstr>
      <vt:lpstr>2-DEVELOPMENTAL ANOMALIES OF THE TEETH</vt:lpstr>
      <vt:lpstr>A-Sharp Enamel Points (sharp teeth)</vt:lpstr>
      <vt:lpstr>C-Projection Of The Tooth (Hooking)</vt:lpstr>
      <vt:lpstr>D-Elongation of  Tooth (Exsuperantia dentium)</vt:lpstr>
      <vt:lpstr>3- DISEASES OF THE TEETH</vt:lpstr>
      <vt:lpstr>A-Dental Tartar Or Dental Calculi (Odontolithiasis)</vt:lpstr>
      <vt:lpstr>PowerPoint Presentation</vt:lpstr>
      <vt:lpstr>PowerPoint Presentation</vt:lpstr>
      <vt:lpstr>PowerPoint Presentation</vt:lpstr>
      <vt:lpstr>PowerPoint Presentation</vt:lpstr>
      <vt:lpstr>B-Periodontal Disease  inflammation and/or degeneration and destruction of the soft and hard tissue which surrounds and supports the teeth. </vt:lpstr>
      <vt:lpstr>PowerPoint Presentation</vt:lpstr>
      <vt:lpstr>PowerPoint Presentation</vt:lpstr>
      <vt:lpstr>PowerPoint Presentation</vt:lpstr>
      <vt:lpstr>C-Dental Caries</vt:lpstr>
      <vt:lpstr>PowerPoint Presentation</vt:lpstr>
      <vt:lpstr>PowerPoint Presentation</vt:lpstr>
      <vt:lpstr>PowerPoint Presentation</vt:lpstr>
      <vt:lpstr>E-Dental Fistula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ahmed.m</dc:creator>
  <cp:lastModifiedBy>vistapro</cp:lastModifiedBy>
  <cp:revision>100</cp:revision>
  <dcterms:created xsi:type="dcterms:W3CDTF">2006-08-16T00:00:00Z</dcterms:created>
  <dcterms:modified xsi:type="dcterms:W3CDTF">2020-03-26T12:03:00Z</dcterms:modified>
</cp:coreProperties>
</file>