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58" r:id="rId21"/>
    <p:sldId id="259" r:id="rId22"/>
    <p:sldId id="260" r:id="rId23"/>
    <p:sldId id="261" r:id="rId24"/>
    <p:sldId id="262" r:id="rId25"/>
    <p:sldId id="263" r:id="rId26"/>
    <p:sldId id="264" r:id="rId27"/>
    <p:sldId id="265" r:id="rId28"/>
    <p:sldId id="266" r:id="rId29"/>
    <p:sldId id="26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idx="1"/>
          </p:nvPr>
        </p:nvSpPr>
        <p:spPr>
          <a:xfrm>
            <a:off x="477441" y="320675"/>
            <a:ext cx="7886700" cy="6015038"/>
          </a:xfrm>
        </p:spPr>
        <p:txBody>
          <a:bodyPr>
            <a:normAutofit fontScale="92500" lnSpcReduction="20000"/>
          </a:bodyPr>
          <a:lstStyle/>
          <a:p>
            <a:pPr marL="0" indent="0" algn="l" rtl="0" eaLnBrk="1" hangingPunct="1">
              <a:buFont typeface="Arial" pitchFamily="34" charset="0"/>
              <a:buNone/>
              <a:defRPr/>
            </a:pPr>
            <a:r>
              <a:rPr lang="en-US" altLang="ar-EG" sz="4000" b="1" dirty="0" smtClean="0">
                <a:solidFill>
                  <a:srgbClr val="FF0000"/>
                </a:solidFill>
              </a:rPr>
              <a:t>Decomposition and spoilage of meat</a:t>
            </a:r>
          </a:p>
          <a:p>
            <a:pPr marL="0" indent="0" algn="l" rtl="0" eaLnBrk="1" hangingPunct="1">
              <a:buFont typeface="Arial" pitchFamily="34" charset="0"/>
              <a:buNone/>
              <a:defRPr/>
            </a:pPr>
            <a:r>
              <a:rPr lang="en-US" altLang="ar-EG" b="1" i="1" u="sng" dirty="0" smtClean="0"/>
              <a:t>Definition of Decomposition </a:t>
            </a:r>
            <a:endParaRPr lang="en-US" altLang="ar-EG" b="1" dirty="0" smtClean="0"/>
          </a:p>
          <a:p>
            <a:pPr marL="0" indent="0" algn="l" rtl="0" eaLnBrk="1" hangingPunct="1">
              <a:buFont typeface="Arial" pitchFamily="34" charset="0"/>
              <a:buNone/>
              <a:defRPr/>
            </a:pPr>
            <a:r>
              <a:rPr lang="en-US" altLang="ar-EG" b="1" dirty="0" smtClean="0">
                <a:solidFill>
                  <a:schemeClr val="accent6">
                    <a:lumMod val="75000"/>
                  </a:schemeClr>
                </a:solidFill>
              </a:rPr>
              <a:t>Decomposition</a:t>
            </a:r>
            <a:r>
              <a:rPr lang="en-US" altLang="ar-EG" b="1" dirty="0" smtClean="0"/>
              <a:t> is the breaking up of organic matter, chiefly protein but also fats and carbohydrates by the action of bacteria, </a:t>
            </a:r>
            <a:r>
              <a:rPr lang="en-US" altLang="ar-EG" b="1" dirty="0" err="1" smtClean="0"/>
              <a:t>mould</a:t>
            </a:r>
            <a:r>
              <a:rPr lang="en-US" altLang="ar-EG" b="1" dirty="0" smtClean="0"/>
              <a:t> and yeast, which split the meat up into a number of chemical substances, many of which are gaseous and foul smelling.</a:t>
            </a:r>
          </a:p>
          <a:p>
            <a:pPr marL="0" indent="0" algn="l" rtl="0" eaLnBrk="1" hangingPunct="1">
              <a:buFont typeface="Arial" pitchFamily="34" charset="0"/>
              <a:buNone/>
              <a:defRPr/>
            </a:pPr>
            <a:r>
              <a:rPr lang="en-US" altLang="ar-EG" b="1" dirty="0" smtClean="0"/>
              <a:t>Putrefactive </a:t>
            </a:r>
            <a:r>
              <a:rPr lang="en-US" altLang="ar-EG" b="1" dirty="0"/>
              <a:t>bacteria break up the </a:t>
            </a:r>
            <a:r>
              <a:rPr lang="en-US" altLang="ar-EG" b="1" dirty="0" smtClean="0"/>
              <a:t>protein </a:t>
            </a:r>
            <a:r>
              <a:rPr lang="en-US" altLang="ar-EG" b="1" dirty="0" err="1"/>
              <a:t>molocule</a:t>
            </a:r>
            <a:r>
              <a:rPr lang="en-US" altLang="ar-EG" b="1" dirty="0"/>
              <a:t> into </a:t>
            </a:r>
            <a:r>
              <a:rPr lang="en-US" altLang="ar-EG" b="1" dirty="0" err="1" smtClean="0"/>
              <a:t>proteoses</a:t>
            </a:r>
            <a:r>
              <a:rPr lang="en-US" altLang="ar-EG" b="1" dirty="0" smtClean="0"/>
              <a:t> then  peptones ,peptides, amino </a:t>
            </a:r>
            <a:r>
              <a:rPr lang="en-US" altLang="ar-EG" b="1" dirty="0" err="1" smtClean="0"/>
              <a:t>acids,and</a:t>
            </a:r>
            <a:r>
              <a:rPr lang="en-US" altLang="ar-EG" b="1" dirty="0" smtClean="0"/>
              <a:t> finally </a:t>
            </a:r>
            <a:r>
              <a:rPr lang="en-US" altLang="ar-EG" b="1" dirty="0" err="1" smtClean="0"/>
              <a:t>indol</a:t>
            </a:r>
            <a:r>
              <a:rPr lang="en-US" altLang="ar-EG" b="1" dirty="0" smtClean="0"/>
              <a:t>, </a:t>
            </a:r>
            <a:r>
              <a:rPr lang="en-US" altLang="ar-EG" b="1" dirty="0" err="1" smtClean="0"/>
              <a:t>skatol</a:t>
            </a:r>
            <a:r>
              <a:rPr lang="en-US" altLang="ar-EG" b="1" dirty="0" smtClean="0"/>
              <a:t>, phenol, together with various gases including hydrogen </a:t>
            </a:r>
            <a:r>
              <a:rPr lang="en-US" altLang="ar-EG" b="1" dirty="0" err="1" smtClean="0"/>
              <a:t>sluphide</a:t>
            </a:r>
            <a:r>
              <a:rPr lang="en-US" altLang="ar-EG" b="1" dirty="0" smtClean="0"/>
              <a:t>, carbon dioxide, methane and ammonia.</a:t>
            </a:r>
          </a:p>
        </p:txBody>
      </p:sp>
    </p:spTree>
    <p:extLst>
      <p:ext uri="{BB962C8B-B14F-4D97-AF65-F5344CB8AC3E}">
        <p14:creationId xmlns:p14="http://schemas.microsoft.com/office/powerpoint/2010/main" val="580507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257175" y="228600"/>
            <a:ext cx="8677275" cy="6438900"/>
          </a:xfrm>
        </p:spPr>
        <p:txBody>
          <a:bodyPr>
            <a:normAutofit fontScale="92500" lnSpcReduction="10000"/>
          </a:bodyPr>
          <a:lstStyle/>
          <a:p>
            <a:pPr marL="0" indent="0" algn="l" rtl="0" eaLnBrk="1" hangingPunct="1">
              <a:buFont typeface="Arial" pitchFamily="34" charset="0"/>
              <a:buNone/>
            </a:pPr>
            <a:r>
              <a:rPr lang="en-US" altLang="ar-EG" b="1" smtClean="0">
                <a:solidFill>
                  <a:srgbClr val="FF0000"/>
                </a:solidFill>
              </a:rPr>
              <a:t>Mechanism of the Meat Putrefaction</a:t>
            </a:r>
          </a:p>
          <a:p>
            <a:pPr marL="0" indent="0" algn="l" rtl="0" eaLnBrk="1" hangingPunct="1">
              <a:buFont typeface="Arial" pitchFamily="34" charset="0"/>
              <a:buNone/>
            </a:pPr>
            <a:r>
              <a:rPr lang="en-US" altLang="ar-EG" b="1" smtClean="0"/>
              <a:t>* After slaughtering of healthy animal, decomposition develops in the parts exposed to the air.</a:t>
            </a:r>
          </a:p>
          <a:p>
            <a:pPr marL="0" indent="0" algn="l" rtl="0" eaLnBrk="1" hangingPunct="1">
              <a:buFont typeface="Arial" pitchFamily="34" charset="0"/>
              <a:buNone/>
            </a:pPr>
            <a:r>
              <a:rPr lang="en-US" altLang="ar-EG" b="1" smtClean="0"/>
              <a:t>* The time taking depends on the degree of heat and moist.</a:t>
            </a:r>
          </a:p>
          <a:p>
            <a:pPr marL="0" indent="0" algn="l" rtl="0" eaLnBrk="1" hangingPunct="1">
              <a:buFont typeface="Arial" pitchFamily="34" charset="0"/>
              <a:buNone/>
            </a:pPr>
            <a:r>
              <a:rPr lang="en-US" altLang="ar-EG" b="1" smtClean="0"/>
              <a:t>* Decomposition starts by the growth of aerobic bacteria such as pseudomonas, Achromobacter and some coli forms.</a:t>
            </a:r>
          </a:p>
          <a:p>
            <a:pPr marL="0" indent="0" algn="l" rtl="0" eaLnBrk="1" hangingPunct="1">
              <a:buFont typeface="Arial" pitchFamily="34" charset="0"/>
              <a:buNone/>
            </a:pPr>
            <a:r>
              <a:rPr lang="en-US" altLang="ar-EG" b="1" smtClean="0"/>
              <a:t>* These organisms extract oxygen from meat surface and produce conditions suitable for the growth of anaerobic bacteria i.e. Clostridium perfringenes which can grow which the deeper tissues.</a:t>
            </a:r>
          </a:p>
          <a:p>
            <a:pPr marL="0" indent="0" algn="l" rtl="0" eaLnBrk="1" hangingPunct="1">
              <a:buFont typeface="Arial" pitchFamily="34" charset="0"/>
              <a:buNone/>
            </a:pPr>
            <a:r>
              <a:rPr lang="en-US" altLang="ar-EG" b="1" smtClean="0"/>
              <a:t>*</a:t>
            </a:r>
            <a:endParaRPr lang="ar-EG" altLang="ar-EG" b="1" smtClean="0"/>
          </a:p>
        </p:txBody>
      </p:sp>
    </p:spTree>
    <p:extLst>
      <p:ext uri="{BB962C8B-B14F-4D97-AF65-F5344CB8AC3E}">
        <p14:creationId xmlns:p14="http://schemas.microsoft.com/office/powerpoint/2010/main" val="1314452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101"/>
            <a:ext cx="8229600" cy="5961063"/>
          </a:xfrm>
        </p:spPr>
        <p:txBody>
          <a:bodyPr>
            <a:normAutofit fontScale="92500" lnSpcReduction="10000"/>
          </a:bodyPr>
          <a:lstStyle/>
          <a:p>
            <a:pPr marL="0" indent="0" algn="l" rtl="0" eaLnBrk="1" fontAlgn="auto" hangingPunct="1">
              <a:spcAft>
                <a:spcPts val="0"/>
              </a:spcAft>
              <a:buFont typeface="Arial" pitchFamily="34" charset="0"/>
              <a:buNone/>
              <a:defRPr/>
            </a:pPr>
            <a:r>
              <a:rPr lang="en-US" altLang="ar-EG" sz="3600" b="1" dirty="0"/>
              <a:t>After surface putrefaction of meat has commenced the process spreads gradually by way of the nerve and connective tissues sheets and along the surface of blood or lymph vessels. </a:t>
            </a:r>
          </a:p>
          <a:p>
            <a:pPr marL="0" indent="0" algn="l" rtl="0" eaLnBrk="1" fontAlgn="auto" hangingPunct="1">
              <a:spcAft>
                <a:spcPts val="0"/>
              </a:spcAft>
              <a:buFont typeface="Arial" pitchFamily="34" charset="0"/>
              <a:buNone/>
              <a:defRPr/>
            </a:pPr>
            <a:r>
              <a:rPr lang="en-US" altLang="ar-EG" sz="3600" b="1" dirty="0"/>
              <a:t>* Spreading of putrefaction process to the whole carcass depends mainly on the condition of the animal before slaughter i.e. in exhausted animal or those that have suffered from fever where the meat is alkaline, decomposition sets in very rapidly and reaches the deeper parts.</a:t>
            </a:r>
            <a:endParaRPr lang="ar-EG" altLang="ar-EG" sz="3600" b="1" dirty="0"/>
          </a:p>
          <a:p>
            <a:pPr algn="l">
              <a:defRPr/>
            </a:pPr>
            <a:endParaRPr lang="ar-EG" dirty="0"/>
          </a:p>
        </p:txBody>
      </p:sp>
    </p:spTree>
    <p:extLst>
      <p:ext uri="{BB962C8B-B14F-4D97-AF65-F5344CB8AC3E}">
        <p14:creationId xmlns:p14="http://schemas.microsoft.com/office/powerpoint/2010/main" val="2469063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2"/>
          <p:cNvSpPr>
            <a:spLocks noGrp="1"/>
          </p:cNvSpPr>
          <p:nvPr>
            <p:ph idx="1"/>
          </p:nvPr>
        </p:nvSpPr>
        <p:spPr>
          <a:xfrm>
            <a:off x="266700" y="228600"/>
            <a:ext cx="8562975" cy="6237288"/>
          </a:xfrm>
        </p:spPr>
        <p:txBody>
          <a:bodyPr rtlCol="1">
            <a:normAutofit fontScale="70000" lnSpcReduction="20000"/>
          </a:bodyPr>
          <a:lstStyle/>
          <a:p>
            <a:pPr marL="0" indent="0" algn="l" rtl="0" eaLnBrk="1" fontAlgn="auto" hangingPunct="1">
              <a:spcAft>
                <a:spcPts val="0"/>
              </a:spcAft>
              <a:buFont typeface="Arial" pitchFamily="34" charset="0"/>
              <a:buNone/>
              <a:defRPr/>
            </a:pPr>
            <a:endParaRPr lang="en-US" b="1" dirty="0">
              <a:solidFill>
                <a:srgbClr val="FF0000"/>
              </a:solidFill>
            </a:endParaRPr>
          </a:p>
          <a:p>
            <a:pPr marL="0" indent="0" algn="l" rtl="0" eaLnBrk="1" fontAlgn="auto" hangingPunct="1">
              <a:spcAft>
                <a:spcPts val="0"/>
              </a:spcAft>
              <a:buFont typeface="Arial" pitchFamily="34" charset="0"/>
              <a:buNone/>
              <a:defRPr/>
            </a:pPr>
            <a:r>
              <a:rPr lang="en-US" sz="4000" b="1" dirty="0" smtClean="0">
                <a:solidFill>
                  <a:srgbClr val="FF0000"/>
                </a:solidFill>
              </a:rPr>
              <a:t>Decomposition </a:t>
            </a:r>
            <a:r>
              <a:rPr lang="en-US" sz="4000" b="1" dirty="0">
                <a:solidFill>
                  <a:srgbClr val="FF0000"/>
                </a:solidFill>
              </a:rPr>
              <a:t>of Fat or Taint of the </a:t>
            </a:r>
            <a:r>
              <a:rPr lang="en-US" sz="4000" b="1" dirty="0" smtClean="0">
                <a:solidFill>
                  <a:srgbClr val="FF0000"/>
                </a:solidFill>
              </a:rPr>
              <a:t>Fat</a:t>
            </a:r>
            <a:endParaRPr lang="en-US" sz="4000" b="1" dirty="0">
              <a:solidFill>
                <a:srgbClr val="FF0000"/>
              </a:solidFill>
            </a:endParaRPr>
          </a:p>
          <a:p>
            <a:pPr algn="l" rtl="0" eaLnBrk="1" fontAlgn="auto" hangingPunct="1">
              <a:spcAft>
                <a:spcPts val="0"/>
              </a:spcAft>
              <a:defRPr/>
            </a:pPr>
            <a:r>
              <a:rPr lang="en-US" sz="4000" b="1" dirty="0"/>
              <a:t>The Problem of </a:t>
            </a:r>
            <a:r>
              <a:rPr lang="en-US" sz="4000" b="1" dirty="0">
                <a:solidFill>
                  <a:srgbClr val="00B050"/>
                </a:solidFill>
              </a:rPr>
              <a:t>fat rancidity </a:t>
            </a:r>
            <a:r>
              <a:rPr lang="en-US" sz="4000" b="1" dirty="0"/>
              <a:t>crops up in the </a:t>
            </a:r>
            <a:r>
              <a:rPr lang="en-US" sz="4000" b="1" dirty="0">
                <a:solidFill>
                  <a:srgbClr val="0070C0"/>
                </a:solidFill>
              </a:rPr>
              <a:t>storage</a:t>
            </a:r>
            <a:r>
              <a:rPr lang="en-US" sz="4000" b="1" dirty="0"/>
              <a:t> of practically every foodstuff.</a:t>
            </a:r>
          </a:p>
          <a:p>
            <a:pPr algn="l" rtl="0" eaLnBrk="1" fontAlgn="auto" hangingPunct="1">
              <a:spcAft>
                <a:spcPts val="0"/>
              </a:spcAft>
              <a:defRPr/>
            </a:pPr>
            <a:r>
              <a:rPr lang="en-US" sz="4000" b="1" dirty="0" smtClean="0">
                <a:solidFill>
                  <a:srgbClr val="00B050"/>
                </a:solidFill>
              </a:rPr>
              <a:t>  Unpleasant </a:t>
            </a:r>
            <a:r>
              <a:rPr lang="en-US" sz="4000" b="1" dirty="0" err="1">
                <a:solidFill>
                  <a:srgbClr val="00B050"/>
                </a:solidFill>
              </a:rPr>
              <a:t>odour</a:t>
            </a:r>
            <a:r>
              <a:rPr lang="en-US" sz="4000" b="1" dirty="0">
                <a:solidFill>
                  <a:srgbClr val="00B050"/>
                </a:solidFill>
              </a:rPr>
              <a:t> or </a:t>
            </a:r>
            <a:r>
              <a:rPr lang="en-US" sz="4000" b="1" dirty="0" err="1">
                <a:solidFill>
                  <a:srgbClr val="00B050"/>
                </a:solidFill>
              </a:rPr>
              <a:t>flavour</a:t>
            </a:r>
            <a:r>
              <a:rPr lang="en-US" sz="4000" b="1" dirty="0">
                <a:solidFill>
                  <a:srgbClr val="00B050"/>
                </a:solidFill>
              </a:rPr>
              <a:t> </a:t>
            </a:r>
            <a:r>
              <a:rPr lang="en-US" sz="4000" b="1" dirty="0"/>
              <a:t>in a fat may be due to </a:t>
            </a:r>
            <a:r>
              <a:rPr lang="en-US" sz="4000" b="1" dirty="0">
                <a:solidFill>
                  <a:srgbClr val="0070C0"/>
                </a:solidFill>
              </a:rPr>
              <a:t>absorption of foreign </a:t>
            </a:r>
            <a:r>
              <a:rPr lang="en-US" sz="4000" b="1" dirty="0" err="1">
                <a:solidFill>
                  <a:srgbClr val="0070C0"/>
                </a:solidFill>
              </a:rPr>
              <a:t>odours</a:t>
            </a:r>
            <a:r>
              <a:rPr lang="en-US" sz="4000" b="1" dirty="0"/>
              <a:t> as in case </a:t>
            </a:r>
            <a:r>
              <a:rPr lang="en-US" sz="4000" b="1" dirty="0" smtClean="0"/>
              <a:t>of:</a:t>
            </a:r>
          </a:p>
          <a:p>
            <a:pPr marL="0" indent="0" algn="l" rtl="0" eaLnBrk="1" fontAlgn="auto" hangingPunct="1">
              <a:spcAft>
                <a:spcPts val="0"/>
              </a:spcAft>
              <a:buFont typeface="Arial" pitchFamily="34" charset="0"/>
              <a:buNone/>
              <a:defRPr/>
            </a:pPr>
            <a:r>
              <a:rPr lang="en-US" sz="4000" b="1" dirty="0" smtClean="0"/>
              <a:t>1) Stored </a:t>
            </a:r>
            <a:r>
              <a:rPr lang="en-US" sz="4000" b="1" dirty="0"/>
              <a:t>meat or butter in a chamber previously used for fruit,</a:t>
            </a:r>
          </a:p>
          <a:p>
            <a:pPr marL="514350" indent="-514350" algn="l" rtl="0" eaLnBrk="1" fontAlgn="auto" hangingPunct="1">
              <a:spcAft>
                <a:spcPts val="0"/>
              </a:spcAft>
              <a:buFont typeface="+mj-lt"/>
              <a:buAutoNum type="arabicPeriod"/>
              <a:defRPr/>
            </a:pPr>
            <a:endParaRPr lang="en-US" sz="4000" b="1" dirty="0"/>
          </a:p>
          <a:p>
            <a:pPr marL="0" indent="0" algn="l" rtl="0" eaLnBrk="1" fontAlgn="auto" hangingPunct="1">
              <a:spcAft>
                <a:spcPts val="0"/>
              </a:spcAft>
              <a:buFont typeface="Arial" pitchFamily="34" charset="0"/>
              <a:buNone/>
              <a:defRPr/>
            </a:pPr>
            <a:r>
              <a:rPr lang="en-US" sz="4000" b="1" dirty="0" smtClean="0"/>
              <a:t>2) Atmospheric    </a:t>
            </a:r>
            <a:r>
              <a:rPr lang="en-US" sz="4000" b="1" dirty="0"/>
              <a:t>oxidation :     rancidity from atmospheric oxidation does not require the presence of microorganisms and is the most common type of </a:t>
            </a:r>
            <a:r>
              <a:rPr lang="en-US" sz="4000" b="1" dirty="0" err="1"/>
              <a:t>deteriorious</a:t>
            </a:r>
            <a:r>
              <a:rPr lang="en-US" sz="4000" b="1" dirty="0"/>
              <a:t> fatty change, </a:t>
            </a:r>
            <a:r>
              <a:rPr lang="en-US" sz="4000" b="1" dirty="0">
                <a:solidFill>
                  <a:srgbClr val="FF0000"/>
                </a:solidFill>
              </a:rPr>
              <a:t>exposure to light </a:t>
            </a:r>
            <a:r>
              <a:rPr lang="en-US" sz="4000" b="1" dirty="0"/>
              <a:t>is a factor which predisposes </a:t>
            </a:r>
            <a:r>
              <a:rPr lang="en-US" sz="4000" b="1" dirty="0">
                <a:solidFill>
                  <a:srgbClr val="FF0000"/>
                </a:solidFill>
              </a:rPr>
              <a:t>fatty tissues to oxidation</a:t>
            </a:r>
            <a:r>
              <a:rPr lang="en-US" sz="4000" b="1" dirty="0"/>
              <a:t>, and from this has arisen the practice of wrapping susceptible foods in green or red paper or in cellophane.</a:t>
            </a:r>
          </a:p>
          <a:p>
            <a:pPr marL="0" indent="0" algn="l" rtl="0" eaLnBrk="1" fontAlgn="auto" hangingPunct="1">
              <a:spcAft>
                <a:spcPts val="0"/>
              </a:spcAft>
              <a:buFont typeface="Arial" pitchFamily="34" charset="0"/>
              <a:buNone/>
              <a:defRPr/>
            </a:pPr>
            <a:endParaRPr lang="en-US" sz="4000" b="1" dirty="0"/>
          </a:p>
          <a:p>
            <a:pPr algn="l" rtl="0" eaLnBrk="1" fontAlgn="auto" hangingPunct="1">
              <a:spcAft>
                <a:spcPts val="0"/>
              </a:spcAft>
              <a:defRPr/>
            </a:pPr>
            <a:endParaRPr lang="en-US" sz="4000" b="1" dirty="0"/>
          </a:p>
          <a:p>
            <a:pPr marL="514350" indent="-514350" algn="l" rtl="0" eaLnBrk="1" fontAlgn="auto" hangingPunct="1">
              <a:spcAft>
                <a:spcPts val="0"/>
              </a:spcAft>
              <a:buFont typeface="+mj-lt"/>
              <a:buAutoNum type="arabicPeriod"/>
              <a:defRPr/>
            </a:pPr>
            <a:endParaRPr lang="en-US" sz="4000" b="1" dirty="0"/>
          </a:p>
          <a:p>
            <a:pPr marL="0" indent="0" algn="l" rtl="0" eaLnBrk="1" fontAlgn="auto" hangingPunct="1">
              <a:spcAft>
                <a:spcPts val="0"/>
              </a:spcAft>
              <a:buFont typeface="Arial" pitchFamily="34" charset="0"/>
              <a:buNone/>
              <a:defRPr/>
            </a:pPr>
            <a:endParaRPr lang="ar-EG" altLang="ar-EG" sz="4000" b="1" dirty="0" smtClean="0"/>
          </a:p>
        </p:txBody>
      </p:sp>
    </p:spTree>
    <p:extLst>
      <p:ext uri="{BB962C8B-B14F-4D97-AF65-F5344CB8AC3E}">
        <p14:creationId xmlns:p14="http://schemas.microsoft.com/office/powerpoint/2010/main" val="3031561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2"/>
          <p:cNvSpPr>
            <a:spLocks noGrp="1"/>
          </p:cNvSpPr>
          <p:nvPr>
            <p:ph idx="1"/>
          </p:nvPr>
        </p:nvSpPr>
        <p:spPr>
          <a:xfrm>
            <a:off x="636985" y="485775"/>
            <a:ext cx="7886700" cy="6015038"/>
          </a:xfrm>
        </p:spPr>
        <p:txBody>
          <a:bodyPr rtlCol="1">
            <a:normAutofit/>
          </a:bodyPr>
          <a:lstStyle/>
          <a:p>
            <a:pPr marL="0" indent="0" algn="l" rtl="0" eaLnBrk="1" fontAlgn="auto" hangingPunct="1">
              <a:spcAft>
                <a:spcPts val="0"/>
              </a:spcAft>
              <a:buFont typeface="Arial" pitchFamily="34" charset="0"/>
              <a:buNone/>
              <a:defRPr/>
            </a:pPr>
            <a:r>
              <a:rPr lang="en-US" b="1" dirty="0"/>
              <a:t>3)-</a:t>
            </a:r>
            <a:r>
              <a:rPr lang="en-US" b="1" dirty="0" smtClean="0"/>
              <a:t>the </a:t>
            </a:r>
            <a:r>
              <a:rPr lang="en-US" b="1" dirty="0"/>
              <a:t>action of microorganisms, which may give rise to extensive hydrolysis of fat </a:t>
            </a:r>
            <a:r>
              <a:rPr lang="en-US" b="1" dirty="0" smtClean="0"/>
              <a:t>:</a:t>
            </a:r>
            <a:endParaRPr lang="en-US" b="1" dirty="0"/>
          </a:p>
          <a:p>
            <a:pPr marL="514350" indent="-514350" algn="l" rtl="0" eaLnBrk="1" fontAlgn="auto" hangingPunct="1">
              <a:spcAft>
                <a:spcPts val="0"/>
              </a:spcAft>
              <a:buFont typeface="+mj-lt"/>
              <a:buAutoNum type="alphaUcPeriod"/>
              <a:defRPr/>
            </a:pPr>
            <a:r>
              <a:rPr lang="en-US" b="1" dirty="0"/>
              <a:t>Bacteria can cause hydrolysis of fat with the help of lipase enzyme resulting in the liberation of free fatty acids.</a:t>
            </a:r>
          </a:p>
          <a:p>
            <a:pPr marL="514350" indent="-514350" algn="l" rtl="0" eaLnBrk="1" fontAlgn="auto" hangingPunct="1">
              <a:spcAft>
                <a:spcPts val="0"/>
              </a:spcAft>
              <a:buFont typeface="+mj-lt"/>
              <a:buAutoNum type="alphaUcPeriod"/>
              <a:defRPr/>
            </a:pPr>
            <a:r>
              <a:rPr lang="en-US" b="1" dirty="0"/>
              <a:t>This increased acidity is manifested by a rancid dour and flavor (taint). </a:t>
            </a:r>
          </a:p>
          <a:p>
            <a:pPr marL="514350" indent="-514350" algn="l" rtl="0" eaLnBrk="1" fontAlgn="auto" hangingPunct="1">
              <a:spcAft>
                <a:spcPts val="0"/>
              </a:spcAft>
              <a:buFont typeface="+mj-lt"/>
              <a:buAutoNum type="alphaUcPeriod"/>
              <a:defRPr/>
            </a:pPr>
            <a:r>
              <a:rPr lang="en-US" b="1" dirty="0"/>
              <a:t>Among </a:t>
            </a:r>
            <a:r>
              <a:rPr lang="en-US" b="1" dirty="0" err="1" smtClean="0"/>
              <a:t>lipolytic</a:t>
            </a:r>
            <a:r>
              <a:rPr lang="en-US" b="1" dirty="0" smtClean="0"/>
              <a:t> </a:t>
            </a:r>
            <a:r>
              <a:rPr lang="en-US" b="1" dirty="0"/>
              <a:t>bacteria causing meat spoilage pseudomonas, </a:t>
            </a:r>
            <a:r>
              <a:rPr lang="en-US" b="1" dirty="0" err="1"/>
              <a:t>Achromobacter</a:t>
            </a:r>
            <a:r>
              <a:rPr lang="en-US" b="1" dirty="0"/>
              <a:t>, </a:t>
            </a:r>
            <a:r>
              <a:rPr lang="en-US" b="1" dirty="0" err="1"/>
              <a:t>moulds</a:t>
            </a:r>
            <a:r>
              <a:rPr lang="en-US" b="1" dirty="0"/>
              <a:t> </a:t>
            </a:r>
            <a:r>
              <a:rPr lang="en-US" b="1" dirty="0" smtClean="0"/>
              <a:t>and some yeasts.</a:t>
            </a:r>
          </a:p>
        </p:txBody>
      </p:sp>
    </p:spTree>
    <p:extLst>
      <p:ext uri="{BB962C8B-B14F-4D97-AF65-F5344CB8AC3E}">
        <p14:creationId xmlns:p14="http://schemas.microsoft.com/office/powerpoint/2010/main" val="3563254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2"/>
          <p:cNvSpPr>
            <a:spLocks noGrp="1"/>
          </p:cNvSpPr>
          <p:nvPr>
            <p:ph idx="1"/>
          </p:nvPr>
        </p:nvSpPr>
        <p:spPr>
          <a:xfrm>
            <a:off x="628650" y="450850"/>
            <a:ext cx="7886700" cy="6015038"/>
          </a:xfrm>
        </p:spPr>
        <p:txBody>
          <a:bodyPr rtlCol="1">
            <a:normAutofit fontScale="92500" lnSpcReduction="20000"/>
          </a:bodyPr>
          <a:lstStyle/>
          <a:p>
            <a:pPr marL="0" indent="0" algn="l" rtl="0" eaLnBrk="1" fontAlgn="auto" hangingPunct="1">
              <a:spcAft>
                <a:spcPts val="0"/>
              </a:spcAft>
              <a:buFont typeface="Arial" pitchFamily="34" charset="0"/>
              <a:buNone/>
              <a:defRPr/>
            </a:pPr>
            <a:r>
              <a:rPr lang="en-US" b="1" dirty="0" smtClean="0"/>
              <a:t>Experiments show that the fats of kidney, brisket and back of the ox develop a taint when the free fatty acids reach 2.5-3%. The deep intramuscular fat of meat, as is seen in the marbling of prime beef, is not affected by hydrolysis or atmospheric Oxidation and is likely to remain sound for long periods, the retail butcher removes therefore the superficial fats before the Caracas is hung up in the shop.</a:t>
            </a:r>
          </a:p>
          <a:p>
            <a:pPr marL="0" indent="0" algn="l" rtl="0" eaLnBrk="1" fontAlgn="auto" hangingPunct="1">
              <a:spcAft>
                <a:spcPts val="0"/>
              </a:spcAft>
              <a:buFont typeface="Arial" pitchFamily="34" charset="0"/>
              <a:buNone/>
              <a:defRPr/>
            </a:pPr>
            <a:r>
              <a:rPr lang="en-US" b="1" dirty="0">
                <a:solidFill>
                  <a:srgbClr val="FF0000"/>
                </a:solidFill>
              </a:rPr>
              <a:t>Judgment</a:t>
            </a:r>
          </a:p>
          <a:p>
            <a:pPr algn="l" rtl="0" eaLnBrk="1" fontAlgn="auto" hangingPunct="1">
              <a:spcAft>
                <a:spcPts val="0"/>
              </a:spcAft>
              <a:defRPr/>
            </a:pPr>
            <a:r>
              <a:rPr lang="en-US" b="1" dirty="0"/>
              <a:t>Fats contain 2% of free fatty acid, should be regarded with suspicion</a:t>
            </a:r>
          </a:p>
          <a:p>
            <a:pPr algn="l" rtl="0" eaLnBrk="1" fontAlgn="auto" hangingPunct="1">
              <a:spcAft>
                <a:spcPts val="0"/>
              </a:spcAft>
              <a:defRPr/>
            </a:pPr>
            <a:r>
              <a:rPr lang="en-US" b="1" dirty="0"/>
              <a:t>In practice, the appearance, </a:t>
            </a:r>
            <a:r>
              <a:rPr lang="en-US" b="1" dirty="0" err="1"/>
              <a:t>odour</a:t>
            </a:r>
            <a:r>
              <a:rPr lang="en-US" b="1" dirty="0"/>
              <a:t> and </a:t>
            </a:r>
            <a:r>
              <a:rPr lang="en-US" b="1" dirty="0" err="1"/>
              <a:t>flavour</a:t>
            </a:r>
            <a:r>
              <a:rPr lang="en-US" b="1" dirty="0"/>
              <a:t> are </a:t>
            </a:r>
            <a:r>
              <a:rPr lang="en-US" b="1" dirty="0" err="1">
                <a:solidFill>
                  <a:srgbClr val="0070C0"/>
                </a:solidFill>
              </a:rPr>
              <a:t>are</a:t>
            </a:r>
            <a:r>
              <a:rPr lang="en-US" b="1" dirty="0"/>
              <a:t> the usual guidelines.</a:t>
            </a:r>
          </a:p>
          <a:p>
            <a:pPr marL="0" indent="0" algn="l" rtl="0" eaLnBrk="1" fontAlgn="auto" hangingPunct="1">
              <a:spcAft>
                <a:spcPts val="0"/>
              </a:spcAft>
              <a:buFont typeface="Arial" pitchFamily="34" charset="0"/>
              <a:buNone/>
              <a:defRPr/>
            </a:pPr>
            <a:endParaRPr lang="ar-EG" altLang="ar-EG" dirty="0" smtClean="0"/>
          </a:p>
        </p:txBody>
      </p:sp>
    </p:spTree>
    <p:extLst>
      <p:ext uri="{BB962C8B-B14F-4D97-AF65-F5344CB8AC3E}">
        <p14:creationId xmlns:p14="http://schemas.microsoft.com/office/powerpoint/2010/main" val="1193973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Content Placeholder 2"/>
          <p:cNvSpPr>
            <a:spLocks noGrp="1"/>
          </p:cNvSpPr>
          <p:nvPr>
            <p:ph idx="1"/>
          </p:nvPr>
        </p:nvSpPr>
        <p:spPr>
          <a:xfrm>
            <a:off x="628650" y="450850"/>
            <a:ext cx="7886700" cy="6015038"/>
          </a:xfrm>
        </p:spPr>
        <p:txBody>
          <a:bodyPr>
            <a:normAutofit fontScale="92500" lnSpcReduction="10000"/>
          </a:bodyPr>
          <a:lstStyle/>
          <a:p>
            <a:pPr marL="0" indent="0" algn="l" rtl="0" eaLnBrk="1" hangingPunct="1">
              <a:buFont typeface="Arial" pitchFamily="34" charset="0"/>
              <a:buNone/>
            </a:pPr>
            <a:r>
              <a:rPr lang="en-US" sz="3600" b="1" i="1" u="sng" smtClean="0">
                <a:solidFill>
                  <a:srgbClr val="FF0000"/>
                </a:solidFill>
                <a:cs typeface="Arial" pitchFamily="34" charset="0"/>
              </a:rPr>
              <a:t>3. Bone Taint</a:t>
            </a:r>
            <a:endParaRPr lang="en-US" sz="3600" b="1" smtClean="0">
              <a:solidFill>
                <a:srgbClr val="FF0000"/>
              </a:solidFill>
              <a:cs typeface="Arial" pitchFamily="34" charset="0"/>
            </a:endParaRPr>
          </a:p>
          <a:p>
            <a:pPr marL="0" indent="0" algn="l" rtl="0" eaLnBrk="1" hangingPunct="1">
              <a:buFont typeface="Arial" pitchFamily="34" charset="0"/>
              <a:buNone/>
            </a:pPr>
            <a:r>
              <a:rPr lang="en-US" sz="3600" b="1" smtClean="0">
                <a:cs typeface="Arial" pitchFamily="34" charset="0"/>
              </a:rPr>
              <a:t>The rapid dissipation of the freshly slaughter carcass heat is facilitated when the surrounding air is cool, dry and in rapid circulation. The rate of cooling is slow in heavy carcasses owing to their greater thickness and in those, which carry a great amount of fat. This may lead to persist a high temperature in the deep-seated  musculature of these animals and give rise to deterious change. This change is known as bone taint.</a:t>
            </a:r>
          </a:p>
          <a:p>
            <a:pPr marL="0" indent="0" algn="l" rtl="0" eaLnBrk="1" hangingPunct="1">
              <a:buFont typeface="Arial" pitchFamily="34" charset="0"/>
              <a:buNone/>
            </a:pPr>
            <a:endParaRPr lang="ar-EG" altLang="ar-EG" sz="3600" b="1" smtClean="0"/>
          </a:p>
        </p:txBody>
      </p:sp>
    </p:spTree>
    <p:extLst>
      <p:ext uri="{BB962C8B-B14F-4D97-AF65-F5344CB8AC3E}">
        <p14:creationId xmlns:p14="http://schemas.microsoft.com/office/powerpoint/2010/main" val="2881942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139700"/>
            <a:ext cx="8734425" cy="6578600"/>
          </a:xfrm>
        </p:spPr>
        <p:txBody>
          <a:bodyPr>
            <a:normAutofit lnSpcReduction="10000"/>
          </a:bodyPr>
          <a:lstStyle/>
          <a:p>
            <a:pPr marL="0" indent="0" algn="l" rtl="0" eaLnBrk="1" fontAlgn="auto" hangingPunct="1">
              <a:spcAft>
                <a:spcPts val="0"/>
              </a:spcAft>
              <a:buFont typeface="Arial" pitchFamily="34" charset="0"/>
              <a:buNone/>
              <a:defRPr/>
            </a:pPr>
            <a:r>
              <a:rPr lang="en-US" sz="3600" b="1" dirty="0">
                <a:solidFill>
                  <a:srgbClr val="FF0000"/>
                </a:solidFill>
              </a:rPr>
              <a:t>Causes</a:t>
            </a:r>
            <a:r>
              <a:rPr lang="en-US" sz="3600" b="1" dirty="0"/>
              <a:t> </a:t>
            </a:r>
          </a:p>
          <a:p>
            <a:pPr algn="l" rtl="0" eaLnBrk="1" fontAlgn="auto" hangingPunct="1">
              <a:spcAft>
                <a:spcPts val="0"/>
              </a:spcAft>
              <a:defRPr/>
            </a:pPr>
            <a:r>
              <a:rPr lang="en-US" sz="3600" b="1" dirty="0"/>
              <a:t>Slow cooling or inadequate refrigeration </a:t>
            </a:r>
          </a:p>
          <a:p>
            <a:pPr algn="l" rtl="0" eaLnBrk="1" fontAlgn="auto" hangingPunct="1">
              <a:spcAft>
                <a:spcPts val="0"/>
              </a:spcAft>
              <a:defRPr/>
            </a:pPr>
            <a:r>
              <a:rPr lang="en-US" sz="3600" b="1" dirty="0"/>
              <a:t>During the warm summer months which the activity of putrefactive bacteria ( also the activity of the cell enzymes may lead to bone taint).</a:t>
            </a:r>
          </a:p>
          <a:p>
            <a:pPr algn="l" rtl="0" eaLnBrk="1" fontAlgn="auto" hangingPunct="1">
              <a:spcAft>
                <a:spcPts val="0"/>
              </a:spcAft>
              <a:defRPr/>
            </a:pPr>
            <a:r>
              <a:rPr lang="en-US" sz="3600" b="1" dirty="0"/>
              <a:t>The bone taint in most cases is undoubtedly of bacterial origin.</a:t>
            </a:r>
          </a:p>
          <a:p>
            <a:pPr algn="l" rtl="0" eaLnBrk="1" fontAlgn="auto" hangingPunct="1">
              <a:spcAft>
                <a:spcPts val="0"/>
              </a:spcAft>
              <a:defRPr/>
            </a:pPr>
            <a:r>
              <a:rPr lang="en-US" sz="3600" b="1" dirty="0"/>
              <a:t>More than one organism may be involved but the anaerobic spore-forming bacteria are the most important and probably emanate from the gut of the animal.</a:t>
            </a:r>
          </a:p>
          <a:p>
            <a:pPr algn="l">
              <a:defRPr/>
            </a:pPr>
            <a:endParaRPr lang="ar-EG" sz="3600" b="1" dirty="0"/>
          </a:p>
        </p:txBody>
      </p:sp>
    </p:spTree>
    <p:extLst>
      <p:ext uri="{BB962C8B-B14F-4D97-AF65-F5344CB8AC3E}">
        <p14:creationId xmlns:p14="http://schemas.microsoft.com/office/powerpoint/2010/main" val="2292798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p:cNvSpPr>
            <a:spLocks noGrp="1"/>
          </p:cNvSpPr>
          <p:nvPr>
            <p:ph idx="1"/>
          </p:nvPr>
        </p:nvSpPr>
        <p:spPr>
          <a:xfrm>
            <a:off x="152400" y="152400"/>
            <a:ext cx="8839200" cy="6705599"/>
          </a:xfrm>
        </p:spPr>
        <p:txBody>
          <a:bodyPr rtlCol="1">
            <a:noAutofit/>
          </a:bodyPr>
          <a:lstStyle/>
          <a:p>
            <a:pPr marL="0" indent="0" algn="l" rtl="0" eaLnBrk="1" fontAlgn="auto" hangingPunct="1">
              <a:spcAft>
                <a:spcPts val="0"/>
              </a:spcAft>
              <a:buFont typeface="Arial" pitchFamily="34" charset="0"/>
              <a:buNone/>
              <a:defRPr/>
            </a:pPr>
            <a:r>
              <a:rPr lang="en-US" b="1" dirty="0" smtClean="0">
                <a:solidFill>
                  <a:srgbClr val="FF0000"/>
                </a:solidFill>
              </a:rPr>
              <a:t>Pathogenesis</a:t>
            </a:r>
          </a:p>
          <a:p>
            <a:pPr algn="l" rtl="0" eaLnBrk="1" fontAlgn="auto" hangingPunct="1">
              <a:spcAft>
                <a:spcPts val="0"/>
              </a:spcAft>
              <a:defRPr/>
            </a:pPr>
            <a:r>
              <a:rPr lang="en-US" b="1" dirty="0" smtClean="0"/>
              <a:t>The organisms (mainly anaerobic bacteria and in some cases E. Coli) enter the blood stream before death, rather than during it or at the bleeding stage, this entrance is facilitated by pre-slaughter exhaustion, fright, shock… etc. The synovial fluid of the hip joint is a </a:t>
            </a:r>
            <a:r>
              <a:rPr lang="en-US" b="1" dirty="0" err="1" smtClean="0"/>
              <a:t>favourable</a:t>
            </a:r>
            <a:r>
              <a:rPr lang="en-US" b="1" dirty="0" smtClean="0"/>
              <a:t> medium for bacterial growth(pH7-8).</a:t>
            </a:r>
          </a:p>
          <a:p>
            <a:pPr marL="0" indent="0" algn="l" rtl="0" eaLnBrk="1" fontAlgn="auto" hangingPunct="1">
              <a:spcAft>
                <a:spcPts val="0"/>
              </a:spcAft>
              <a:buFont typeface="Arial" pitchFamily="34" charset="0"/>
              <a:buNone/>
              <a:defRPr/>
            </a:pPr>
            <a:r>
              <a:rPr lang="en-US" b="1" dirty="0" smtClean="0">
                <a:solidFill>
                  <a:srgbClr val="FF0000"/>
                </a:solidFill>
              </a:rPr>
              <a:t>Sit of infection </a:t>
            </a:r>
          </a:p>
          <a:p>
            <a:pPr algn="l" rtl="0" eaLnBrk="1" fontAlgn="auto" hangingPunct="1">
              <a:spcAft>
                <a:spcPts val="0"/>
              </a:spcAft>
              <a:defRPr/>
            </a:pPr>
            <a:r>
              <a:rPr lang="en-US" b="1" dirty="0" smtClean="0"/>
              <a:t>The region of the hip joint </a:t>
            </a:r>
          </a:p>
          <a:p>
            <a:pPr algn="l" rtl="0" eaLnBrk="1" fontAlgn="auto" hangingPunct="1">
              <a:spcAft>
                <a:spcPts val="0"/>
              </a:spcAft>
              <a:defRPr/>
            </a:pPr>
            <a:r>
              <a:rPr lang="en-US" b="1" dirty="0" smtClean="0"/>
              <a:t>Occasionally in the shoulder region especially when ambient temperatures are high.</a:t>
            </a:r>
          </a:p>
        </p:txBody>
      </p:sp>
    </p:spTree>
    <p:extLst>
      <p:ext uri="{BB962C8B-B14F-4D97-AF65-F5344CB8AC3E}">
        <p14:creationId xmlns:p14="http://schemas.microsoft.com/office/powerpoint/2010/main" val="2314609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59500"/>
          </a:xfrm>
        </p:spPr>
        <p:txBody>
          <a:bodyPr>
            <a:normAutofit lnSpcReduction="10000"/>
          </a:bodyPr>
          <a:lstStyle/>
          <a:p>
            <a:pPr marL="0" indent="0" algn="l" rtl="0" eaLnBrk="1" fontAlgn="auto" hangingPunct="1">
              <a:spcAft>
                <a:spcPts val="0"/>
              </a:spcAft>
              <a:buFont typeface="Arial" pitchFamily="34" charset="0"/>
              <a:buNone/>
              <a:defRPr/>
            </a:pPr>
            <a:r>
              <a:rPr lang="en-US" sz="3600" b="1" dirty="0">
                <a:solidFill>
                  <a:srgbClr val="FF0000"/>
                </a:solidFill>
              </a:rPr>
              <a:t>Diagnosis </a:t>
            </a:r>
          </a:p>
          <a:p>
            <a:pPr algn="l" rtl="0" eaLnBrk="1" fontAlgn="auto" hangingPunct="1">
              <a:spcAft>
                <a:spcPts val="0"/>
              </a:spcAft>
              <a:defRPr/>
            </a:pPr>
            <a:r>
              <a:rPr lang="en-US" sz="3600" b="1" dirty="0"/>
              <a:t>The </a:t>
            </a:r>
            <a:r>
              <a:rPr lang="en-US" sz="3600" b="1" dirty="0" err="1"/>
              <a:t>odour</a:t>
            </a:r>
            <a:r>
              <a:rPr lang="en-US" sz="3600" b="1" dirty="0"/>
              <a:t> of the bone taint is apparent in both the musculature around the femur and in the bone marrow.</a:t>
            </a:r>
          </a:p>
          <a:p>
            <a:pPr algn="l" rtl="0" eaLnBrk="1" fontAlgn="auto" hangingPunct="1">
              <a:spcAft>
                <a:spcPts val="0"/>
              </a:spcAft>
              <a:defRPr/>
            </a:pPr>
            <a:r>
              <a:rPr lang="en-US" sz="3600" b="1" dirty="0"/>
              <a:t>It is very typical, quit unlinked that of decomposing meat and resembles the sewage-like smell associated with gut cleaning. </a:t>
            </a:r>
          </a:p>
          <a:p>
            <a:pPr algn="l" rtl="0" eaLnBrk="1" fontAlgn="auto" hangingPunct="1">
              <a:spcAft>
                <a:spcPts val="0"/>
              </a:spcAft>
              <a:defRPr/>
            </a:pPr>
            <a:r>
              <a:rPr lang="en-US" sz="3600" b="1" dirty="0"/>
              <a:t>The condition may be associated with a change in the muscle coloration to a gray, or at time a blackish-purple.</a:t>
            </a:r>
          </a:p>
          <a:p>
            <a:pPr marL="0" indent="0" algn="l" rtl="0" eaLnBrk="1" fontAlgn="auto" hangingPunct="1">
              <a:spcAft>
                <a:spcPts val="0"/>
              </a:spcAft>
              <a:buFont typeface="Arial" pitchFamily="34" charset="0"/>
              <a:buNone/>
              <a:defRPr/>
            </a:pPr>
            <a:endParaRPr lang="ar-EG" altLang="ar-EG" sz="3600" b="1" dirty="0"/>
          </a:p>
          <a:p>
            <a:pPr algn="l">
              <a:defRPr/>
            </a:pPr>
            <a:endParaRPr lang="ar-EG" sz="3600" b="1" dirty="0"/>
          </a:p>
        </p:txBody>
      </p:sp>
    </p:spTree>
    <p:extLst>
      <p:ext uri="{BB962C8B-B14F-4D97-AF65-F5344CB8AC3E}">
        <p14:creationId xmlns:p14="http://schemas.microsoft.com/office/powerpoint/2010/main" val="1010069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p:cNvSpPr>
            <a:spLocks noGrp="1"/>
          </p:cNvSpPr>
          <p:nvPr>
            <p:ph idx="1"/>
          </p:nvPr>
        </p:nvSpPr>
        <p:spPr>
          <a:xfrm>
            <a:off x="628650" y="450850"/>
            <a:ext cx="8181975" cy="6015038"/>
          </a:xfrm>
        </p:spPr>
        <p:txBody>
          <a:bodyPr rtlCol="1">
            <a:normAutofit fontScale="85000" lnSpcReduction="10000"/>
          </a:bodyPr>
          <a:lstStyle/>
          <a:p>
            <a:pPr marL="0" indent="0" algn="l" rtl="0" eaLnBrk="1" fontAlgn="auto" hangingPunct="1">
              <a:spcAft>
                <a:spcPts val="0"/>
              </a:spcAft>
              <a:buFont typeface="Arial" pitchFamily="34" charset="0"/>
              <a:buNone/>
              <a:defRPr/>
            </a:pPr>
            <a:r>
              <a:rPr lang="en-US" b="1" dirty="0">
                <a:solidFill>
                  <a:srgbClr val="FF0000"/>
                </a:solidFill>
              </a:rPr>
              <a:t>Prevention</a:t>
            </a:r>
          </a:p>
          <a:p>
            <a:pPr algn="l" rtl="0" eaLnBrk="1" fontAlgn="auto" hangingPunct="1">
              <a:spcAft>
                <a:spcPts val="0"/>
              </a:spcAft>
              <a:defRPr/>
            </a:pPr>
            <a:r>
              <a:rPr lang="en-US" b="1" dirty="0"/>
              <a:t>Avoiding the bacterial contamination of the carcass </a:t>
            </a:r>
          </a:p>
          <a:p>
            <a:pPr algn="l" rtl="0" eaLnBrk="1" fontAlgn="auto" hangingPunct="1">
              <a:spcAft>
                <a:spcPts val="0"/>
              </a:spcAft>
              <a:defRPr/>
            </a:pPr>
            <a:r>
              <a:rPr lang="en-US" b="1" dirty="0"/>
              <a:t>Rapid cooling the carcass to 1.5</a:t>
            </a:r>
            <a:r>
              <a:rPr lang="en-US" b="1" baseline="30000" dirty="0"/>
              <a:t> </a:t>
            </a:r>
            <a:r>
              <a:rPr lang="en-US" b="1" baseline="30000" dirty="0" err="1"/>
              <a:t>o</a:t>
            </a:r>
            <a:r>
              <a:rPr lang="en-US" b="1" dirty="0" err="1"/>
              <a:t>C</a:t>
            </a:r>
            <a:r>
              <a:rPr lang="en-US" b="1" dirty="0"/>
              <a:t> </a:t>
            </a:r>
          </a:p>
          <a:p>
            <a:pPr algn="l" rtl="0" eaLnBrk="1" fontAlgn="auto" hangingPunct="1">
              <a:spcAft>
                <a:spcPts val="0"/>
              </a:spcAft>
              <a:defRPr/>
            </a:pPr>
            <a:r>
              <a:rPr lang="en-US" b="1" dirty="0"/>
              <a:t>Experimentally, tetracycline: injection immediately before slaughter and antibiotic spraying of carcass can prevent bone taint ( but this is illegal).</a:t>
            </a:r>
          </a:p>
          <a:p>
            <a:pPr algn="l" rtl="0" eaLnBrk="1" fontAlgn="auto" hangingPunct="1">
              <a:spcAft>
                <a:spcPts val="0"/>
              </a:spcAft>
              <a:defRPr/>
            </a:pPr>
            <a:r>
              <a:rPr lang="en-US" b="1" dirty="0"/>
              <a:t>Butcher aids dissipation of heat from the freshly killed carcass of beef by removing the fat from the kidney and the pelvic cavity. He also incises the stifle joint to promote air access and rapid cooling.</a:t>
            </a:r>
          </a:p>
          <a:p>
            <a:pPr algn="l" rtl="0" eaLnBrk="1" fontAlgn="auto" hangingPunct="1">
              <a:spcAft>
                <a:spcPts val="0"/>
              </a:spcAft>
              <a:defRPr/>
            </a:pPr>
            <a:r>
              <a:rPr lang="en-US" b="1" dirty="0"/>
              <a:t>To avoid taint the temperature at the center of the muscle must not exceed 4.5</a:t>
            </a:r>
            <a:r>
              <a:rPr lang="en-US" b="1" baseline="30000" dirty="0"/>
              <a:t> </a:t>
            </a:r>
            <a:r>
              <a:rPr lang="en-US" b="1" baseline="30000" dirty="0" err="1"/>
              <a:t>o</a:t>
            </a:r>
            <a:r>
              <a:rPr lang="en-US" b="1" dirty="0" err="1"/>
              <a:t>C</a:t>
            </a:r>
            <a:r>
              <a:rPr lang="en-US" b="1" dirty="0"/>
              <a:t> after 48h.</a:t>
            </a:r>
          </a:p>
          <a:p>
            <a:pPr marL="0" indent="0" algn="l" rtl="0" eaLnBrk="1" fontAlgn="auto" hangingPunct="1">
              <a:spcAft>
                <a:spcPts val="0"/>
              </a:spcAft>
              <a:buFont typeface="Arial" pitchFamily="34" charset="0"/>
              <a:buNone/>
              <a:defRPr/>
            </a:pPr>
            <a:r>
              <a:rPr lang="en-US" b="1" dirty="0">
                <a:solidFill>
                  <a:srgbClr val="FF0000"/>
                </a:solidFill>
              </a:rPr>
              <a:t>Judgment </a:t>
            </a:r>
          </a:p>
          <a:p>
            <a:pPr algn="l" rtl="0" eaLnBrk="1" fontAlgn="auto" hangingPunct="1">
              <a:spcAft>
                <a:spcPts val="0"/>
              </a:spcAft>
              <a:defRPr/>
            </a:pPr>
            <a:r>
              <a:rPr lang="en-US" b="1" dirty="0"/>
              <a:t>Condemnation of the affected tissues </a:t>
            </a:r>
          </a:p>
          <a:p>
            <a:pPr marL="0" indent="0" algn="l" rtl="0" eaLnBrk="1" fontAlgn="auto" hangingPunct="1">
              <a:spcAft>
                <a:spcPts val="0"/>
              </a:spcAft>
              <a:buFont typeface="Arial" pitchFamily="34" charset="0"/>
              <a:buNone/>
              <a:defRPr/>
            </a:pPr>
            <a:endParaRPr lang="ar-EG" altLang="ar-EG" dirty="0" smtClean="0"/>
          </a:p>
        </p:txBody>
      </p:sp>
    </p:spTree>
    <p:extLst>
      <p:ext uri="{BB962C8B-B14F-4D97-AF65-F5344CB8AC3E}">
        <p14:creationId xmlns:p14="http://schemas.microsoft.com/office/powerpoint/2010/main" val="885707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745163"/>
          </a:xfrm>
        </p:spPr>
        <p:txBody>
          <a:bodyPr/>
          <a:lstStyle/>
          <a:p>
            <a:pPr marL="0" indent="0" algn="l" rtl="0" eaLnBrk="1" hangingPunct="1">
              <a:buFont typeface="Arial" pitchFamily="34" charset="0"/>
              <a:buNone/>
              <a:defRPr/>
            </a:pPr>
            <a:r>
              <a:rPr lang="en-US" altLang="ar-EG" sz="4000" b="1" dirty="0">
                <a:solidFill>
                  <a:srgbClr val="FF0000"/>
                </a:solidFill>
              </a:rPr>
              <a:t>signs of decomposition :</a:t>
            </a:r>
          </a:p>
          <a:p>
            <a:pPr algn="l" rtl="0" eaLnBrk="1" hangingPunct="1">
              <a:defRPr/>
            </a:pPr>
            <a:r>
              <a:rPr lang="en-US" altLang="ar-EG" sz="4000" b="1" dirty="0"/>
              <a:t>Change of meat to a grey, yellow or green.</a:t>
            </a:r>
          </a:p>
          <a:p>
            <a:pPr algn="l" rtl="0" eaLnBrk="1" hangingPunct="1">
              <a:defRPr/>
            </a:pPr>
            <a:r>
              <a:rPr lang="en-US" altLang="ar-EG" sz="4000" b="1" dirty="0"/>
              <a:t>softening in consistency of tissue.</a:t>
            </a:r>
          </a:p>
          <a:p>
            <a:pPr algn="l" rtl="0" eaLnBrk="1" hangingPunct="1">
              <a:defRPr/>
            </a:pPr>
            <a:r>
              <a:rPr lang="en-US" altLang="ar-EG" sz="4000" b="1" dirty="0"/>
              <a:t>Repulsive </a:t>
            </a:r>
            <a:r>
              <a:rPr lang="en-US" altLang="ar-EG" sz="4000" b="1" dirty="0" err="1"/>
              <a:t>odour</a:t>
            </a:r>
            <a:r>
              <a:rPr lang="en-US" altLang="ar-EG" sz="4000" b="1" dirty="0"/>
              <a:t>.</a:t>
            </a:r>
          </a:p>
          <a:p>
            <a:pPr algn="l" rtl="0" eaLnBrk="1" hangingPunct="1">
              <a:defRPr/>
            </a:pPr>
            <a:r>
              <a:rPr lang="en-US" altLang="ar-EG" sz="4000" b="1" dirty="0"/>
              <a:t>Alkaline reaction caused by the formation of ammonia .</a:t>
            </a:r>
          </a:p>
          <a:p>
            <a:pPr algn="l">
              <a:defRPr/>
            </a:pPr>
            <a:endParaRPr lang="ar-EG" sz="4000" dirty="0"/>
          </a:p>
        </p:txBody>
      </p:sp>
    </p:spTree>
    <p:extLst>
      <p:ext uri="{BB962C8B-B14F-4D97-AF65-F5344CB8AC3E}">
        <p14:creationId xmlns:p14="http://schemas.microsoft.com/office/powerpoint/2010/main" val="3937112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927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93494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6095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44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0629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789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423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3339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668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341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628650" y="450850"/>
            <a:ext cx="7886700" cy="6015038"/>
          </a:xfrm>
        </p:spPr>
        <p:txBody>
          <a:bodyPr>
            <a:normAutofit lnSpcReduction="10000"/>
          </a:bodyPr>
          <a:lstStyle/>
          <a:p>
            <a:pPr marL="0" indent="0" algn="l" rtl="0" eaLnBrk="1" hangingPunct="1">
              <a:buFont typeface="Arial" pitchFamily="34" charset="0"/>
              <a:buNone/>
            </a:pPr>
            <a:r>
              <a:rPr lang="en-US" sz="3600" b="1" u="sng" smtClean="0">
                <a:solidFill>
                  <a:srgbClr val="FF0000"/>
                </a:solidFill>
                <a:cs typeface="Arial" pitchFamily="34" charset="0"/>
              </a:rPr>
              <a:t>The following facts should be known</a:t>
            </a:r>
            <a:endParaRPr lang="en-US" sz="3600" b="1" smtClean="0">
              <a:solidFill>
                <a:srgbClr val="FF0000"/>
              </a:solidFill>
              <a:cs typeface="Arial" pitchFamily="34" charset="0"/>
            </a:endParaRPr>
          </a:p>
          <a:p>
            <a:pPr marL="0" indent="0" algn="l" rtl="0" eaLnBrk="1" hangingPunct="1">
              <a:buFont typeface="Arial" pitchFamily="34" charset="0"/>
              <a:buNone/>
            </a:pPr>
            <a:r>
              <a:rPr lang="en-US" sz="3600" b="1" smtClean="0">
                <a:cs typeface="Arial" pitchFamily="34" charset="0"/>
              </a:rPr>
              <a:t>* All forms of foods in their natural state remain in a fresh and edible state for only a comparatively short time.</a:t>
            </a:r>
          </a:p>
          <a:p>
            <a:pPr marL="0" indent="0" algn="l" rtl="0" eaLnBrk="1" hangingPunct="1">
              <a:buFont typeface="Arial" pitchFamily="34" charset="0"/>
              <a:buNone/>
            </a:pPr>
            <a:r>
              <a:rPr lang="en-US" sz="3600" b="1" smtClean="0">
                <a:cs typeface="Arial" pitchFamily="34" charset="0"/>
              </a:rPr>
              <a:t>* foods rapidly acquire bacteria, moulds or yeasts, which are the main causes of spoilage or decomposition .</a:t>
            </a:r>
          </a:p>
          <a:p>
            <a:pPr marL="0" indent="0" algn="l" rtl="0" eaLnBrk="1" hangingPunct="1">
              <a:buFont typeface="Arial" pitchFamily="34" charset="0"/>
              <a:buNone/>
            </a:pPr>
            <a:r>
              <a:rPr lang="en-US" sz="3600" b="1" smtClean="0">
                <a:cs typeface="Arial" pitchFamily="34" charset="0"/>
              </a:rPr>
              <a:t>* All living cells have </a:t>
            </a:r>
            <a:r>
              <a:rPr lang="en-US" sz="3600" b="1" smtClean="0">
                <a:solidFill>
                  <a:srgbClr val="0070C0"/>
                </a:solidFill>
                <a:cs typeface="Arial" pitchFamily="34" charset="0"/>
              </a:rPr>
              <a:t>enzymes</a:t>
            </a:r>
            <a:r>
              <a:rPr lang="en-US" sz="3600" b="1" smtClean="0">
                <a:cs typeface="Arial" pitchFamily="34" charset="0"/>
              </a:rPr>
              <a:t> or ferments, which catalyze the complicated chemical reactions taking place in the cells.</a:t>
            </a:r>
          </a:p>
        </p:txBody>
      </p:sp>
    </p:spTree>
    <p:extLst>
      <p:ext uri="{BB962C8B-B14F-4D97-AF65-F5344CB8AC3E}">
        <p14:creationId xmlns:p14="http://schemas.microsoft.com/office/powerpoint/2010/main" val="3924640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501"/>
            <a:ext cx="8229600" cy="5554663"/>
          </a:xfrm>
        </p:spPr>
        <p:txBody>
          <a:bodyPr>
            <a:normAutofit fontScale="92500" lnSpcReduction="10000"/>
          </a:bodyPr>
          <a:lstStyle/>
          <a:p>
            <a:pPr marL="0" indent="0" algn="l" rtl="0" eaLnBrk="1" fontAlgn="auto" hangingPunct="1">
              <a:spcAft>
                <a:spcPts val="0"/>
              </a:spcAft>
              <a:buFont typeface="Arial" pitchFamily="34" charset="0"/>
              <a:buNone/>
              <a:defRPr/>
            </a:pPr>
            <a:r>
              <a:rPr lang="en-US" b="1" dirty="0"/>
              <a:t>* The process of autolysis or self-destruction or self-degradation is highest in those tissues in which protein is synthesized in large amounts and which have high water content, i.e.:</a:t>
            </a:r>
          </a:p>
          <a:p>
            <a:pPr marL="457200" indent="-457200" algn="l" rtl="0" eaLnBrk="1" fontAlgn="auto" hangingPunct="1">
              <a:spcAft>
                <a:spcPts val="0"/>
              </a:spcAft>
              <a:buFont typeface="+mj-lt"/>
              <a:buAutoNum type="arabicPeriod"/>
              <a:defRPr/>
            </a:pPr>
            <a:r>
              <a:rPr lang="en-US" b="1" dirty="0"/>
              <a:t>Gastrointestinal mucosa; tests, pancreas and adrenals,</a:t>
            </a:r>
          </a:p>
          <a:p>
            <a:pPr marL="457200" indent="-457200" algn="l" rtl="0" eaLnBrk="1" fontAlgn="auto" hangingPunct="1">
              <a:spcAft>
                <a:spcPts val="0"/>
              </a:spcAft>
              <a:buFont typeface="+mj-lt"/>
              <a:buAutoNum type="arabicPeriod"/>
              <a:defRPr/>
            </a:pPr>
            <a:r>
              <a:rPr lang="en-US" b="1" dirty="0"/>
              <a:t>Tissues such as the liver, kidneys and endocrine glands have slower autolytic rates,</a:t>
            </a:r>
          </a:p>
          <a:p>
            <a:pPr marL="457200" indent="-457200" algn="l" rtl="0" eaLnBrk="1" fontAlgn="auto" hangingPunct="1">
              <a:spcAft>
                <a:spcPts val="0"/>
              </a:spcAft>
              <a:buFont typeface="+mj-lt"/>
              <a:buAutoNum type="arabicPeriod"/>
              <a:defRPr/>
            </a:pPr>
            <a:r>
              <a:rPr lang="en-US" b="1" dirty="0"/>
              <a:t>The tissues with the lowest metabolic rates such as skin, muscles, bone, heart and blood vessels have the lowest autolytic rates of all tissues.</a:t>
            </a:r>
            <a:endParaRPr lang="ar-EG" altLang="ar-EG" b="1" dirty="0"/>
          </a:p>
          <a:p>
            <a:pPr algn="l">
              <a:defRPr/>
            </a:pPr>
            <a:endParaRPr lang="ar-EG" dirty="0"/>
          </a:p>
        </p:txBody>
      </p:sp>
    </p:spTree>
    <p:extLst>
      <p:ext uri="{BB962C8B-B14F-4D97-AF65-F5344CB8AC3E}">
        <p14:creationId xmlns:p14="http://schemas.microsoft.com/office/powerpoint/2010/main" val="222389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628650" y="450850"/>
            <a:ext cx="7886700" cy="6015038"/>
          </a:xfrm>
        </p:spPr>
        <p:txBody>
          <a:bodyPr>
            <a:normAutofit fontScale="92500" lnSpcReduction="10000"/>
          </a:bodyPr>
          <a:lstStyle/>
          <a:p>
            <a:pPr marL="0" indent="0" algn="l" rtl="0" eaLnBrk="1" hangingPunct="1">
              <a:buFont typeface="Arial" pitchFamily="34" charset="0"/>
              <a:buNone/>
              <a:defRPr/>
            </a:pPr>
            <a:r>
              <a:rPr lang="en-US" altLang="ar-EG" dirty="0" smtClean="0"/>
              <a:t>* </a:t>
            </a:r>
            <a:r>
              <a:rPr lang="en-US" altLang="ar-EG" sz="4000" b="1" dirty="0" smtClean="0"/>
              <a:t>All forms of foods are subject to </a:t>
            </a:r>
            <a:r>
              <a:rPr lang="en-US" altLang="ar-EG" sz="4000" b="1" dirty="0" smtClean="0">
                <a:solidFill>
                  <a:srgbClr val="FF0000"/>
                </a:solidFill>
              </a:rPr>
              <a:t>natural deterioration,</a:t>
            </a:r>
            <a:r>
              <a:rPr lang="en-US" altLang="ar-EG" sz="4000" b="1" dirty="0" smtClean="0"/>
              <a:t> their </a:t>
            </a:r>
            <a:r>
              <a:rPr lang="en-US" altLang="ar-EG" sz="4000" b="1" dirty="0" smtClean="0">
                <a:solidFill>
                  <a:srgbClr val="669900"/>
                </a:solidFill>
              </a:rPr>
              <a:t>shelf life </a:t>
            </a:r>
            <a:r>
              <a:rPr lang="en-US" altLang="ar-EG" sz="4000" b="1" dirty="0" smtClean="0"/>
              <a:t>being dependent on their </a:t>
            </a:r>
            <a:r>
              <a:rPr lang="en-US" altLang="ar-EG" sz="4000" b="1" dirty="0" smtClean="0">
                <a:solidFill>
                  <a:srgbClr val="669900"/>
                </a:solidFill>
              </a:rPr>
              <a:t>structure, pH; composition, water content, presence or absence of bacteria </a:t>
            </a:r>
            <a:r>
              <a:rPr lang="en-US" altLang="ar-EG" sz="4000" b="1" dirty="0" smtClean="0"/>
              <a:t>.</a:t>
            </a:r>
          </a:p>
          <a:p>
            <a:pPr algn="l" rtl="0" eaLnBrk="1" hangingPunct="1">
              <a:defRPr/>
            </a:pPr>
            <a:r>
              <a:rPr lang="en-US" altLang="ar-EG" sz="4000" b="1" dirty="0" smtClean="0"/>
              <a:t>Microbes cause spoilage of meat which is called microbial spoilage, or physical, </a:t>
            </a:r>
          </a:p>
          <a:p>
            <a:pPr algn="l" rtl="0" eaLnBrk="1" hangingPunct="1">
              <a:defRPr/>
            </a:pPr>
            <a:r>
              <a:rPr lang="en-US" altLang="ar-EG" sz="4000" b="1" dirty="0" smtClean="0"/>
              <a:t>physical spoilage, occur during handling, transportation and processing.</a:t>
            </a:r>
            <a:endParaRPr lang="ar-EG" altLang="ar-EG" sz="4000" b="1" dirty="0" smtClean="0"/>
          </a:p>
        </p:txBody>
      </p:sp>
    </p:spTree>
    <p:extLst>
      <p:ext uri="{BB962C8B-B14F-4D97-AF65-F5344CB8AC3E}">
        <p14:creationId xmlns:p14="http://schemas.microsoft.com/office/powerpoint/2010/main" val="1339277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2"/>
          <p:cNvSpPr>
            <a:spLocks noGrp="1"/>
          </p:cNvSpPr>
          <p:nvPr>
            <p:ph idx="1"/>
          </p:nvPr>
        </p:nvSpPr>
        <p:spPr>
          <a:xfrm>
            <a:off x="628650" y="450850"/>
            <a:ext cx="7886700" cy="6015038"/>
          </a:xfrm>
        </p:spPr>
        <p:txBody>
          <a:bodyPr rtlCol="1">
            <a:normAutofit lnSpcReduction="10000"/>
          </a:bodyPr>
          <a:lstStyle/>
          <a:p>
            <a:pPr marL="0" indent="0" algn="l" rtl="0" eaLnBrk="1" fontAlgn="auto" hangingPunct="1">
              <a:spcAft>
                <a:spcPts val="0"/>
              </a:spcAft>
              <a:buFont typeface="Arial" pitchFamily="34" charset="0"/>
              <a:buNone/>
              <a:defRPr/>
            </a:pPr>
            <a:r>
              <a:rPr lang="en-US" sz="4400" b="1" dirty="0">
                <a:solidFill>
                  <a:srgbClr val="FF0000"/>
                </a:solidFill>
              </a:rPr>
              <a:t>Spoilage of Chilled Meat</a:t>
            </a:r>
          </a:p>
          <a:p>
            <a:pPr marL="514350" indent="-514350" algn="l" rtl="0" eaLnBrk="1" fontAlgn="auto" hangingPunct="1">
              <a:spcAft>
                <a:spcPts val="0"/>
              </a:spcAft>
              <a:buFont typeface="+mj-lt"/>
              <a:buAutoNum type="arabicPeriod"/>
              <a:defRPr/>
            </a:pPr>
            <a:r>
              <a:rPr lang="en-US" sz="4400" b="1" dirty="0"/>
              <a:t>Slime Formation </a:t>
            </a:r>
          </a:p>
          <a:p>
            <a:pPr marL="514350" indent="-514350" algn="l" rtl="0" eaLnBrk="1" fontAlgn="auto" hangingPunct="1">
              <a:spcAft>
                <a:spcPts val="0"/>
              </a:spcAft>
              <a:buFont typeface="+mj-lt"/>
              <a:buAutoNum type="arabicPeriod"/>
              <a:defRPr/>
            </a:pPr>
            <a:r>
              <a:rPr lang="en-US" sz="4400" b="1" dirty="0"/>
              <a:t>Meat Putrefaction </a:t>
            </a:r>
          </a:p>
          <a:p>
            <a:pPr marL="514350" indent="-514350" algn="l" rtl="0" eaLnBrk="1" fontAlgn="auto" hangingPunct="1">
              <a:spcAft>
                <a:spcPts val="0"/>
              </a:spcAft>
              <a:buFont typeface="+mj-lt"/>
              <a:buAutoNum type="arabicPeriod"/>
              <a:defRPr/>
            </a:pPr>
            <a:r>
              <a:rPr lang="en-US" sz="4400" b="1" dirty="0"/>
              <a:t>Decomposition of Fat or Taint of the Fat</a:t>
            </a:r>
          </a:p>
          <a:p>
            <a:pPr marL="514350" indent="-514350" algn="l" rtl="0" eaLnBrk="1" fontAlgn="auto" hangingPunct="1">
              <a:spcAft>
                <a:spcPts val="0"/>
              </a:spcAft>
              <a:buFont typeface="+mj-lt"/>
              <a:buAutoNum type="arabicPeriod"/>
              <a:defRPr/>
            </a:pPr>
            <a:r>
              <a:rPr lang="en-US" sz="4400" b="1" dirty="0"/>
              <a:t>Bone Taint</a:t>
            </a:r>
          </a:p>
          <a:p>
            <a:pPr marL="514350" indent="-514350" algn="l" rtl="0" eaLnBrk="1" fontAlgn="auto" hangingPunct="1">
              <a:spcAft>
                <a:spcPts val="0"/>
              </a:spcAft>
              <a:buFont typeface="+mj-lt"/>
              <a:buAutoNum type="arabicPeriod"/>
              <a:defRPr/>
            </a:pPr>
            <a:r>
              <a:rPr lang="en-US" sz="4400" b="1" dirty="0" smtClean="0"/>
              <a:t>Phosphorescence</a:t>
            </a:r>
            <a:endParaRPr lang="en-US" sz="4400" b="1" dirty="0"/>
          </a:p>
          <a:p>
            <a:pPr marL="514350" indent="-514350" algn="l" rtl="0" eaLnBrk="1" fontAlgn="auto" hangingPunct="1">
              <a:spcAft>
                <a:spcPts val="0"/>
              </a:spcAft>
              <a:buFont typeface="+mj-lt"/>
              <a:buAutoNum type="arabicPeriod"/>
              <a:defRPr/>
            </a:pPr>
            <a:r>
              <a:rPr lang="en-US" sz="4400" b="1" dirty="0" err="1" smtClean="0"/>
              <a:t>Mou</a:t>
            </a:r>
            <a:r>
              <a:rPr lang="en-US" sz="4400" b="1" dirty="0" err="1"/>
              <a:t>l</a:t>
            </a:r>
            <a:r>
              <a:rPr lang="en-US" sz="4400" b="1" dirty="0" err="1" smtClean="0"/>
              <a:t>ds</a:t>
            </a:r>
            <a:endParaRPr lang="ar-EG" altLang="ar-EG" sz="4400" b="1" dirty="0" smtClean="0"/>
          </a:p>
        </p:txBody>
      </p:sp>
    </p:spTree>
    <p:extLst>
      <p:ext uri="{BB962C8B-B14F-4D97-AF65-F5344CB8AC3E}">
        <p14:creationId xmlns:p14="http://schemas.microsoft.com/office/powerpoint/2010/main" val="1681741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Content Placeholder 2"/>
          <p:cNvSpPr>
            <a:spLocks noGrp="1"/>
          </p:cNvSpPr>
          <p:nvPr>
            <p:ph idx="1"/>
          </p:nvPr>
        </p:nvSpPr>
        <p:spPr>
          <a:xfrm>
            <a:off x="628650" y="450850"/>
            <a:ext cx="7886700" cy="6015038"/>
          </a:xfrm>
        </p:spPr>
        <p:txBody>
          <a:bodyPr>
            <a:normAutofit fontScale="92500" lnSpcReduction="10000"/>
          </a:bodyPr>
          <a:lstStyle/>
          <a:p>
            <a:pPr marL="0" indent="0" algn="l" rtl="0" eaLnBrk="1" hangingPunct="1">
              <a:buFont typeface="Arial" pitchFamily="34" charset="0"/>
              <a:buNone/>
            </a:pPr>
            <a:r>
              <a:rPr lang="en-US" altLang="ar-EG" sz="3600" b="1" smtClean="0">
                <a:solidFill>
                  <a:srgbClr val="FF0000"/>
                </a:solidFill>
              </a:rPr>
              <a:t>1- Slime Formation </a:t>
            </a:r>
          </a:p>
          <a:p>
            <a:pPr marL="0" indent="0" algn="l" rtl="0" eaLnBrk="1" hangingPunct="1">
              <a:buFont typeface="Arial" pitchFamily="34" charset="0"/>
              <a:buNone/>
            </a:pPr>
            <a:r>
              <a:rPr lang="en-US" altLang="ar-EG" sz="3600" smtClean="0"/>
              <a:t>•</a:t>
            </a:r>
            <a:r>
              <a:rPr lang="en-US" altLang="ar-EG" sz="3600" b="1" smtClean="0">
                <a:solidFill>
                  <a:srgbClr val="669900"/>
                </a:solidFill>
              </a:rPr>
              <a:t>The Gram positive and Gram negative bacteria </a:t>
            </a:r>
            <a:r>
              <a:rPr lang="en-US" altLang="ar-EG" sz="3600" b="1" smtClean="0"/>
              <a:t>that are found everywhere in nature are responsible for slime formation during storage.</a:t>
            </a:r>
          </a:p>
          <a:p>
            <a:pPr marL="0" indent="0" algn="l" rtl="0" eaLnBrk="1" hangingPunct="1">
              <a:buFont typeface="Arial" pitchFamily="34" charset="0"/>
              <a:buNone/>
            </a:pPr>
            <a:r>
              <a:rPr lang="en-US" altLang="ar-EG" sz="3600" b="1" smtClean="0"/>
              <a:t>•It is practically impossible to avoid their contamination of carcass during dressing procedures.</a:t>
            </a:r>
          </a:p>
          <a:p>
            <a:pPr marL="0" indent="0" algn="l" rtl="0" eaLnBrk="1" hangingPunct="1">
              <a:buFont typeface="Arial" pitchFamily="34" charset="0"/>
              <a:buNone/>
            </a:pPr>
            <a:r>
              <a:rPr lang="en-US" altLang="ar-EG" sz="3600" b="1" smtClean="0"/>
              <a:t>•</a:t>
            </a:r>
            <a:r>
              <a:rPr lang="en-US" altLang="ar-EG" sz="3600" b="1" smtClean="0">
                <a:solidFill>
                  <a:srgbClr val="FF6600"/>
                </a:solidFill>
              </a:rPr>
              <a:t>The time </a:t>
            </a:r>
            <a:r>
              <a:rPr lang="en-US" altLang="ar-EG" sz="3600" b="1" smtClean="0"/>
              <a:t>taken for </a:t>
            </a:r>
            <a:r>
              <a:rPr lang="en-US" altLang="ar-EG" sz="3600" b="1" smtClean="0">
                <a:solidFill>
                  <a:srgbClr val="FF6600"/>
                </a:solidFill>
              </a:rPr>
              <a:t>slime to develop </a:t>
            </a:r>
            <a:r>
              <a:rPr lang="en-US" altLang="ar-EG" sz="3600" b="1" smtClean="0"/>
              <a:t>on raw meats is directly related to the </a:t>
            </a:r>
            <a:r>
              <a:rPr lang="en-US" altLang="ar-EG" sz="3600" b="1" smtClean="0">
                <a:solidFill>
                  <a:srgbClr val="FF6600"/>
                </a:solidFill>
              </a:rPr>
              <a:t>initial number of organisms on carcass surface.</a:t>
            </a:r>
          </a:p>
          <a:p>
            <a:pPr marL="0" indent="0" algn="l" rtl="0" eaLnBrk="1" hangingPunct="1">
              <a:buFont typeface="Arial" pitchFamily="34" charset="0"/>
              <a:buNone/>
            </a:pPr>
            <a:r>
              <a:rPr lang="en-US" altLang="ar-EG" sz="3600" b="1" smtClean="0"/>
              <a:t>•</a:t>
            </a:r>
            <a:endParaRPr lang="ar-EG" altLang="ar-EG" sz="3600" b="1" smtClean="0"/>
          </a:p>
        </p:txBody>
      </p:sp>
    </p:spTree>
    <p:extLst>
      <p:ext uri="{BB962C8B-B14F-4D97-AF65-F5344CB8AC3E}">
        <p14:creationId xmlns:p14="http://schemas.microsoft.com/office/powerpoint/2010/main" val="2909507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9901"/>
            <a:ext cx="8229600" cy="5656263"/>
          </a:xfrm>
        </p:spPr>
        <p:txBody>
          <a:bodyPr>
            <a:normAutofit fontScale="92500"/>
          </a:bodyPr>
          <a:lstStyle/>
          <a:p>
            <a:pPr marL="0" indent="0" algn="l" rtl="0" eaLnBrk="1" fontAlgn="auto" hangingPunct="1">
              <a:spcAft>
                <a:spcPts val="0"/>
              </a:spcAft>
              <a:buFont typeface="Arial" pitchFamily="34" charset="0"/>
              <a:buNone/>
              <a:defRPr/>
            </a:pPr>
            <a:r>
              <a:rPr lang="en-US" altLang="ar-EG" sz="4400" b="1" dirty="0"/>
              <a:t>Chilling procedures do not prevent the activity of spoilage  organisms, which can grow at </a:t>
            </a:r>
            <a:r>
              <a:rPr lang="en-US" altLang="ar-EG" sz="4400" b="1" dirty="0">
                <a:solidFill>
                  <a:srgbClr val="FF6600"/>
                </a:solidFill>
              </a:rPr>
              <a:t>about +7 ⁰C, however temperature below 2⁰C will delay the onset of slime formation.</a:t>
            </a:r>
          </a:p>
          <a:p>
            <a:pPr marL="0" indent="0" algn="l" rtl="0" eaLnBrk="1" fontAlgn="auto" hangingPunct="1">
              <a:spcAft>
                <a:spcPts val="0"/>
              </a:spcAft>
              <a:buFont typeface="Arial" pitchFamily="34" charset="0"/>
              <a:buNone/>
              <a:defRPr/>
            </a:pPr>
            <a:r>
              <a:rPr lang="en-US" altLang="ar-EG" sz="4400" b="1" dirty="0"/>
              <a:t>•</a:t>
            </a:r>
            <a:r>
              <a:rPr lang="en-US" altLang="ar-EG" sz="4400" b="1" dirty="0">
                <a:solidFill>
                  <a:srgbClr val="669900"/>
                </a:solidFill>
              </a:rPr>
              <a:t>Control of RH (reducing the water activity can reduce the bacterial spoilage.</a:t>
            </a:r>
          </a:p>
          <a:p>
            <a:pPr marL="0" indent="0" algn="l" rtl="0" eaLnBrk="1" fontAlgn="auto" hangingPunct="1">
              <a:spcAft>
                <a:spcPts val="0"/>
              </a:spcAft>
              <a:buFont typeface="Arial" pitchFamily="34" charset="0"/>
              <a:buNone/>
              <a:defRPr/>
            </a:pPr>
            <a:endParaRPr lang="ar-EG" altLang="ar-EG" sz="4400" b="1" dirty="0"/>
          </a:p>
          <a:p>
            <a:pPr algn="l">
              <a:defRPr/>
            </a:pPr>
            <a:endParaRPr lang="ar-EG" dirty="0"/>
          </a:p>
        </p:txBody>
      </p:sp>
    </p:spTree>
    <p:extLst>
      <p:ext uri="{BB962C8B-B14F-4D97-AF65-F5344CB8AC3E}">
        <p14:creationId xmlns:p14="http://schemas.microsoft.com/office/powerpoint/2010/main" val="1635121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2"/>
          <p:cNvSpPr>
            <a:spLocks noGrp="1"/>
          </p:cNvSpPr>
          <p:nvPr>
            <p:ph idx="1"/>
          </p:nvPr>
        </p:nvSpPr>
        <p:spPr>
          <a:xfrm>
            <a:off x="628650" y="450850"/>
            <a:ext cx="7886700" cy="6015038"/>
          </a:xfrm>
        </p:spPr>
        <p:txBody>
          <a:bodyPr rtlCol="1">
            <a:normAutofit fontScale="77500" lnSpcReduction="20000"/>
          </a:bodyPr>
          <a:lstStyle/>
          <a:p>
            <a:pPr marL="0" indent="0" algn="l" rtl="0" eaLnBrk="1" fontAlgn="auto" hangingPunct="1">
              <a:spcAft>
                <a:spcPts val="0"/>
              </a:spcAft>
              <a:buFont typeface="Arial" pitchFamily="34" charset="0"/>
              <a:buNone/>
              <a:defRPr/>
            </a:pPr>
            <a:r>
              <a:rPr lang="en-US" b="1" u="sng" dirty="0">
                <a:solidFill>
                  <a:srgbClr val="C00000"/>
                </a:solidFill>
              </a:rPr>
              <a:t>2</a:t>
            </a:r>
            <a:r>
              <a:rPr lang="en-US" sz="3600" b="1" u="sng" dirty="0">
                <a:solidFill>
                  <a:srgbClr val="C00000"/>
                </a:solidFill>
              </a:rPr>
              <a:t>. Meat Putrefaction</a:t>
            </a:r>
            <a:endParaRPr lang="en-US" sz="3600" b="1" dirty="0">
              <a:solidFill>
                <a:srgbClr val="C00000"/>
              </a:solidFill>
            </a:endParaRPr>
          </a:p>
          <a:p>
            <a:pPr algn="l" rtl="0" eaLnBrk="1" fontAlgn="auto" hangingPunct="1">
              <a:spcAft>
                <a:spcPts val="0"/>
              </a:spcAft>
              <a:defRPr/>
            </a:pPr>
            <a:r>
              <a:rPr lang="en-US" sz="3600" b="1" dirty="0"/>
              <a:t>protein molecules are broken up into simpler substance by acids, alkalis, digestive ferments or bacteria.</a:t>
            </a:r>
          </a:p>
          <a:p>
            <a:pPr algn="l" rtl="0" eaLnBrk="1" fontAlgn="auto" hangingPunct="1">
              <a:spcAft>
                <a:spcPts val="0"/>
              </a:spcAft>
              <a:defRPr/>
            </a:pPr>
            <a:r>
              <a:rPr lang="en-US" sz="3600" b="1" dirty="0"/>
              <a:t>The </a:t>
            </a:r>
            <a:r>
              <a:rPr lang="en-US" sz="3600" b="1" dirty="0">
                <a:solidFill>
                  <a:srgbClr val="669900"/>
                </a:solidFill>
              </a:rPr>
              <a:t>putrefactive bacteria break up the protein molecule </a:t>
            </a:r>
            <a:r>
              <a:rPr lang="en-US" sz="3600" b="1" dirty="0"/>
              <a:t>into </a:t>
            </a:r>
            <a:r>
              <a:rPr lang="en-US" sz="3600" b="1" dirty="0" err="1">
                <a:solidFill>
                  <a:srgbClr val="FF6600"/>
                </a:solidFill>
              </a:rPr>
              <a:t>proteoses</a:t>
            </a:r>
            <a:r>
              <a:rPr lang="en-US" sz="3600" b="1" dirty="0">
                <a:solidFill>
                  <a:srgbClr val="FF6600"/>
                </a:solidFill>
              </a:rPr>
              <a:t>, then peptones, peptides, amino acids and finally </a:t>
            </a:r>
            <a:r>
              <a:rPr lang="en-US" sz="3600" b="1" dirty="0" err="1">
                <a:solidFill>
                  <a:srgbClr val="FF6600"/>
                </a:solidFill>
              </a:rPr>
              <a:t>indole</a:t>
            </a:r>
            <a:r>
              <a:rPr lang="en-US" sz="3600" b="1" dirty="0">
                <a:solidFill>
                  <a:srgbClr val="FF6600"/>
                </a:solidFill>
              </a:rPr>
              <a:t>, </a:t>
            </a:r>
            <a:r>
              <a:rPr lang="en-US" sz="3600" b="1" dirty="0" err="1">
                <a:solidFill>
                  <a:srgbClr val="FF6600"/>
                </a:solidFill>
              </a:rPr>
              <a:t>skatol</a:t>
            </a:r>
            <a:r>
              <a:rPr lang="en-US" sz="3600" b="1" dirty="0">
                <a:solidFill>
                  <a:srgbClr val="FF6600"/>
                </a:solidFill>
              </a:rPr>
              <a:t>, phenol </a:t>
            </a:r>
            <a:r>
              <a:rPr lang="en-US" sz="3600" b="1" dirty="0"/>
              <a:t>together with various gases including </a:t>
            </a:r>
            <a:r>
              <a:rPr lang="en-US" sz="3600" b="1" dirty="0">
                <a:solidFill>
                  <a:srgbClr val="7030A0"/>
                </a:solidFill>
              </a:rPr>
              <a:t>hydrogen </a:t>
            </a:r>
            <a:r>
              <a:rPr lang="en-US" sz="3600" b="1" dirty="0" err="1">
                <a:solidFill>
                  <a:srgbClr val="7030A0"/>
                </a:solidFill>
              </a:rPr>
              <a:t>sulphide</a:t>
            </a:r>
            <a:r>
              <a:rPr lang="en-US" sz="3600" b="1" dirty="0">
                <a:solidFill>
                  <a:srgbClr val="7030A0"/>
                </a:solidFill>
              </a:rPr>
              <a:t>, carbon dioxide, methane and ammonia.</a:t>
            </a:r>
          </a:p>
          <a:p>
            <a:pPr algn="l" rtl="0" eaLnBrk="1" fontAlgn="auto" hangingPunct="1">
              <a:spcAft>
                <a:spcPts val="0"/>
              </a:spcAft>
              <a:defRPr/>
            </a:pPr>
            <a:r>
              <a:rPr lang="en-US" sz="3600" b="1" dirty="0">
                <a:solidFill>
                  <a:schemeClr val="bg2">
                    <a:lumMod val="25000"/>
                  </a:schemeClr>
                </a:solidFill>
              </a:rPr>
              <a:t>The amino acids are non-toxic in nature, which furnish bacteria with abundant and available nutritive material and their breakdown products, which give the typical appearance and </a:t>
            </a:r>
            <a:r>
              <a:rPr lang="en-US" sz="3600" b="1" dirty="0" err="1">
                <a:solidFill>
                  <a:schemeClr val="bg2">
                    <a:lumMod val="25000"/>
                  </a:schemeClr>
                </a:solidFill>
              </a:rPr>
              <a:t>odour</a:t>
            </a:r>
            <a:r>
              <a:rPr lang="en-US" sz="3600" b="1" dirty="0">
                <a:solidFill>
                  <a:schemeClr val="bg2">
                    <a:lumMod val="25000"/>
                  </a:schemeClr>
                </a:solidFill>
              </a:rPr>
              <a:t> of decomposed meat.</a:t>
            </a:r>
          </a:p>
          <a:p>
            <a:pPr marL="0" indent="0" algn="l" rtl="0" eaLnBrk="1" fontAlgn="auto" hangingPunct="1">
              <a:spcAft>
                <a:spcPts val="0"/>
              </a:spcAft>
              <a:buFont typeface="Arial" pitchFamily="34" charset="0"/>
              <a:buNone/>
              <a:defRPr/>
            </a:pPr>
            <a:endParaRPr lang="ar-EG" altLang="ar-EG" dirty="0" smtClean="0"/>
          </a:p>
        </p:txBody>
      </p:sp>
    </p:spTree>
    <p:extLst>
      <p:ext uri="{BB962C8B-B14F-4D97-AF65-F5344CB8AC3E}">
        <p14:creationId xmlns:p14="http://schemas.microsoft.com/office/powerpoint/2010/main" val="1662328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1424</Words>
  <Application>Microsoft Office PowerPoint</Application>
  <PresentationFormat>On-screen Show (4:3)</PresentationFormat>
  <Paragraphs>87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dc:creator>
  <cp:lastModifiedBy>MR</cp:lastModifiedBy>
  <cp:revision>3</cp:revision>
  <dcterms:created xsi:type="dcterms:W3CDTF">2006-08-16T00:00:00Z</dcterms:created>
  <dcterms:modified xsi:type="dcterms:W3CDTF">2020-03-24T20:10:57Z</dcterms:modified>
</cp:coreProperties>
</file>